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docMetadata/LabelInfo.xml" ContentType="application/vnd.ms-office.classificationlabel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6" Type="http://schemas.microsoft.com/office/2020/02/relationships/classificationlabels" Target="docMetadata/LabelInfo.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20"/>
  </p:notesMasterIdLst>
  <p:sldIdLst>
    <p:sldId id="279" r:id="rId5"/>
    <p:sldId id="278" r:id="rId6"/>
    <p:sldId id="276" r:id="rId7"/>
    <p:sldId id="277" r:id="rId8"/>
    <p:sldId id="271" r:id="rId9"/>
    <p:sldId id="270" r:id="rId10"/>
    <p:sldId id="273" r:id="rId11"/>
    <p:sldId id="268" r:id="rId12"/>
    <p:sldId id="269" r:id="rId13"/>
    <p:sldId id="259" r:id="rId14"/>
    <p:sldId id="257" r:id="rId15"/>
    <p:sldId id="260" r:id="rId16"/>
    <p:sldId id="261" r:id="rId17"/>
    <p:sldId id="274" r:id="rId18"/>
    <p:sldId id="258" r:id="rId19"/>
  </p:sldIdLst>
  <p:sldSz cx="12192000" cy="6858000"/>
  <p:notesSz cx="6794500" cy="9931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7030A0"/>
    <a:srgbClr val="F556E8"/>
    <a:srgbClr val="E9EBF5"/>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003" autoAdjust="0"/>
    <p:restoredTop sz="94660"/>
  </p:normalViewPr>
  <p:slideViewPr>
    <p:cSldViewPr snapToGrid="0">
      <p:cViewPr varScale="1">
        <p:scale>
          <a:sx n="111" d="100"/>
          <a:sy n="111" d="100"/>
        </p:scale>
        <p:origin x="420" y="9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3" Type="http://schemas.openxmlformats.org/officeDocument/2006/relationships/customXml" Target="../customXml/item3.xml"/><Relationship Id="rId21" Type="http://schemas.openxmlformats.org/officeDocument/2006/relationships/presProps" Target="presProp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notesMaster" Target="notesMasters/notesMaster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colorful4">
  <dgm:title val=""/>
  <dgm:desc val=""/>
  <dgm:catLst>
    <dgm:cat type="colorful" pri="10400"/>
  </dgm:catLst>
  <dgm:styleLbl name="node0">
    <dgm:fillClrLst meth="repeat">
      <a:schemeClr val="accent3"/>
    </dgm:fillClrLst>
    <dgm:linClrLst meth="repeat">
      <a:schemeClr val="lt1"/>
    </dgm:linClrLst>
    <dgm:effectClrLst/>
    <dgm:txLinClrLst/>
    <dgm:txFillClrLst/>
    <dgm:txEffectClrLst/>
  </dgm:styleLbl>
  <dgm:styleLbl name="node1">
    <dgm:fillClrLst>
      <a:schemeClr val="accent4"/>
      <a:schemeClr val="accent5"/>
    </dgm:fillClrLst>
    <dgm:linClrLst meth="repeat">
      <a:schemeClr val="lt1"/>
    </dgm:linClrLst>
    <dgm:effectClrLst/>
    <dgm:txLinClrLst/>
    <dgm:txFillClrLst/>
    <dgm:txEffectClrLst/>
  </dgm:styleLbl>
  <dgm:styleLbl name="alignNode1">
    <dgm:fillClrLst>
      <a:schemeClr val="accent4"/>
      <a:schemeClr val="accent5"/>
    </dgm:fillClrLst>
    <dgm:linClrLst>
      <a:schemeClr val="accent4"/>
      <a:schemeClr val="accent5"/>
    </dgm:linClrLst>
    <dgm:effectClrLst/>
    <dgm:txLinClrLst/>
    <dgm:txFillClrLst/>
    <dgm:txEffectClrLst/>
  </dgm:styleLbl>
  <dgm:styleLbl name="lnNode1">
    <dgm:fillClrLst>
      <a:schemeClr val="accent4"/>
      <a:schemeClr val="accent5"/>
    </dgm:fillClrLst>
    <dgm:linClrLst meth="repeat">
      <a:schemeClr val="lt1"/>
    </dgm:linClrLst>
    <dgm:effectClrLst/>
    <dgm:txLinClrLst/>
    <dgm:txFillClrLst/>
    <dgm:txEffectClrLst/>
  </dgm:styleLbl>
  <dgm:styleLbl name="vennNode1">
    <dgm:fillClrLst>
      <a:schemeClr val="accent4">
        <a:alpha val="50000"/>
      </a:schemeClr>
      <a:schemeClr val="accent5">
        <a:alpha val="50000"/>
      </a:schemeClr>
    </dgm:fillClrLst>
    <dgm:linClrLst meth="repeat">
      <a:schemeClr val="lt1"/>
    </dgm:linClrLst>
    <dgm:effectClrLst/>
    <dgm:txLinClrLst/>
    <dgm:txFillClrLst/>
    <dgm:txEffectClrLst/>
  </dgm:styleLbl>
  <dgm:styleLbl name="node2">
    <dgm:fillClrLst>
      <a:schemeClr val="accent5"/>
    </dgm:fillClrLst>
    <dgm:linClrLst meth="repeat">
      <a:schemeClr val="lt1"/>
    </dgm:linClrLst>
    <dgm:effectClrLst/>
    <dgm:txLinClrLst/>
    <dgm:txFillClrLst/>
    <dgm:txEffectClrLst/>
  </dgm:styleLbl>
  <dgm:styleLbl name="node3">
    <dgm:fillClrLst>
      <a:schemeClr val="accent6"/>
    </dgm:fillClrLst>
    <dgm:linClrLst meth="repeat">
      <a:schemeClr val="lt1"/>
    </dgm:linClrLst>
    <dgm:effectClrLst/>
    <dgm:txLinClrLst/>
    <dgm:txFillClrLst/>
    <dgm:txEffectClrLst/>
  </dgm:styleLbl>
  <dgm:styleLbl name="node4">
    <dgm:fillClrLst>
      <a:schemeClr val="accent1"/>
    </dgm:fillClrLst>
    <dgm:linClrLst meth="repeat">
      <a:schemeClr val="lt1"/>
    </dgm:linClrLst>
    <dgm:effectClrLst/>
    <dgm:txLinClrLst/>
    <dgm:txFillClrLst/>
    <dgm:txEffectClrLst/>
  </dgm:styleLbl>
  <dgm:styleLbl name="fgImgPlace1">
    <dgm:fillClrLst>
      <a:schemeClr val="accent4">
        <a:tint val="50000"/>
      </a:schemeClr>
      <a:schemeClr val="accent5">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chemeClr val="accent5"/>
    </dgm:fillClrLst>
    <dgm:linClrLst meth="repeat">
      <a:schemeClr val="lt1"/>
    </dgm:linClrLst>
    <dgm:effectClrLst/>
    <dgm:txLinClrLst/>
    <dgm:txFillClrLst/>
    <dgm:txEffectClrLst/>
  </dgm:styleLbl>
  <dgm:styleLbl name="fgSibTrans2D1">
    <dgm:fillClrLst>
      <a:schemeClr val="accent4"/>
      <a:schemeClr val="accent5"/>
    </dgm:fillClrLst>
    <dgm:linClrLst meth="repeat">
      <a:schemeClr val="lt1"/>
    </dgm:linClrLst>
    <dgm:effectClrLst/>
    <dgm:txLinClrLst/>
    <dgm:txFillClrLst meth="repeat">
      <a:schemeClr val="lt1"/>
    </dgm:txFillClrLst>
    <dgm:txEffectClrLst/>
  </dgm:styleLbl>
  <dgm:styleLbl name="bgSibTrans2D1">
    <dgm:fillClrLst>
      <a:schemeClr val="accent4"/>
      <a:schemeClr val="accent5"/>
    </dgm:fillClrLst>
    <dgm:linClrLst meth="repeat">
      <a:schemeClr val="lt1"/>
    </dgm:linClrLst>
    <dgm:effectClrLst/>
    <dgm:txLinClrLst/>
    <dgm:txFillClrLst meth="repeat">
      <a:schemeClr val="lt1"/>
    </dgm:txFillClrLst>
    <dgm:txEffectClrLst/>
  </dgm:styleLbl>
  <dgm:styleLbl name="sibTrans1D1">
    <dgm:fillClrLst/>
    <dgm:linClrLst>
      <a:schemeClr val="accent4"/>
      <a:schemeClr val="accent5"/>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a:shade val="80000"/>
      </a:schemeClr>
    </dgm:linClrLst>
    <dgm:effectClrLst/>
    <dgm:txLinClrLst/>
    <dgm:txFillClrLst/>
    <dgm:txEffectClrLst/>
  </dgm:styleLbl>
  <dgm:styleLbl name="asst1">
    <dgm:fillClrLst meth="repeat">
      <a:schemeClr val="accent5"/>
    </dgm:fillClrLst>
    <dgm:linClrLst meth="repeat">
      <a:schemeClr val="lt1">
        <a:shade val="80000"/>
      </a:schemeClr>
    </dgm:linClrLst>
    <dgm:effectClrLst/>
    <dgm:txLinClrLst/>
    <dgm:txFillClrLst/>
    <dgm:txEffectClrLst/>
  </dgm:styleLbl>
  <dgm:styleLbl name="asst2">
    <dgm:fillClrLst>
      <a:schemeClr val="accent6"/>
    </dgm:fillClrLst>
    <dgm:linClrLst meth="repeat">
      <a:schemeClr val="lt1"/>
    </dgm:linClrLst>
    <dgm:effectClrLst/>
    <dgm:txLinClrLst/>
    <dgm:txFillClrLst/>
    <dgm:txEffectClrLst/>
  </dgm:styleLbl>
  <dgm:styleLbl name="asst3">
    <dgm:fillClrLst>
      <a:schemeClr val="accent1"/>
    </dgm:fillClrLst>
    <dgm:linClrLst meth="repeat">
      <a:schemeClr val="lt1"/>
    </dgm:linClrLst>
    <dgm:effectClrLst/>
    <dgm:txLinClrLst/>
    <dgm:txFillClrLst/>
    <dgm:txEffectClrLst/>
  </dgm:styleLbl>
  <dgm:styleLbl name="asst4">
    <dgm:fillClrLst>
      <a:schemeClr val="accent2"/>
    </dgm:fillClrLst>
    <dgm:linClrLst meth="repeat">
      <a:schemeClr val="lt1"/>
    </dgm:linClrLst>
    <dgm:effectClrLst/>
    <dgm:txLinClrLst/>
    <dgm:txFillClrLst/>
    <dgm:txEffectClrLst/>
  </dgm:styleLbl>
  <dgm:styleLbl name="parChTrans2D1">
    <dgm:fillClrLst meth="repeat">
      <a:schemeClr val="accent4"/>
    </dgm:fillClrLst>
    <dgm:linClrLst meth="repeat">
      <a:schemeClr val="lt1"/>
    </dgm:linClrLst>
    <dgm:effectClrLst/>
    <dgm:txLinClrLst/>
    <dgm:txFillClrLst meth="repeat">
      <a:schemeClr val="lt1"/>
    </dgm:txFillClrLst>
    <dgm:txEffectClrLst/>
  </dgm:styleLbl>
  <dgm:styleLbl name="parChTrans2D2">
    <dgm:fillClrLst meth="repeat">
      <a:schemeClr val="accent5"/>
    </dgm:fillClrLst>
    <dgm:linClrLst meth="repeat">
      <a:schemeClr val="lt1"/>
    </dgm:linClrLst>
    <dgm:effectClrLst/>
    <dgm:txLinClrLst/>
    <dgm:txFillClrLst/>
    <dgm:txEffectClrLst/>
  </dgm:styleLbl>
  <dgm:styleLbl name="parChTrans2D3">
    <dgm:fillClrLst meth="repeat">
      <a:schemeClr val="accent5"/>
    </dgm:fillClrLst>
    <dgm:linClrLst meth="repeat">
      <a:schemeClr val="lt1"/>
    </dgm:linClrLst>
    <dgm:effectClrLst/>
    <dgm:txLinClrLst/>
    <dgm:txFillClrLst/>
    <dgm:txEffectClrLst/>
  </dgm:styleLbl>
  <dgm:styleLbl name="parChTrans2D4">
    <dgm:fillClrLst meth="repeat">
      <a:schemeClr val="accent6"/>
    </dgm:fillClrLst>
    <dgm:linClrLst meth="repeat">
      <a:schemeClr val="lt1"/>
    </dgm:linClrLst>
    <dgm:effectClrLst/>
    <dgm:txLinClrLst/>
    <dgm:txFillClrLst meth="repeat">
      <a:schemeClr val="lt1"/>
    </dgm:txFillClrLst>
    <dgm:txEffectClrLst/>
  </dgm:styleLbl>
  <dgm:styleLbl name="parChTrans1D1">
    <dgm:fillClrLst meth="repeat">
      <a:schemeClr val="accent4"/>
    </dgm:fillClrLst>
    <dgm:linClrLst meth="repeat">
      <a:schemeClr val="accent4"/>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5"/>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6"/>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1"/>
    </dgm:linClrLst>
    <dgm:effectClrLst/>
    <dgm:txLinClrLst/>
    <dgm:txFillClrLst meth="repeat">
      <a:schemeClr val="tx1"/>
    </dgm:txFillClrLst>
    <dgm:txEffectClrLst/>
  </dgm:styleLbl>
  <dgm:styleLbl name="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solidFgAcc1">
    <dgm:fillClrLst meth="repeat">
      <a:schemeClr val="lt1"/>
    </dgm:fillClrLst>
    <dgm:linClrLst>
      <a:schemeClr val="accent4"/>
      <a:schemeClr val="accent5"/>
    </dgm:linClrLst>
    <dgm:effectClrLst/>
    <dgm:txLinClrLst/>
    <dgm:txFillClrLst meth="repeat">
      <a:schemeClr val="dk1"/>
    </dgm:txFillClrLst>
    <dgm:txEffectClrLst/>
  </dgm:styleLbl>
  <dgm:styleLbl name="solidAlignAcc1">
    <dgm:fillClrLst meth="repeat">
      <a:schemeClr val="lt1"/>
    </dgm:fillClrLst>
    <dgm:linClrLst>
      <a:schemeClr val="accent4"/>
      <a:schemeClr val="accent5"/>
    </dgm:linClrLst>
    <dgm:effectClrLst/>
    <dgm:txLinClrLst/>
    <dgm:txFillClrLst meth="repeat">
      <a:schemeClr val="dk1"/>
    </dgm:txFillClrLst>
    <dgm:txEffectClrLst/>
  </dgm:styleLbl>
  <dgm:styleLbl name="solidBgAcc1">
    <dgm:fillClrLst meth="repeat">
      <a:schemeClr val="lt1"/>
    </dgm:fillClrLst>
    <dgm:linClrLst>
      <a:schemeClr val="accent4"/>
      <a:schemeClr val="accent5"/>
    </dgm:linClrLst>
    <dgm:effectClrLst/>
    <dgm:txLinClrLst/>
    <dgm:txFillClrLst meth="repeat">
      <a:schemeClr val="dk1"/>
    </dgm:txFillClrLst>
    <dgm:txEffectClrLst/>
  </dgm:styleLbl>
  <dgm:styleLbl name="f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b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3"/>
    </dgm:linClrLst>
    <dgm:effectClrLst/>
    <dgm:txLinClrLst/>
    <dgm:txFillClrLst meth="repeat">
      <a:schemeClr val="dk1"/>
    </dgm:txFillClrLst>
    <dgm:txEffectClrLst/>
  </dgm:styleLbl>
  <dgm:styleLbl name="fgAcc2">
    <dgm:fillClrLst meth="repeat">
      <a:schemeClr val="lt1">
        <a:alpha val="90000"/>
      </a:schemeClr>
    </dgm:fillClrLst>
    <dgm:linClrLst>
      <a:schemeClr val="accent5"/>
    </dgm:linClrLst>
    <dgm:effectClrLst/>
    <dgm:txLinClrLst/>
    <dgm:txFillClrLst meth="repeat">
      <a:schemeClr val="dk1"/>
    </dgm:txFillClrLst>
    <dgm:txEffectClrLst/>
  </dgm:styleLbl>
  <dgm:styleLbl name="fgAcc3">
    <dgm:fillClrLst meth="repeat">
      <a:schemeClr val="lt1">
        <a:alpha val="90000"/>
      </a:schemeClr>
    </dgm:fillClrLst>
    <dgm:linClrLst>
      <a:schemeClr val="accent6"/>
    </dgm:linClrLst>
    <dgm:effectClrLst/>
    <dgm:txLinClrLst/>
    <dgm:txFillClrLst meth="repeat">
      <a:schemeClr val="dk1"/>
    </dgm:txFillClrLst>
    <dgm:txEffectClrLst/>
  </dgm:styleLbl>
  <dgm:styleLbl name="fgAcc4">
    <dgm:fillClrLst meth="repeat">
      <a:schemeClr val="lt1">
        <a:alpha val="90000"/>
      </a:schemeClr>
    </dgm:fillClrLst>
    <dgm:linClrLst>
      <a:schemeClr val="accent1"/>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3_4">
  <dgm:title val=""/>
  <dgm:desc val=""/>
  <dgm:catLst>
    <dgm:cat type="accent3" pri="11400"/>
  </dgm:catLst>
  <dgm:styleLbl name="node0">
    <dgm:fillClrLst meth="cycle">
      <a:schemeClr val="accent3">
        <a:shade val="60000"/>
      </a:schemeClr>
    </dgm:fillClrLst>
    <dgm:linClrLst meth="repeat">
      <a:schemeClr val="lt1"/>
    </dgm:linClrLst>
    <dgm:effectClrLst/>
    <dgm:txLinClrLst/>
    <dgm:txFillClrLst/>
    <dgm:txEffectClrLst/>
  </dgm:styleLbl>
  <dgm:styleLbl name="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alignNode1">
    <dgm:fillClrLst meth="cycle">
      <a:schemeClr val="accent3">
        <a:shade val="50000"/>
      </a:schemeClr>
      <a:schemeClr val="accent3">
        <a:tint val="55000"/>
      </a:schemeClr>
    </dgm:fillClrLst>
    <dgm:linClrLst meth="cycle">
      <a:schemeClr val="accent3">
        <a:shade val="50000"/>
      </a:schemeClr>
      <a:schemeClr val="accent3">
        <a:tint val="55000"/>
      </a:schemeClr>
    </dgm:linClrLst>
    <dgm:effectClrLst/>
    <dgm:txLinClrLst/>
    <dgm:txFillClrLst/>
    <dgm:txEffectClrLst/>
  </dgm:styleLbl>
  <dgm:styleLbl name="ln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vennNode1">
    <dgm:fillClrLst meth="cycle">
      <a:schemeClr val="accent3">
        <a:shade val="80000"/>
        <a:alpha val="50000"/>
      </a:schemeClr>
      <a:schemeClr val="accent3">
        <a:tint val="50000"/>
        <a:alpha val="50000"/>
      </a:schemeClr>
    </dgm:fillClrLst>
    <dgm:linClrLst meth="repeat">
      <a:schemeClr val="lt1"/>
    </dgm:linClrLst>
    <dgm:effectClrLst/>
    <dgm:txLinClrLst/>
    <dgm:txFillClrLst/>
    <dgm:txEffectClrLst/>
  </dgm:styleLbl>
  <dgm:styleLbl name="node2">
    <dgm:fillClrLst>
      <a:schemeClr val="accent3">
        <a:shade val="80000"/>
      </a:schemeClr>
    </dgm:fillClrLst>
    <dgm:linClrLst meth="repeat">
      <a:schemeClr val="lt1"/>
    </dgm:linClrLst>
    <dgm:effectClrLst/>
    <dgm:txLinClrLst/>
    <dgm:txFillClrLst/>
    <dgm:txEffectClrLst/>
  </dgm:styleLbl>
  <dgm:styleLbl name="node3">
    <dgm:fillClrLst>
      <a:schemeClr val="accent3">
        <a:tint val="99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f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b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sibTrans1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0000"/>
      </a:schemeClr>
    </dgm:fillClrLst>
    <dgm:linClrLst meth="repeat">
      <a:schemeClr val="lt1"/>
    </dgm:linClrLst>
    <dgm:effectClrLst/>
    <dgm:txLinClrLst/>
    <dgm:txFillClrLst/>
    <dgm:txEffectClrLst/>
  </dgm:styleLbl>
  <dgm:styleLbl name="asst3">
    <dgm:fillClrLst>
      <a:schemeClr val="accent3">
        <a:tint val="70000"/>
      </a:schemeClr>
    </dgm:fillClrLst>
    <dgm:linClrLst meth="repeat">
      <a:schemeClr val="lt1"/>
    </dgm:linClrLst>
    <dgm:effectClrLst/>
    <dgm:txLinClrLst/>
    <dgm:txFillClrLst/>
    <dgm:txEffectClrLst/>
  </dgm:styleLbl>
  <dgm:styleLbl name="asst4">
    <dgm:fillClrLst>
      <a:schemeClr val="accent3">
        <a:tint val="5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shade val="80000"/>
      </a:schemeClr>
    </dgm:linClrLst>
    <dgm:effectClrLst/>
    <dgm:txLinClrLst/>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dk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3">
        <a:tint val="90000"/>
      </a:schemeClr>
    </dgm:linClrLst>
    <dgm:effectClrLst/>
    <dgm:txLinClrLst/>
    <dgm:txFillClrLst meth="repeat">
      <a:schemeClr val="tx1"/>
    </dgm:txFillClrLst>
    <dgm:txEffectClrLst/>
  </dgm:styleLbl>
  <dgm:styleLbl name="parChTrans1D3">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parChTrans1D4">
    <dgm:fillClrLst meth="repeat">
      <a:schemeClr val="accent3">
        <a:tint val="50000"/>
      </a:schemeClr>
    </dgm:fillClrLst>
    <dgm:linClrLst meth="repeat">
      <a:schemeClr val="accent3">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align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bgAccFollowNode1">
    <dgm:fillClrLst meth="repeat">
      <a:schemeClr val="accent3">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50000"/>
      </a:schemeClr>
    </dgm:linClrLst>
    <dgm:effectClrLst/>
    <dgm:txLinClrLst/>
    <dgm:txFillClrLst meth="repeat">
      <a:schemeClr val="dk1"/>
    </dgm:txFillClrLst>
    <dgm:txEffectClrLst/>
  </dgm:styleLbl>
  <dgm:styleLbl name="bgShp">
    <dgm:fillClrLst meth="repeat">
      <a:schemeClr val="accent3">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55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BB88B56-1053-4EA1-BB81-ABA2840E8B7D}" type="doc">
      <dgm:prSet loTypeId="urn:microsoft.com/office/officeart/2005/8/layout/pyramid1" loCatId="pyramid" qsTypeId="urn:microsoft.com/office/officeart/2005/8/quickstyle/simple3" qsCatId="simple" csTypeId="urn:microsoft.com/office/officeart/2005/8/colors/colorful4" csCatId="colorful" phldr="1"/>
      <dgm:spPr/>
    </dgm:pt>
    <dgm:pt modelId="{0AFDF373-A3DD-4CA3-8B21-382ABFCFFE8E}">
      <dgm:prSet phldrT="[Text]"/>
      <dgm:spPr>
        <a:ln w="38100">
          <a:solidFill>
            <a:schemeClr val="bg1"/>
          </a:solidFill>
          <a:extLst>
            <a:ext uri="{C807C97D-BFC1-408E-A445-0C87EB9F89A2}">
              <ask:lineSketchStyleProps xmlns:ask="http://schemas.microsoft.com/office/drawing/2018/sketchyshapes">
                <ask:type>
                  <ask:lineSketchCurved/>
                </ask:type>
              </ask:lineSketchStyleProps>
            </a:ext>
          </a:extLst>
        </a:ln>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FUNCTION</a:t>
          </a:r>
          <a:endParaRPr lang="en-GB" b="1" dirty="0">
            <a:latin typeface="Cavolini" panose="03000502040302020204" pitchFamily="66" charset="0"/>
            <a:cs typeface="Cavolini" panose="03000502040302020204" pitchFamily="66" charset="0"/>
          </a:endParaRPr>
        </a:p>
      </dgm:t>
    </dgm:pt>
    <dgm:pt modelId="{53089A0F-06A6-44F7-A90F-7F2D9326BFEF}" type="parTrans" cxnId="{418A27C6-4F86-4593-B3FA-87F50106E749}">
      <dgm:prSet/>
      <dgm:spPr/>
      <dgm:t>
        <a:bodyPr/>
        <a:lstStyle/>
        <a:p>
          <a:endParaRPr lang="en-GB" b="1">
            <a:latin typeface="Cavolini" panose="03000502040302020204" pitchFamily="66" charset="0"/>
            <a:cs typeface="Cavolini" panose="03000502040302020204" pitchFamily="66" charset="0"/>
          </a:endParaRPr>
        </a:p>
      </dgm:t>
    </dgm:pt>
    <dgm:pt modelId="{D60C434A-DCA4-42E4-BDBA-35F806FE3804}" type="sibTrans" cxnId="{418A27C6-4F86-4593-B3FA-87F50106E749}">
      <dgm:prSet/>
      <dgm:spPr/>
      <dgm:t>
        <a:bodyPr/>
        <a:lstStyle/>
        <a:p>
          <a:endParaRPr lang="en-GB" b="1">
            <a:latin typeface="Cavolini" panose="03000502040302020204" pitchFamily="66" charset="0"/>
            <a:cs typeface="Cavolini" panose="03000502040302020204" pitchFamily="66" charset="0"/>
          </a:endParaRPr>
        </a:p>
      </dgm:t>
    </dgm:pt>
    <dgm:pt modelId="{27A3A742-1513-4DBD-ABC0-153505F6DCF8}">
      <dgm:prSet phldrT="[Text]"/>
      <dgm:spPr>
        <a:ln w="38100">
          <a:solidFill>
            <a:schemeClr val="bg1"/>
          </a:solidFill>
          <a:extLst>
            <a:ext uri="{C807C97D-BFC1-408E-A445-0C87EB9F89A2}">
              <ask:lineSketchStyleProps xmlns:ask="http://schemas.microsoft.com/office/drawing/2018/sketchyshapes">
                <ask:type>
                  <ask:lineSketchCurved/>
                </ask:type>
              </ask:lineSketchStyleProps>
            </a:ext>
          </a:extLst>
        </a:ln>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SYSTEM</a:t>
          </a:r>
          <a:endParaRPr lang="en-GB" b="1" dirty="0">
            <a:latin typeface="Cavolini" panose="03000502040302020204" pitchFamily="66" charset="0"/>
            <a:cs typeface="Cavolini" panose="03000502040302020204" pitchFamily="66" charset="0"/>
          </a:endParaRPr>
        </a:p>
      </dgm:t>
    </dgm:pt>
    <dgm:pt modelId="{8F44DE21-AC81-41E7-959F-B78129D34E3C}" type="parTrans" cxnId="{9DC6741D-7146-48AF-86F3-24A4C1362B9E}">
      <dgm:prSet/>
      <dgm:spPr/>
      <dgm:t>
        <a:bodyPr/>
        <a:lstStyle/>
        <a:p>
          <a:endParaRPr lang="en-GB"/>
        </a:p>
      </dgm:t>
    </dgm:pt>
    <dgm:pt modelId="{CAEC9A8E-DAD0-44E8-B0B3-2F0E77EA6EDD}" type="sibTrans" cxnId="{9DC6741D-7146-48AF-86F3-24A4C1362B9E}">
      <dgm:prSet/>
      <dgm:spPr/>
      <dgm:t>
        <a:bodyPr/>
        <a:lstStyle/>
        <a:p>
          <a:endParaRPr lang="en-GB"/>
        </a:p>
      </dgm:t>
    </dgm:pt>
    <dgm:pt modelId="{55A74E01-FC15-4D28-934E-41E9C202ADD4}">
      <dgm:prSet phldrT="[Text]"/>
      <dgm:spPr>
        <a:ln w="38100">
          <a:solidFill>
            <a:schemeClr val="bg1"/>
          </a:solidFill>
          <a:extLst>
            <a:ext uri="{C807C97D-BFC1-408E-A445-0C87EB9F89A2}">
              <ask:lineSketchStyleProps xmlns:ask="http://schemas.microsoft.com/office/drawing/2018/sketchyshapes">
                <ask:type>
                  <ask:lineSketchCurved/>
                </ask:type>
              </ask:lineSketchStyleProps>
            </a:ext>
          </a:extLst>
        </a:ln>
        <a:scene3d>
          <a:camera prst="orthographicFront"/>
          <a:lightRig rig="flat" dir="t"/>
        </a:scene3d>
        <a:sp3d prstMaterial="dkEdge"/>
      </dgm:spPr>
      <dgm:t>
        <a:bodyPr/>
        <a:lstStyle/>
        <a:p>
          <a:r>
            <a:rPr lang="en-GB" b="1" dirty="0">
              <a:latin typeface="Cavolini" panose="03000502040302020204" pitchFamily="66" charset="0"/>
              <a:cs typeface="Cavolini" panose="03000502040302020204" pitchFamily="66" charset="0"/>
            </a:rPr>
            <a:t>GROUP</a:t>
          </a:r>
        </a:p>
      </dgm:t>
    </dgm:pt>
    <dgm:pt modelId="{F569243F-524C-4B68-AE1A-8A168B4395CC}" type="parTrans" cxnId="{AF96BDF0-B518-4BD3-8847-987C8250B185}">
      <dgm:prSet/>
      <dgm:spPr/>
      <dgm:t>
        <a:bodyPr/>
        <a:lstStyle/>
        <a:p>
          <a:endParaRPr lang="en-GB"/>
        </a:p>
      </dgm:t>
    </dgm:pt>
    <dgm:pt modelId="{0B7BDBF2-9064-4830-8D06-D393C97D4E15}" type="sibTrans" cxnId="{AF96BDF0-B518-4BD3-8847-987C8250B185}">
      <dgm:prSet/>
      <dgm:spPr/>
      <dgm:t>
        <a:bodyPr/>
        <a:lstStyle/>
        <a:p>
          <a:endParaRPr lang="en-GB"/>
        </a:p>
      </dgm:t>
    </dgm:pt>
    <dgm:pt modelId="{C069F89E-174E-44B7-8284-350A0602C7B0}">
      <dgm:prSet phldrT="[Text]"/>
      <dgm:spPr>
        <a:ln w="38100">
          <a:solidFill>
            <a:schemeClr val="bg1"/>
          </a:solidFill>
          <a:extLst>
            <a:ext uri="{C807C97D-BFC1-408E-A445-0C87EB9F89A2}">
              <ask:lineSketchStyleProps xmlns:ask="http://schemas.microsoft.com/office/drawing/2018/sketchyshapes">
                <ask:type>
                  <ask:lineSketchCurved/>
                </ask:type>
              </ask:lineSketchStyleProps>
            </a:ext>
          </a:extLst>
        </a:ln>
        <a:scene3d>
          <a:camera prst="orthographicFront"/>
          <a:lightRig rig="flat" dir="t"/>
        </a:scene3d>
        <a:sp3d prstMaterial="dkEdge"/>
      </dgm:spPr>
      <dgm:t>
        <a:bodyPr/>
        <a:lstStyle/>
        <a:p>
          <a:br>
            <a:rPr lang="en-GB" b="1" dirty="0">
              <a:latin typeface="Cavolini" panose="03000502040302020204" pitchFamily="66" charset="0"/>
              <a:cs typeface="Cavolini" panose="03000502040302020204" pitchFamily="66" charset="0"/>
            </a:rPr>
          </a:br>
          <a:r>
            <a:rPr lang="en-GB" b="1" dirty="0">
              <a:latin typeface="Cavolini" panose="03000502040302020204" pitchFamily="66" charset="0"/>
              <a:cs typeface="Cavolini" panose="03000502040302020204" pitchFamily="66" charset="0"/>
            </a:rPr>
            <a:t>FLEET</a:t>
          </a:r>
        </a:p>
      </dgm:t>
    </dgm:pt>
    <dgm:pt modelId="{9F442521-C3C6-48BA-85D6-B65BEA9F34D7}" type="parTrans" cxnId="{FFF19C32-4C42-4030-A3D0-C4D7EF61D0B1}">
      <dgm:prSet/>
      <dgm:spPr/>
      <dgm:t>
        <a:bodyPr/>
        <a:lstStyle/>
        <a:p>
          <a:endParaRPr lang="en-GB"/>
        </a:p>
      </dgm:t>
    </dgm:pt>
    <dgm:pt modelId="{B9EE394C-53A8-43D5-B15E-FF310AA4C13A}" type="sibTrans" cxnId="{FFF19C32-4C42-4030-A3D0-C4D7EF61D0B1}">
      <dgm:prSet/>
      <dgm:spPr/>
      <dgm:t>
        <a:bodyPr/>
        <a:lstStyle/>
        <a:p>
          <a:endParaRPr lang="en-GB"/>
        </a:p>
      </dgm:t>
    </dgm:pt>
    <dgm:pt modelId="{9E3635F9-AFB5-4497-9F2C-77A9930F6C82}">
      <dgm:prSet phldrT="[Text]"/>
      <dgm:spPr>
        <a:ln w="38100">
          <a:solidFill>
            <a:schemeClr val="bg1"/>
          </a:solidFill>
          <a:extLst>
            <a:ext uri="{C807C97D-BFC1-408E-A445-0C87EB9F89A2}">
              <ask:lineSketchStyleProps xmlns:ask="http://schemas.microsoft.com/office/drawing/2018/sketchyshapes">
                <ask:type>
                  <ask:lineSketchCurved/>
                </ask:type>
              </ask:lineSketchStyleProps>
            </a:ext>
          </a:extLst>
        </a:ln>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PLATFORM</a:t>
          </a:r>
          <a:endParaRPr lang="en-GB" b="1" dirty="0">
            <a:latin typeface="Cavolini" panose="03000502040302020204" pitchFamily="66" charset="0"/>
            <a:cs typeface="Cavolini" panose="03000502040302020204" pitchFamily="66" charset="0"/>
          </a:endParaRPr>
        </a:p>
      </dgm:t>
    </dgm:pt>
    <dgm:pt modelId="{4CF18CCA-F7AB-4F87-A8F5-BF8968BF3F38}" type="parTrans" cxnId="{05499538-118A-4104-96E8-051F186CEFD1}">
      <dgm:prSet/>
      <dgm:spPr/>
      <dgm:t>
        <a:bodyPr/>
        <a:lstStyle/>
        <a:p>
          <a:endParaRPr lang="en-GB"/>
        </a:p>
      </dgm:t>
    </dgm:pt>
    <dgm:pt modelId="{F66E6E31-522A-4DED-8C04-65213E70B7C1}" type="sibTrans" cxnId="{05499538-118A-4104-96E8-051F186CEFD1}">
      <dgm:prSet/>
      <dgm:spPr/>
      <dgm:t>
        <a:bodyPr/>
        <a:lstStyle/>
        <a:p>
          <a:endParaRPr lang="en-GB"/>
        </a:p>
      </dgm:t>
    </dgm:pt>
    <dgm:pt modelId="{AC8EFFCE-8579-42B2-AD36-CB84CD8B3D10}">
      <dgm:prSet phldrT="[Text]"/>
      <dgm:spPr>
        <a:ln w="38100">
          <a:solidFill>
            <a:schemeClr val="bg1"/>
          </a:solidFill>
          <a:extLst>
            <a:ext uri="{C807C97D-BFC1-408E-A445-0C87EB9F89A2}">
              <ask:lineSketchStyleProps xmlns:ask="http://schemas.microsoft.com/office/drawing/2018/sketchyshapes">
                <ask:type>
                  <ask:lineSketchCurved/>
                </ask:type>
              </ask:lineSketchStyleProps>
            </a:ext>
          </a:extLst>
        </a:ln>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ITEM</a:t>
          </a:r>
          <a:endParaRPr lang="en-GB" b="1" dirty="0">
            <a:latin typeface="Cavolini" panose="03000502040302020204" pitchFamily="66" charset="0"/>
            <a:cs typeface="Cavolini" panose="03000502040302020204" pitchFamily="66" charset="0"/>
          </a:endParaRPr>
        </a:p>
      </dgm:t>
    </dgm:pt>
    <dgm:pt modelId="{DFE74883-B780-49FF-9D18-3AEC8EC765D0}" type="parTrans" cxnId="{A02121D6-A7DD-422B-953F-A21C8C2404CB}">
      <dgm:prSet/>
      <dgm:spPr/>
      <dgm:t>
        <a:bodyPr/>
        <a:lstStyle/>
        <a:p>
          <a:endParaRPr lang="en-GB"/>
        </a:p>
      </dgm:t>
    </dgm:pt>
    <dgm:pt modelId="{C1152648-3A6E-4466-8E80-6A7789A3AF7C}" type="sibTrans" cxnId="{A02121D6-A7DD-422B-953F-A21C8C2404CB}">
      <dgm:prSet/>
      <dgm:spPr/>
      <dgm:t>
        <a:bodyPr/>
        <a:lstStyle/>
        <a:p>
          <a:endParaRPr lang="en-GB"/>
        </a:p>
      </dgm:t>
    </dgm:pt>
    <dgm:pt modelId="{4C4CB171-A847-4DDF-AD41-7DA5FD534641}" type="pres">
      <dgm:prSet presAssocID="{7BB88B56-1053-4EA1-BB81-ABA2840E8B7D}" presName="Name0" presStyleCnt="0">
        <dgm:presLayoutVars>
          <dgm:dir/>
          <dgm:animLvl val="lvl"/>
          <dgm:resizeHandles val="exact"/>
        </dgm:presLayoutVars>
      </dgm:prSet>
      <dgm:spPr/>
    </dgm:pt>
    <dgm:pt modelId="{1877E185-E756-4F47-BFE6-269D164CB206}" type="pres">
      <dgm:prSet presAssocID="{C069F89E-174E-44B7-8284-350A0602C7B0}" presName="Name8" presStyleCnt="0"/>
      <dgm:spPr/>
    </dgm:pt>
    <dgm:pt modelId="{FF8AB9DB-3321-41BF-AF78-9AB676E7A0DF}" type="pres">
      <dgm:prSet presAssocID="{C069F89E-174E-44B7-8284-350A0602C7B0}" presName="level" presStyleLbl="node1" presStyleIdx="0" presStyleCnt="6">
        <dgm:presLayoutVars>
          <dgm:chMax val="1"/>
          <dgm:bulletEnabled val="1"/>
        </dgm:presLayoutVars>
      </dgm:prSet>
      <dgm:spPr/>
    </dgm:pt>
    <dgm:pt modelId="{DBB54BA6-E1AA-4040-BBBA-53F54163D869}" type="pres">
      <dgm:prSet presAssocID="{C069F89E-174E-44B7-8284-350A0602C7B0}" presName="levelTx" presStyleLbl="revTx" presStyleIdx="0" presStyleCnt="0">
        <dgm:presLayoutVars>
          <dgm:chMax val="1"/>
          <dgm:bulletEnabled val="1"/>
        </dgm:presLayoutVars>
      </dgm:prSet>
      <dgm:spPr/>
    </dgm:pt>
    <dgm:pt modelId="{1194EDA5-D55B-49ED-9C4A-9B2B490ECA2C}" type="pres">
      <dgm:prSet presAssocID="{9E3635F9-AFB5-4497-9F2C-77A9930F6C82}" presName="Name8" presStyleCnt="0"/>
      <dgm:spPr/>
    </dgm:pt>
    <dgm:pt modelId="{4236AC44-606C-419B-9383-8482020FAC29}" type="pres">
      <dgm:prSet presAssocID="{9E3635F9-AFB5-4497-9F2C-77A9930F6C82}" presName="level" presStyleLbl="node1" presStyleIdx="1" presStyleCnt="6">
        <dgm:presLayoutVars>
          <dgm:chMax val="1"/>
          <dgm:bulletEnabled val="1"/>
        </dgm:presLayoutVars>
      </dgm:prSet>
      <dgm:spPr/>
    </dgm:pt>
    <dgm:pt modelId="{756E065A-12EE-462C-B888-1A56D9B3E9FD}" type="pres">
      <dgm:prSet presAssocID="{9E3635F9-AFB5-4497-9F2C-77A9930F6C82}" presName="levelTx" presStyleLbl="revTx" presStyleIdx="0" presStyleCnt="0">
        <dgm:presLayoutVars>
          <dgm:chMax val="1"/>
          <dgm:bulletEnabled val="1"/>
        </dgm:presLayoutVars>
      </dgm:prSet>
      <dgm:spPr/>
    </dgm:pt>
    <dgm:pt modelId="{0A9A95CF-D7AF-4E4B-84BF-0D0984516B9C}" type="pres">
      <dgm:prSet presAssocID="{0AFDF373-A3DD-4CA3-8B21-382ABFCFFE8E}" presName="Name8" presStyleCnt="0"/>
      <dgm:spPr/>
    </dgm:pt>
    <dgm:pt modelId="{41419343-FFE6-423F-BAF5-4B2B88C1672E}" type="pres">
      <dgm:prSet presAssocID="{0AFDF373-A3DD-4CA3-8B21-382ABFCFFE8E}" presName="level" presStyleLbl="node1" presStyleIdx="2" presStyleCnt="6">
        <dgm:presLayoutVars>
          <dgm:chMax val="1"/>
          <dgm:bulletEnabled val="1"/>
        </dgm:presLayoutVars>
      </dgm:prSet>
      <dgm:spPr/>
    </dgm:pt>
    <dgm:pt modelId="{DB2A9235-DB4F-4088-9F50-71917600955F}" type="pres">
      <dgm:prSet presAssocID="{0AFDF373-A3DD-4CA3-8B21-382ABFCFFE8E}" presName="levelTx" presStyleLbl="revTx" presStyleIdx="0" presStyleCnt="0">
        <dgm:presLayoutVars>
          <dgm:chMax val="1"/>
          <dgm:bulletEnabled val="1"/>
        </dgm:presLayoutVars>
      </dgm:prSet>
      <dgm:spPr/>
    </dgm:pt>
    <dgm:pt modelId="{8EBDBE48-7A08-4E8B-81A8-2469115CC752}" type="pres">
      <dgm:prSet presAssocID="{27A3A742-1513-4DBD-ABC0-153505F6DCF8}" presName="Name8" presStyleCnt="0"/>
      <dgm:spPr/>
    </dgm:pt>
    <dgm:pt modelId="{991AA036-AB52-4B40-A7AC-6703F322A00E}" type="pres">
      <dgm:prSet presAssocID="{27A3A742-1513-4DBD-ABC0-153505F6DCF8}" presName="level" presStyleLbl="node1" presStyleIdx="3" presStyleCnt="6">
        <dgm:presLayoutVars>
          <dgm:chMax val="1"/>
          <dgm:bulletEnabled val="1"/>
        </dgm:presLayoutVars>
      </dgm:prSet>
      <dgm:spPr/>
    </dgm:pt>
    <dgm:pt modelId="{48C23096-471A-4B72-ACFC-B336EF395059}" type="pres">
      <dgm:prSet presAssocID="{27A3A742-1513-4DBD-ABC0-153505F6DCF8}" presName="levelTx" presStyleLbl="revTx" presStyleIdx="0" presStyleCnt="0">
        <dgm:presLayoutVars>
          <dgm:chMax val="1"/>
          <dgm:bulletEnabled val="1"/>
        </dgm:presLayoutVars>
      </dgm:prSet>
      <dgm:spPr/>
    </dgm:pt>
    <dgm:pt modelId="{2DCCD4EB-3CF9-4C69-A4F1-45A7FE008C67}" type="pres">
      <dgm:prSet presAssocID="{55A74E01-FC15-4D28-934E-41E9C202ADD4}" presName="Name8" presStyleCnt="0"/>
      <dgm:spPr/>
    </dgm:pt>
    <dgm:pt modelId="{1F9D9FF2-C608-4325-8FDD-E2A277F10BEF}" type="pres">
      <dgm:prSet presAssocID="{55A74E01-FC15-4D28-934E-41E9C202ADD4}" presName="level" presStyleLbl="node1" presStyleIdx="4" presStyleCnt="6">
        <dgm:presLayoutVars>
          <dgm:chMax val="1"/>
          <dgm:bulletEnabled val="1"/>
        </dgm:presLayoutVars>
      </dgm:prSet>
      <dgm:spPr/>
    </dgm:pt>
    <dgm:pt modelId="{3EC06440-2193-4A6A-8886-2288411A63AC}" type="pres">
      <dgm:prSet presAssocID="{55A74E01-FC15-4D28-934E-41E9C202ADD4}" presName="levelTx" presStyleLbl="revTx" presStyleIdx="0" presStyleCnt="0">
        <dgm:presLayoutVars>
          <dgm:chMax val="1"/>
          <dgm:bulletEnabled val="1"/>
        </dgm:presLayoutVars>
      </dgm:prSet>
      <dgm:spPr/>
    </dgm:pt>
    <dgm:pt modelId="{304F49D5-081E-4F9F-A39D-4D494145F21C}" type="pres">
      <dgm:prSet presAssocID="{AC8EFFCE-8579-42B2-AD36-CB84CD8B3D10}" presName="Name8" presStyleCnt="0"/>
      <dgm:spPr/>
    </dgm:pt>
    <dgm:pt modelId="{1219126B-CEC5-418C-A421-9DDB3D1F50D2}" type="pres">
      <dgm:prSet presAssocID="{AC8EFFCE-8579-42B2-AD36-CB84CD8B3D10}" presName="level" presStyleLbl="node1" presStyleIdx="5" presStyleCnt="6">
        <dgm:presLayoutVars>
          <dgm:chMax val="1"/>
          <dgm:bulletEnabled val="1"/>
        </dgm:presLayoutVars>
      </dgm:prSet>
      <dgm:spPr/>
    </dgm:pt>
    <dgm:pt modelId="{5E794101-FA43-47F6-A5CC-59475A0E9DF7}" type="pres">
      <dgm:prSet presAssocID="{AC8EFFCE-8579-42B2-AD36-CB84CD8B3D10}" presName="levelTx" presStyleLbl="revTx" presStyleIdx="0" presStyleCnt="0">
        <dgm:presLayoutVars>
          <dgm:chMax val="1"/>
          <dgm:bulletEnabled val="1"/>
        </dgm:presLayoutVars>
      </dgm:prSet>
      <dgm:spPr/>
    </dgm:pt>
  </dgm:ptLst>
  <dgm:cxnLst>
    <dgm:cxn modelId="{127BB707-5472-43EE-89DA-9C5DD5265234}" type="presOf" srcId="{27A3A742-1513-4DBD-ABC0-153505F6DCF8}" destId="{48C23096-471A-4B72-ACFC-B336EF395059}" srcOrd="1" destOrd="0" presId="urn:microsoft.com/office/officeart/2005/8/layout/pyramid1"/>
    <dgm:cxn modelId="{7F636518-64CA-43CE-9DB0-DF1E088DBCA5}" type="presOf" srcId="{27A3A742-1513-4DBD-ABC0-153505F6DCF8}" destId="{991AA036-AB52-4B40-A7AC-6703F322A00E}" srcOrd="0" destOrd="0" presId="urn:microsoft.com/office/officeart/2005/8/layout/pyramid1"/>
    <dgm:cxn modelId="{9DC6741D-7146-48AF-86F3-24A4C1362B9E}" srcId="{7BB88B56-1053-4EA1-BB81-ABA2840E8B7D}" destId="{27A3A742-1513-4DBD-ABC0-153505F6DCF8}" srcOrd="3" destOrd="0" parTransId="{8F44DE21-AC81-41E7-959F-B78129D34E3C}" sibTransId="{CAEC9A8E-DAD0-44E8-B0B3-2F0E77EA6EDD}"/>
    <dgm:cxn modelId="{D7881630-9248-4F92-A253-320F4409EF4B}" type="presOf" srcId="{55A74E01-FC15-4D28-934E-41E9C202ADD4}" destId="{3EC06440-2193-4A6A-8886-2288411A63AC}" srcOrd="1" destOrd="0" presId="urn:microsoft.com/office/officeart/2005/8/layout/pyramid1"/>
    <dgm:cxn modelId="{FFF19C32-4C42-4030-A3D0-C4D7EF61D0B1}" srcId="{7BB88B56-1053-4EA1-BB81-ABA2840E8B7D}" destId="{C069F89E-174E-44B7-8284-350A0602C7B0}" srcOrd="0" destOrd="0" parTransId="{9F442521-C3C6-48BA-85D6-B65BEA9F34D7}" sibTransId="{B9EE394C-53A8-43D5-B15E-FF310AA4C13A}"/>
    <dgm:cxn modelId="{05499538-118A-4104-96E8-051F186CEFD1}" srcId="{7BB88B56-1053-4EA1-BB81-ABA2840E8B7D}" destId="{9E3635F9-AFB5-4497-9F2C-77A9930F6C82}" srcOrd="1" destOrd="0" parTransId="{4CF18CCA-F7AB-4F87-A8F5-BF8968BF3F38}" sibTransId="{F66E6E31-522A-4DED-8C04-65213E70B7C1}"/>
    <dgm:cxn modelId="{B857B73A-F766-4281-85EB-CD1722E82BA5}" type="presOf" srcId="{7BB88B56-1053-4EA1-BB81-ABA2840E8B7D}" destId="{4C4CB171-A847-4DDF-AD41-7DA5FD534641}" srcOrd="0" destOrd="0" presId="urn:microsoft.com/office/officeart/2005/8/layout/pyramid1"/>
    <dgm:cxn modelId="{E060C13E-BF6F-40C7-8F51-4EA585FFA86B}" type="presOf" srcId="{9E3635F9-AFB5-4497-9F2C-77A9930F6C82}" destId="{4236AC44-606C-419B-9383-8482020FAC29}" srcOrd="0" destOrd="0" presId="urn:microsoft.com/office/officeart/2005/8/layout/pyramid1"/>
    <dgm:cxn modelId="{1A60053F-0267-48E4-A283-F95FC7E0E671}" type="presOf" srcId="{55A74E01-FC15-4D28-934E-41E9C202ADD4}" destId="{1F9D9FF2-C608-4325-8FDD-E2A277F10BEF}" srcOrd="0" destOrd="0" presId="urn:microsoft.com/office/officeart/2005/8/layout/pyramid1"/>
    <dgm:cxn modelId="{8FC9DB55-0C8A-4632-8444-9AC828F8650D}" type="presOf" srcId="{0AFDF373-A3DD-4CA3-8B21-382ABFCFFE8E}" destId="{DB2A9235-DB4F-4088-9F50-71917600955F}" srcOrd="1" destOrd="0" presId="urn:microsoft.com/office/officeart/2005/8/layout/pyramid1"/>
    <dgm:cxn modelId="{6A762580-34D2-407C-80FE-5E0E7D821A44}" type="presOf" srcId="{0AFDF373-A3DD-4CA3-8B21-382ABFCFFE8E}" destId="{41419343-FFE6-423F-BAF5-4B2B88C1672E}" srcOrd="0" destOrd="0" presId="urn:microsoft.com/office/officeart/2005/8/layout/pyramid1"/>
    <dgm:cxn modelId="{8038D189-A683-4638-ADCD-E5B6C1D71A9D}" type="presOf" srcId="{9E3635F9-AFB5-4497-9F2C-77A9930F6C82}" destId="{756E065A-12EE-462C-B888-1A56D9B3E9FD}" srcOrd="1" destOrd="0" presId="urn:microsoft.com/office/officeart/2005/8/layout/pyramid1"/>
    <dgm:cxn modelId="{E531ABC1-5206-492A-B7C0-A110713DB3DF}" type="presOf" srcId="{AC8EFFCE-8579-42B2-AD36-CB84CD8B3D10}" destId="{1219126B-CEC5-418C-A421-9DDB3D1F50D2}" srcOrd="0" destOrd="0" presId="urn:microsoft.com/office/officeart/2005/8/layout/pyramid1"/>
    <dgm:cxn modelId="{418A27C6-4F86-4593-B3FA-87F50106E749}" srcId="{7BB88B56-1053-4EA1-BB81-ABA2840E8B7D}" destId="{0AFDF373-A3DD-4CA3-8B21-382ABFCFFE8E}" srcOrd="2" destOrd="0" parTransId="{53089A0F-06A6-44F7-A90F-7F2D9326BFEF}" sibTransId="{D60C434A-DCA4-42E4-BDBA-35F806FE3804}"/>
    <dgm:cxn modelId="{47F568CF-A8F4-459D-B385-9FEDEE1D8C7B}" type="presOf" srcId="{C069F89E-174E-44B7-8284-350A0602C7B0}" destId="{FF8AB9DB-3321-41BF-AF78-9AB676E7A0DF}" srcOrd="0" destOrd="0" presId="urn:microsoft.com/office/officeart/2005/8/layout/pyramid1"/>
    <dgm:cxn modelId="{A02121D6-A7DD-422B-953F-A21C8C2404CB}" srcId="{7BB88B56-1053-4EA1-BB81-ABA2840E8B7D}" destId="{AC8EFFCE-8579-42B2-AD36-CB84CD8B3D10}" srcOrd="5" destOrd="0" parTransId="{DFE74883-B780-49FF-9D18-3AEC8EC765D0}" sibTransId="{C1152648-3A6E-4466-8E80-6A7789A3AF7C}"/>
    <dgm:cxn modelId="{4448C7E0-BE50-4309-B696-5AE649FC9B7F}" type="presOf" srcId="{AC8EFFCE-8579-42B2-AD36-CB84CD8B3D10}" destId="{5E794101-FA43-47F6-A5CC-59475A0E9DF7}" srcOrd="1" destOrd="0" presId="urn:microsoft.com/office/officeart/2005/8/layout/pyramid1"/>
    <dgm:cxn modelId="{0D05ABE7-AF20-4E89-B4DE-D9642316F81C}" type="presOf" srcId="{C069F89E-174E-44B7-8284-350A0602C7B0}" destId="{DBB54BA6-E1AA-4040-BBBA-53F54163D869}" srcOrd="1" destOrd="0" presId="urn:microsoft.com/office/officeart/2005/8/layout/pyramid1"/>
    <dgm:cxn modelId="{AF96BDF0-B518-4BD3-8847-987C8250B185}" srcId="{7BB88B56-1053-4EA1-BB81-ABA2840E8B7D}" destId="{55A74E01-FC15-4D28-934E-41E9C202ADD4}" srcOrd="4" destOrd="0" parTransId="{F569243F-524C-4B68-AE1A-8A168B4395CC}" sibTransId="{0B7BDBF2-9064-4830-8D06-D393C97D4E15}"/>
    <dgm:cxn modelId="{F18A016A-91A0-4BAB-B7AC-AA1D43268FF1}" type="presParOf" srcId="{4C4CB171-A847-4DDF-AD41-7DA5FD534641}" destId="{1877E185-E756-4F47-BFE6-269D164CB206}" srcOrd="0" destOrd="0" presId="urn:microsoft.com/office/officeart/2005/8/layout/pyramid1"/>
    <dgm:cxn modelId="{6616C8F2-E31E-4273-8968-05864E4F22DD}" type="presParOf" srcId="{1877E185-E756-4F47-BFE6-269D164CB206}" destId="{FF8AB9DB-3321-41BF-AF78-9AB676E7A0DF}" srcOrd="0" destOrd="0" presId="urn:microsoft.com/office/officeart/2005/8/layout/pyramid1"/>
    <dgm:cxn modelId="{01EF3BEB-4194-4158-94F3-DD921B080A0F}" type="presParOf" srcId="{1877E185-E756-4F47-BFE6-269D164CB206}" destId="{DBB54BA6-E1AA-4040-BBBA-53F54163D869}" srcOrd="1" destOrd="0" presId="urn:microsoft.com/office/officeart/2005/8/layout/pyramid1"/>
    <dgm:cxn modelId="{BCE22B2A-F62F-4939-9EF9-2189E221C14B}" type="presParOf" srcId="{4C4CB171-A847-4DDF-AD41-7DA5FD534641}" destId="{1194EDA5-D55B-49ED-9C4A-9B2B490ECA2C}" srcOrd="1" destOrd="0" presId="urn:microsoft.com/office/officeart/2005/8/layout/pyramid1"/>
    <dgm:cxn modelId="{204EE0DB-4E14-48F3-A2B3-009D1F44E403}" type="presParOf" srcId="{1194EDA5-D55B-49ED-9C4A-9B2B490ECA2C}" destId="{4236AC44-606C-419B-9383-8482020FAC29}" srcOrd="0" destOrd="0" presId="urn:microsoft.com/office/officeart/2005/8/layout/pyramid1"/>
    <dgm:cxn modelId="{2B971291-F469-4982-A8A8-BE41A7453171}" type="presParOf" srcId="{1194EDA5-D55B-49ED-9C4A-9B2B490ECA2C}" destId="{756E065A-12EE-462C-B888-1A56D9B3E9FD}" srcOrd="1" destOrd="0" presId="urn:microsoft.com/office/officeart/2005/8/layout/pyramid1"/>
    <dgm:cxn modelId="{874DB1CE-6592-4570-A79F-7F23DFB32671}" type="presParOf" srcId="{4C4CB171-A847-4DDF-AD41-7DA5FD534641}" destId="{0A9A95CF-D7AF-4E4B-84BF-0D0984516B9C}" srcOrd="2" destOrd="0" presId="urn:microsoft.com/office/officeart/2005/8/layout/pyramid1"/>
    <dgm:cxn modelId="{323FA3E5-D7C1-432B-97F5-E3765DBF4615}" type="presParOf" srcId="{0A9A95CF-D7AF-4E4B-84BF-0D0984516B9C}" destId="{41419343-FFE6-423F-BAF5-4B2B88C1672E}" srcOrd="0" destOrd="0" presId="urn:microsoft.com/office/officeart/2005/8/layout/pyramid1"/>
    <dgm:cxn modelId="{3493148E-CC76-4808-86BA-AB7162B7A668}" type="presParOf" srcId="{0A9A95CF-D7AF-4E4B-84BF-0D0984516B9C}" destId="{DB2A9235-DB4F-4088-9F50-71917600955F}" srcOrd="1" destOrd="0" presId="urn:microsoft.com/office/officeart/2005/8/layout/pyramid1"/>
    <dgm:cxn modelId="{7B460C12-D454-4818-9BA1-77D1BB85BB8A}" type="presParOf" srcId="{4C4CB171-A847-4DDF-AD41-7DA5FD534641}" destId="{8EBDBE48-7A08-4E8B-81A8-2469115CC752}" srcOrd="3" destOrd="0" presId="urn:microsoft.com/office/officeart/2005/8/layout/pyramid1"/>
    <dgm:cxn modelId="{9A863CFD-59C2-4DD6-A12C-12F205E7F221}" type="presParOf" srcId="{8EBDBE48-7A08-4E8B-81A8-2469115CC752}" destId="{991AA036-AB52-4B40-A7AC-6703F322A00E}" srcOrd="0" destOrd="0" presId="urn:microsoft.com/office/officeart/2005/8/layout/pyramid1"/>
    <dgm:cxn modelId="{2C7C9928-B0E9-410B-BF3E-56D0A44F5546}" type="presParOf" srcId="{8EBDBE48-7A08-4E8B-81A8-2469115CC752}" destId="{48C23096-471A-4B72-ACFC-B336EF395059}" srcOrd="1" destOrd="0" presId="urn:microsoft.com/office/officeart/2005/8/layout/pyramid1"/>
    <dgm:cxn modelId="{39377EBD-C28E-4D13-9079-CF51EDA95B3C}" type="presParOf" srcId="{4C4CB171-A847-4DDF-AD41-7DA5FD534641}" destId="{2DCCD4EB-3CF9-4C69-A4F1-45A7FE008C67}" srcOrd="4" destOrd="0" presId="urn:microsoft.com/office/officeart/2005/8/layout/pyramid1"/>
    <dgm:cxn modelId="{056EF96F-8435-4C5A-8E35-2A206DB0DCB6}" type="presParOf" srcId="{2DCCD4EB-3CF9-4C69-A4F1-45A7FE008C67}" destId="{1F9D9FF2-C608-4325-8FDD-E2A277F10BEF}" srcOrd="0" destOrd="0" presId="urn:microsoft.com/office/officeart/2005/8/layout/pyramid1"/>
    <dgm:cxn modelId="{54203175-F799-4544-8A45-3A5A66CDE656}" type="presParOf" srcId="{2DCCD4EB-3CF9-4C69-A4F1-45A7FE008C67}" destId="{3EC06440-2193-4A6A-8886-2288411A63AC}" srcOrd="1" destOrd="0" presId="urn:microsoft.com/office/officeart/2005/8/layout/pyramid1"/>
    <dgm:cxn modelId="{C590D4E0-1414-4AEE-BF20-3B851ED20CF5}" type="presParOf" srcId="{4C4CB171-A847-4DDF-AD41-7DA5FD534641}" destId="{304F49D5-081E-4F9F-A39D-4D494145F21C}" srcOrd="5" destOrd="0" presId="urn:microsoft.com/office/officeart/2005/8/layout/pyramid1"/>
    <dgm:cxn modelId="{DABD46A6-8C41-479C-BCAB-CEB0B2137629}" type="presParOf" srcId="{304F49D5-081E-4F9F-A39D-4D494145F21C}" destId="{1219126B-CEC5-418C-A421-9DDB3D1F50D2}" srcOrd="0" destOrd="0" presId="urn:microsoft.com/office/officeart/2005/8/layout/pyramid1"/>
    <dgm:cxn modelId="{155AFED5-6790-4275-962C-D7B689B7CB12}" type="presParOf" srcId="{304F49D5-081E-4F9F-A39D-4D494145F21C}" destId="{5E794101-FA43-47F6-A5CC-59475A0E9DF7}" srcOrd="1" destOrd="0" presId="urn:microsoft.com/office/officeart/2005/8/layout/pyramid1"/>
  </dgm:cxnLst>
  <dgm:bg/>
  <dgm:whole>
    <a:ln w="9525" cap="flat" cmpd="sng" algn="ctr">
      <a:noFill/>
      <a:prstDash val="solid"/>
      <a:round/>
      <a:headEnd type="none" w="med" len="med"/>
      <a:tailEnd type="none" w="med" len="med"/>
      <a:extLst>
        <a:ext uri="{C807C97D-BFC1-408E-A445-0C87EB9F89A2}">
          <ask:lineSketchStyleProps xmlns:ask="http://schemas.microsoft.com/office/drawing/2018/sketchyshapes">
            <ask:type>
              <ask:lineSketchScribble/>
            </ask:type>
          </ask:lineSketchStyleProps>
        </a:ext>
      </a:extLst>
    </a:ln>
  </dgm:whole>
  <dgm:extLst>
    <a:ext uri="http://schemas.microsoft.com/office/drawing/2008/diagram">
      <dsp:dataModelExt xmlns:dsp="http://schemas.microsoft.com/office/drawing/2008/diagram" relId="rId13"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7BB88B56-1053-4EA1-BB81-ABA2840E8B7D}" type="doc">
      <dgm:prSet loTypeId="urn:microsoft.com/office/officeart/2005/8/layout/chevron1" loCatId="process" qsTypeId="urn:microsoft.com/office/officeart/2005/8/quickstyle/simple3" qsCatId="simple" csTypeId="urn:microsoft.com/office/officeart/2005/8/colors/accent3_4" csCatId="accent3" phldr="1"/>
      <dgm:spPr/>
    </dgm:pt>
    <dgm:pt modelId="{C1A5E273-2153-444B-861A-6D2BE52809C2}">
      <dgm:prSet phldrT="[Text]"/>
      <dgm:spPr>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A</a:t>
          </a:r>
          <a:endParaRPr lang="en-GB" b="1" dirty="0">
            <a:latin typeface="Cavolini" panose="03000502040302020204" pitchFamily="66" charset="0"/>
            <a:cs typeface="Cavolini" panose="03000502040302020204" pitchFamily="66" charset="0"/>
          </a:endParaRPr>
        </a:p>
      </dgm:t>
    </dgm:pt>
    <dgm:pt modelId="{C241434B-D6AC-4144-AF03-E4E2045B294A}" type="parTrans" cxnId="{77F2ADD2-A4A3-4998-815D-422B817A01E4}">
      <dgm:prSet/>
      <dgm:spPr/>
      <dgm:t>
        <a:bodyPr/>
        <a:lstStyle/>
        <a:p>
          <a:endParaRPr lang="en-GB" b="1">
            <a:latin typeface="Cavolini" panose="03000502040302020204" pitchFamily="66" charset="0"/>
            <a:cs typeface="Cavolini" panose="03000502040302020204" pitchFamily="66" charset="0"/>
          </a:endParaRPr>
        </a:p>
      </dgm:t>
    </dgm:pt>
    <dgm:pt modelId="{45FE5AFD-0DFF-4628-AF4A-BDAA24C37C54}" type="sibTrans" cxnId="{77F2ADD2-A4A3-4998-815D-422B817A01E4}">
      <dgm:prSet/>
      <dgm:spPr/>
      <dgm:t>
        <a:bodyPr/>
        <a:lstStyle/>
        <a:p>
          <a:endParaRPr lang="en-GB" b="1">
            <a:latin typeface="Cavolini" panose="03000502040302020204" pitchFamily="66" charset="0"/>
            <a:cs typeface="Cavolini" panose="03000502040302020204" pitchFamily="66" charset="0"/>
          </a:endParaRPr>
        </a:p>
      </dgm:t>
    </dgm:pt>
    <dgm:pt modelId="{A9364C77-1D68-4642-A1EE-90EC175B3D8C}">
      <dgm:prSet phldrT="[Text]"/>
      <dgm:spPr>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D</a:t>
          </a:r>
          <a:endParaRPr lang="en-GB" b="1" dirty="0">
            <a:latin typeface="Cavolini" panose="03000502040302020204" pitchFamily="66" charset="0"/>
            <a:cs typeface="Cavolini" panose="03000502040302020204" pitchFamily="66" charset="0"/>
          </a:endParaRPr>
        </a:p>
      </dgm:t>
    </dgm:pt>
    <dgm:pt modelId="{4C210F66-5BAC-4FDB-8BCC-3EC8A65BC1AC}" type="parTrans" cxnId="{9FF3D3E8-4AE1-4A5E-9129-0035E02B877B}">
      <dgm:prSet/>
      <dgm:spPr/>
      <dgm:t>
        <a:bodyPr/>
        <a:lstStyle/>
        <a:p>
          <a:endParaRPr lang="en-GB" b="1">
            <a:latin typeface="Cavolini" panose="03000502040302020204" pitchFamily="66" charset="0"/>
            <a:cs typeface="Cavolini" panose="03000502040302020204" pitchFamily="66" charset="0"/>
          </a:endParaRPr>
        </a:p>
      </dgm:t>
    </dgm:pt>
    <dgm:pt modelId="{9A83618C-77FF-4342-9164-C5B98731AC8A}" type="sibTrans" cxnId="{9FF3D3E8-4AE1-4A5E-9129-0035E02B877B}">
      <dgm:prSet/>
      <dgm:spPr/>
      <dgm:t>
        <a:bodyPr/>
        <a:lstStyle/>
        <a:p>
          <a:endParaRPr lang="en-GB" b="1">
            <a:latin typeface="Cavolini" panose="03000502040302020204" pitchFamily="66" charset="0"/>
            <a:cs typeface="Cavolini" panose="03000502040302020204" pitchFamily="66" charset="0"/>
          </a:endParaRPr>
        </a:p>
      </dgm:t>
    </dgm:pt>
    <dgm:pt modelId="{0AFDF373-A3DD-4CA3-8B21-382ABFCFFE8E}">
      <dgm:prSet phldrT="[Text]"/>
      <dgm:spPr>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M</a:t>
          </a:r>
          <a:endParaRPr lang="en-GB" b="1" dirty="0">
            <a:latin typeface="Cavolini" panose="03000502040302020204" pitchFamily="66" charset="0"/>
            <a:cs typeface="Cavolini" panose="03000502040302020204" pitchFamily="66" charset="0"/>
          </a:endParaRPr>
        </a:p>
      </dgm:t>
    </dgm:pt>
    <dgm:pt modelId="{53089A0F-06A6-44F7-A90F-7F2D9326BFEF}" type="parTrans" cxnId="{418A27C6-4F86-4593-B3FA-87F50106E749}">
      <dgm:prSet/>
      <dgm:spPr/>
      <dgm:t>
        <a:bodyPr/>
        <a:lstStyle/>
        <a:p>
          <a:endParaRPr lang="en-GB" b="1">
            <a:latin typeface="Cavolini" panose="03000502040302020204" pitchFamily="66" charset="0"/>
            <a:cs typeface="Cavolini" panose="03000502040302020204" pitchFamily="66" charset="0"/>
          </a:endParaRPr>
        </a:p>
      </dgm:t>
    </dgm:pt>
    <dgm:pt modelId="{D60C434A-DCA4-42E4-BDBA-35F806FE3804}" type="sibTrans" cxnId="{418A27C6-4F86-4593-B3FA-87F50106E749}">
      <dgm:prSet/>
      <dgm:spPr/>
      <dgm:t>
        <a:bodyPr/>
        <a:lstStyle/>
        <a:p>
          <a:endParaRPr lang="en-GB" b="1">
            <a:latin typeface="Cavolini" panose="03000502040302020204" pitchFamily="66" charset="0"/>
            <a:cs typeface="Cavolini" panose="03000502040302020204" pitchFamily="66" charset="0"/>
          </a:endParaRPr>
        </a:p>
      </dgm:t>
    </dgm:pt>
    <dgm:pt modelId="{A3FBFDFC-B66A-4574-ACB5-B77CAE0011C3}">
      <dgm:prSet phldrT="[Text]"/>
      <dgm:spPr>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I</a:t>
          </a:r>
          <a:endParaRPr lang="en-GB" b="1" dirty="0">
            <a:latin typeface="Cavolini" panose="03000502040302020204" pitchFamily="66" charset="0"/>
            <a:cs typeface="Cavolini" panose="03000502040302020204" pitchFamily="66" charset="0"/>
          </a:endParaRPr>
        </a:p>
      </dgm:t>
    </dgm:pt>
    <dgm:pt modelId="{19333B54-180E-4118-BD33-B1871D11291A}" type="parTrans" cxnId="{B81C9AF0-1DBC-42D7-96F1-1073C0826495}">
      <dgm:prSet/>
      <dgm:spPr/>
      <dgm:t>
        <a:bodyPr/>
        <a:lstStyle/>
        <a:p>
          <a:endParaRPr lang="en-GB" b="1">
            <a:latin typeface="Cavolini" panose="03000502040302020204" pitchFamily="66" charset="0"/>
            <a:cs typeface="Cavolini" panose="03000502040302020204" pitchFamily="66" charset="0"/>
          </a:endParaRPr>
        </a:p>
      </dgm:t>
    </dgm:pt>
    <dgm:pt modelId="{E0C6E651-F4A7-4AB6-89ED-7B9841DAA150}" type="sibTrans" cxnId="{B81C9AF0-1DBC-42D7-96F1-1073C0826495}">
      <dgm:prSet/>
      <dgm:spPr/>
      <dgm:t>
        <a:bodyPr/>
        <a:lstStyle/>
        <a:p>
          <a:endParaRPr lang="en-GB" b="1">
            <a:latin typeface="Cavolini" panose="03000502040302020204" pitchFamily="66" charset="0"/>
            <a:cs typeface="Cavolini" panose="03000502040302020204" pitchFamily="66" charset="0"/>
          </a:endParaRPr>
        </a:p>
      </dgm:t>
    </dgm:pt>
    <dgm:pt modelId="{FA8FD4CA-EB89-4116-BD79-CC7010F50468}">
      <dgm:prSet phldrT="[Text]"/>
      <dgm:spPr>
        <a:scene3d>
          <a:camera prst="orthographicFront"/>
          <a:lightRig rig="flat" dir="t"/>
        </a:scene3d>
        <a:sp3d prstMaterial="dkEdge"/>
      </dgm:spPr>
      <dgm:t>
        <a:bodyPr/>
        <a:lstStyle/>
        <a:p>
          <a:r>
            <a:rPr lang="en-GB" b="1" dirty="0">
              <a:latin typeface="Cavolini" panose="03000502040302020204" pitchFamily="66" charset="0"/>
              <a:cs typeface="Cavolini" panose="03000502040302020204" pitchFamily="66" charset="0"/>
            </a:rPr>
            <a:t>D</a:t>
          </a:r>
        </a:p>
      </dgm:t>
    </dgm:pt>
    <dgm:pt modelId="{2A102936-F964-4B5C-9727-E22074E07D21}" type="parTrans" cxnId="{7F77231D-0A0C-4D97-AEF3-63D575E04FBF}">
      <dgm:prSet/>
      <dgm:spPr/>
      <dgm:t>
        <a:bodyPr/>
        <a:lstStyle/>
        <a:p>
          <a:endParaRPr lang="en-GB" b="1">
            <a:latin typeface="Cavolini" panose="03000502040302020204" pitchFamily="66" charset="0"/>
            <a:cs typeface="Cavolini" panose="03000502040302020204" pitchFamily="66" charset="0"/>
          </a:endParaRPr>
        </a:p>
      </dgm:t>
    </dgm:pt>
    <dgm:pt modelId="{81394B5E-E03A-46C7-AF77-31E72BC95C15}" type="sibTrans" cxnId="{7F77231D-0A0C-4D97-AEF3-63D575E04FBF}">
      <dgm:prSet/>
      <dgm:spPr/>
      <dgm:t>
        <a:bodyPr/>
        <a:lstStyle/>
        <a:p>
          <a:endParaRPr lang="en-GB" b="1">
            <a:latin typeface="Cavolini" panose="03000502040302020204" pitchFamily="66" charset="0"/>
            <a:cs typeface="Cavolini" panose="03000502040302020204" pitchFamily="66" charset="0"/>
          </a:endParaRPr>
        </a:p>
      </dgm:t>
    </dgm:pt>
    <dgm:pt modelId="{196B3DD4-0E75-4EE8-B43B-BF3AEBD322FD}">
      <dgm:prSet phldrT="[Text]"/>
      <dgm:spPr>
        <a:scene3d>
          <a:camera prst="orthographicFront"/>
          <a:lightRig rig="flat" dir="t"/>
        </a:scene3d>
        <a:sp3d prstMaterial="dkEdge"/>
      </dgm:spPr>
      <dgm:t>
        <a:bodyPr/>
        <a:lstStyle/>
        <a:p>
          <a:r>
            <a:rPr lang="en-GB" b="1">
              <a:latin typeface="Cavolini" panose="03000502040302020204" pitchFamily="66" charset="0"/>
              <a:cs typeface="Cavolini" panose="03000502040302020204" pitchFamily="66" charset="0"/>
            </a:rPr>
            <a:t>C</a:t>
          </a:r>
          <a:endParaRPr lang="en-GB" b="1" dirty="0">
            <a:latin typeface="Cavolini" panose="03000502040302020204" pitchFamily="66" charset="0"/>
            <a:cs typeface="Cavolini" panose="03000502040302020204" pitchFamily="66" charset="0"/>
          </a:endParaRPr>
        </a:p>
      </dgm:t>
    </dgm:pt>
    <dgm:pt modelId="{BB7B3A01-A54C-4F14-90D9-FAC13DBC0564}" type="sibTrans" cxnId="{6F09AE88-3FEA-42B0-9896-2703DEF601BE}">
      <dgm:prSet/>
      <dgm:spPr/>
      <dgm:t>
        <a:bodyPr/>
        <a:lstStyle/>
        <a:p>
          <a:endParaRPr lang="en-GB" b="1">
            <a:latin typeface="Cavolini" panose="03000502040302020204" pitchFamily="66" charset="0"/>
            <a:cs typeface="Cavolini" panose="03000502040302020204" pitchFamily="66" charset="0"/>
          </a:endParaRPr>
        </a:p>
      </dgm:t>
    </dgm:pt>
    <dgm:pt modelId="{0A0D3EBB-BC94-41B6-BBDE-9D2A6037FD1A}" type="parTrans" cxnId="{6F09AE88-3FEA-42B0-9896-2703DEF601BE}">
      <dgm:prSet/>
      <dgm:spPr/>
      <dgm:t>
        <a:bodyPr/>
        <a:lstStyle/>
        <a:p>
          <a:endParaRPr lang="en-GB" b="1">
            <a:latin typeface="Cavolini" panose="03000502040302020204" pitchFamily="66" charset="0"/>
            <a:cs typeface="Cavolini" panose="03000502040302020204" pitchFamily="66" charset="0"/>
          </a:endParaRPr>
        </a:p>
      </dgm:t>
    </dgm:pt>
    <dgm:pt modelId="{A1C4920F-86A6-4718-AB68-6CED8FC28025}" type="pres">
      <dgm:prSet presAssocID="{7BB88B56-1053-4EA1-BB81-ABA2840E8B7D}" presName="Name0" presStyleCnt="0">
        <dgm:presLayoutVars>
          <dgm:dir/>
          <dgm:animLvl val="lvl"/>
          <dgm:resizeHandles val="exact"/>
        </dgm:presLayoutVars>
      </dgm:prSet>
      <dgm:spPr/>
    </dgm:pt>
    <dgm:pt modelId="{3E41DA29-C7DA-4DED-99A0-73DB51A05FAC}" type="pres">
      <dgm:prSet presAssocID="{196B3DD4-0E75-4EE8-B43B-BF3AEBD322FD}" presName="parTxOnly" presStyleLbl="node1" presStyleIdx="0" presStyleCnt="6">
        <dgm:presLayoutVars>
          <dgm:chMax val="0"/>
          <dgm:chPref val="0"/>
          <dgm:bulletEnabled val="1"/>
        </dgm:presLayoutVars>
      </dgm:prSet>
      <dgm:spPr/>
    </dgm:pt>
    <dgm:pt modelId="{4AC1B03C-1D37-414C-8862-3D833515B458}" type="pres">
      <dgm:prSet presAssocID="{BB7B3A01-A54C-4F14-90D9-FAC13DBC0564}" presName="parTxOnlySpace" presStyleCnt="0"/>
      <dgm:spPr/>
    </dgm:pt>
    <dgm:pt modelId="{6B5D282B-4E24-4635-B744-F987775D3702}" type="pres">
      <dgm:prSet presAssocID="{C1A5E273-2153-444B-861A-6D2BE52809C2}" presName="parTxOnly" presStyleLbl="node1" presStyleIdx="1" presStyleCnt="6">
        <dgm:presLayoutVars>
          <dgm:chMax val="0"/>
          <dgm:chPref val="0"/>
          <dgm:bulletEnabled val="1"/>
        </dgm:presLayoutVars>
      </dgm:prSet>
      <dgm:spPr/>
    </dgm:pt>
    <dgm:pt modelId="{DAE6CEB2-05E7-4668-A03F-E8D6949CD868}" type="pres">
      <dgm:prSet presAssocID="{45FE5AFD-0DFF-4628-AF4A-BDAA24C37C54}" presName="parTxOnlySpace" presStyleCnt="0"/>
      <dgm:spPr/>
    </dgm:pt>
    <dgm:pt modelId="{BACB554E-0A6F-4B4A-9B83-25AFB5BB1E43}" type="pres">
      <dgm:prSet presAssocID="{A9364C77-1D68-4642-A1EE-90EC175B3D8C}" presName="parTxOnly" presStyleLbl="node1" presStyleIdx="2" presStyleCnt="6">
        <dgm:presLayoutVars>
          <dgm:chMax val="0"/>
          <dgm:chPref val="0"/>
          <dgm:bulletEnabled val="1"/>
        </dgm:presLayoutVars>
      </dgm:prSet>
      <dgm:spPr/>
    </dgm:pt>
    <dgm:pt modelId="{CBDC1DE2-7E98-4E37-9C2C-414203EB65DC}" type="pres">
      <dgm:prSet presAssocID="{9A83618C-77FF-4342-9164-C5B98731AC8A}" presName="parTxOnlySpace" presStyleCnt="0"/>
      <dgm:spPr/>
    </dgm:pt>
    <dgm:pt modelId="{BD0CA204-38BE-4615-B12C-F8EB3D6DC091}" type="pres">
      <dgm:prSet presAssocID="{0AFDF373-A3DD-4CA3-8B21-382ABFCFFE8E}" presName="parTxOnly" presStyleLbl="node1" presStyleIdx="3" presStyleCnt="6">
        <dgm:presLayoutVars>
          <dgm:chMax val="0"/>
          <dgm:chPref val="0"/>
          <dgm:bulletEnabled val="1"/>
        </dgm:presLayoutVars>
      </dgm:prSet>
      <dgm:spPr/>
    </dgm:pt>
    <dgm:pt modelId="{B00A7405-E40F-4DC3-BAF6-CBEF47E28293}" type="pres">
      <dgm:prSet presAssocID="{D60C434A-DCA4-42E4-BDBA-35F806FE3804}" presName="parTxOnlySpace" presStyleCnt="0"/>
      <dgm:spPr/>
    </dgm:pt>
    <dgm:pt modelId="{0D563BAB-A37A-4BD8-81D9-1D9878452707}" type="pres">
      <dgm:prSet presAssocID="{A3FBFDFC-B66A-4574-ACB5-B77CAE0011C3}" presName="parTxOnly" presStyleLbl="node1" presStyleIdx="4" presStyleCnt="6">
        <dgm:presLayoutVars>
          <dgm:chMax val="0"/>
          <dgm:chPref val="0"/>
          <dgm:bulletEnabled val="1"/>
        </dgm:presLayoutVars>
      </dgm:prSet>
      <dgm:spPr/>
    </dgm:pt>
    <dgm:pt modelId="{3C01CA3C-820D-4233-A26D-56669050072A}" type="pres">
      <dgm:prSet presAssocID="{E0C6E651-F4A7-4AB6-89ED-7B9841DAA150}" presName="parTxOnlySpace" presStyleCnt="0"/>
      <dgm:spPr/>
    </dgm:pt>
    <dgm:pt modelId="{D81CAA8A-C6E6-47B4-BE68-94C60C097FD5}" type="pres">
      <dgm:prSet presAssocID="{FA8FD4CA-EB89-4116-BD79-CC7010F50468}" presName="parTxOnly" presStyleLbl="node1" presStyleIdx="5" presStyleCnt="6" custLinFactX="30726" custLinFactNeighborX="100000">
        <dgm:presLayoutVars>
          <dgm:chMax val="0"/>
          <dgm:chPref val="0"/>
          <dgm:bulletEnabled val="1"/>
        </dgm:presLayoutVars>
      </dgm:prSet>
      <dgm:spPr/>
    </dgm:pt>
  </dgm:ptLst>
  <dgm:cxnLst>
    <dgm:cxn modelId="{7F77231D-0A0C-4D97-AEF3-63D575E04FBF}" srcId="{7BB88B56-1053-4EA1-BB81-ABA2840E8B7D}" destId="{FA8FD4CA-EB89-4116-BD79-CC7010F50468}" srcOrd="5" destOrd="0" parTransId="{2A102936-F964-4B5C-9727-E22074E07D21}" sibTransId="{81394B5E-E03A-46C7-AF77-31E72BC95C15}"/>
    <dgm:cxn modelId="{7EE6B941-9E56-4E88-86EF-DB9EF589A41C}" type="presOf" srcId="{A3FBFDFC-B66A-4574-ACB5-B77CAE0011C3}" destId="{0D563BAB-A37A-4BD8-81D9-1D9878452707}" srcOrd="0" destOrd="0" presId="urn:microsoft.com/office/officeart/2005/8/layout/chevron1"/>
    <dgm:cxn modelId="{BD1AFD49-7284-4C25-BCF6-EAC08EB4A560}" type="presOf" srcId="{196B3DD4-0E75-4EE8-B43B-BF3AEBD322FD}" destId="{3E41DA29-C7DA-4DED-99A0-73DB51A05FAC}" srcOrd="0" destOrd="0" presId="urn:microsoft.com/office/officeart/2005/8/layout/chevron1"/>
    <dgm:cxn modelId="{0D9CD679-B8D3-4FFA-A3D8-5DB49AA20B59}" type="presOf" srcId="{7BB88B56-1053-4EA1-BB81-ABA2840E8B7D}" destId="{A1C4920F-86A6-4718-AB68-6CED8FC28025}" srcOrd="0" destOrd="0" presId="urn:microsoft.com/office/officeart/2005/8/layout/chevron1"/>
    <dgm:cxn modelId="{A93B1C87-75C6-4046-8296-9D64353CA435}" type="presOf" srcId="{0AFDF373-A3DD-4CA3-8B21-382ABFCFFE8E}" destId="{BD0CA204-38BE-4615-B12C-F8EB3D6DC091}" srcOrd="0" destOrd="0" presId="urn:microsoft.com/office/officeart/2005/8/layout/chevron1"/>
    <dgm:cxn modelId="{6F09AE88-3FEA-42B0-9896-2703DEF601BE}" srcId="{7BB88B56-1053-4EA1-BB81-ABA2840E8B7D}" destId="{196B3DD4-0E75-4EE8-B43B-BF3AEBD322FD}" srcOrd="0" destOrd="0" parTransId="{0A0D3EBB-BC94-41B6-BBDE-9D2A6037FD1A}" sibTransId="{BB7B3A01-A54C-4F14-90D9-FAC13DBC0564}"/>
    <dgm:cxn modelId="{3C812A8A-1267-421B-8FF8-2FAAC5CB4C04}" type="presOf" srcId="{A9364C77-1D68-4642-A1EE-90EC175B3D8C}" destId="{BACB554E-0A6F-4B4A-9B83-25AFB5BB1E43}" srcOrd="0" destOrd="0" presId="urn:microsoft.com/office/officeart/2005/8/layout/chevron1"/>
    <dgm:cxn modelId="{A258B79F-0C33-4359-B1C0-94C70F2380C7}" type="presOf" srcId="{FA8FD4CA-EB89-4116-BD79-CC7010F50468}" destId="{D81CAA8A-C6E6-47B4-BE68-94C60C097FD5}" srcOrd="0" destOrd="0" presId="urn:microsoft.com/office/officeart/2005/8/layout/chevron1"/>
    <dgm:cxn modelId="{C9E4E3AA-02C9-4627-94F7-7734EF348816}" type="presOf" srcId="{C1A5E273-2153-444B-861A-6D2BE52809C2}" destId="{6B5D282B-4E24-4635-B744-F987775D3702}" srcOrd="0" destOrd="0" presId="urn:microsoft.com/office/officeart/2005/8/layout/chevron1"/>
    <dgm:cxn modelId="{418A27C6-4F86-4593-B3FA-87F50106E749}" srcId="{7BB88B56-1053-4EA1-BB81-ABA2840E8B7D}" destId="{0AFDF373-A3DD-4CA3-8B21-382ABFCFFE8E}" srcOrd="3" destOrd="0" parTransId="{53089A0F-06A6-44F7-A90F-7F2D9326BFEF}" sibTransId="{D60C434A-DCA4-42E4-BDBA-35F806FE3804}"/>
    <dgm:cxn modelId="{77F2ADD2-A4A3-4998-815D-422B817A01E4}" srcId="{7BB88B56-1053-4EA1-BB81-ABA2840E8B7D}" destId="{C1A5E273-2153-444B-861A-6D2BE52809C2}" srcOrd="1" destOrd="0" parTransId="{C241434B-D6AC-4144-AF03-E4E2045B294A}" sibTransId="{45FE5AFD-0DFF-4628-AF4A-BDAA24C37C54}"/>
    <dgm:cxn modelId="{9FF3D3E8-4AE1-4A5E-9129-0035E02B877B}" srcId="{7BB88B56-1053-4EA1-BB81-ABA2840E8B7D}" destId="{A9364C77-1D68-4642-A1EE-90EC175B3D8C}" srcOrd="2" destOrd="0" parTransId="{4C210F66-5BAC-4FDB-8BCC-3EC8A65BC1AC}" sibTransId="{9A83618C-77FF-4342-9164-C5B98731AC8A}"/>
    <dgm:cxn modelId="{B81C9AF0-1DBC-42D7-96F1-1073C0826495}" srcId="{7BB88B56-1053-4EA1-BB81-ABA2840E8B7D}" destId="{A3FBFDFC-B66A-4574-ACB5-B77CAE0011C3}" srcOrd="4" destOrd="0" parTransId="{19333B54-180E-4118-BD33-B1871D11291A}" sibTransId="{E0C6E651-F4A7-4AB6-89ED-7B9841DAA150}"/>
    <dgm:cxn modelId="{AE891622-7AAA-41EC-9884-421B4EAAB39B}" type="presParOf" srcId="{A1C4920F-86A6-4718-AB68-6CED8FC28025}" destId="{3E41DA29-C7DA-4DED-99A0-73DB51A05FAC}" srcOrd="0" destOrd="0" presId="urn:microsoft.com/office/officeart/2005/8/layout/chevron1"/>
    <dgm:cxn modelId="{B387CDC3-7457-4F66-9C33-DD18902EE7FB}" type="presParOf" srcId="{A1C4920F-86A6-4718-AB68-6CED8FC28025}" destId="{4AC1B03C-1D37-414C-8862-3D833515B458}" srcOrd="1" destOrd="0" presId="urn:microsoft.com/office/officeart/2005/8/layout/chevron1"/>
    <dgm:cxn modelId="{8B1A74A9-6A14-46B0-8631-1BC58C873A71}" type="presParOf" srcId="{A1C4920F-86A6-4718-AB68-6CED8FC28025}" destId="{6B5D282B-4E24-4635-B744-F987775D3702}" srcOrd="2" destOrd="0" presId="urn:microsoft.com/office/officeart/2005/8/layout/chevron1"/>
    <dgm:cxn modelId="{98C3F427-4991-4AAA-8D09-E53627847576}" type="presParOf" srcId="{A1C4920F-86A6-4718-AB68-6CED8FC28025}" destId="{DAE6CEB2-05E7-4668-A03F-E8D6949CD868}" srcOrd="3" destOrd="0" presId="urn:microsoft.com/office/officeart/2005/8/layout/chevron1"/>
    <dgm:cxn modelId="{5A120127-9787-400E-8F2A-CA22694275E9}" type="presParOf" srcId="{A1C4920F-86A6-4718-AB68-6CED8FC28025}" destId="{BACB554E-0A6F-4B4A-9B83-25AFB5BB1E43}" srcOrd="4" destOrd="0" presId="urn:microsoft.com/office/officeart/2005/8/layout/chevron1"/>
    <dgm:cxn modelId="{E9CBE3C6-6CAB-4645-9A39-CF6F2C5B396D}" type="presParOf" srcId="{A1C4920F-86A6-4718-AB68-6CED8FC28025}" destId="{CBDC1DE2-7E98-4E37-9C2C-414203EB65DC}" srcOrd="5" destOrd="0" presId="urn:microsoft.com/office/officeart/2005/8/layout/chevron1"/>
    <dgm:cxn modelId="{57177511-0DC1-4FAF-B0F4-FA60193BF38A}" type="presParOf" srcId="{A1C4920F-86A6-4718-AB68-6CED8FC28025}" destId="{BD0CA204-38BE-4615-B12C-F8EB3D6DC091}" srcOrd="6" destOrd="0" presId="urn:microsoft.com/office/officeart/2005/8/layout/chevron1"/>
    <dgm:cxn modelId="{0AA1733F-0283-47D0-8467-142D3ED42A9D}" type="presParOf" srcId="{A1C4920F-86A6-4718-AB68-6CED8FC28025}" destId="{B00A7405-E40F-4DC3-BAF6-CBEF47E28293}" srcOrd="7" destOrd="0" presId="urn:microsoft.com/office/officeart/2005/8/layout/chevron1"/>
    <dgm:cxn modelId="{34A77FAF-46EE-4784-BBF3-291D37DBBF40}" type="presParOf" srcId="{A1C4920F-86A6-4718-AB68-6CED8FC28025}" destId="{0D563BAB-A37A-4BD8-81D9-1D9878452707}" srcOrd="8" destOrd="0" presId="urn:microsoft.com/office/officeart/2005/8/layout/chevron1"/>
    <dgm:cxn modelId="{D3416318-05F0-49B0-AFF6-B096916D06EF}" type="presParOf" srcId="{A1C4920F-86A6-4718-AB68-6CED8FC28025}" destId="{3C01CA3C-820D-4233-A26D-56669050072A}" srcOrd="9" destOrd="0" presId="urn:microsoft.com/office/officeart/2005/8/layout/chevron1"/>
    <dgm:cxn modelId="{1F8BD4B8-C3F9-470A-A814-29BDCFE14B4A}" type="presParOf" srcId="{A1C4920F-86A6-4718-AB68-6CED8FC28025}" destId="{D81CAA8A-C6E6-47B4-BE68-94C60C097FD5}" srcOrd="10" destOrd="0" presId="urn:microsoft.com/office/officeart/2005/8/layout/chevron1"/>
  </dgm:cxnLst>
  <dgm:bg/>
  <dgm:whole>
    <a:ln w="9525" cap="flat" cmpd="sng" algn="ctr">
      <a:noFill/>
      <a:prstDash val="solid"/>
      <a:round/>
      <a:headEnd type="none" w="med" len="med"/>
      <a:tailEnd type="none" w="med" len="med"/>
      <a:extLst>
        <a:ext uri="{C807C97D-BFC1-408E-A445-0C87EB9F89A2}">
          <ask:lineSketchStyleProps xmlns:ask="http://schemas.microsoft.com/office/drawing/2018/sketchyshapes">
            <ask:type>
              <ask:lineSketchScribble/>
            </ask:type>
          </ask:lineSketchStyleProps>
        </a:ext>
      </a:extLst>
    </a:ln>
  </dgm:whole>
  <dgm:extLst>
    <a:ext uri="http://schemas.microsoft.com/office/drawing/2008/diagram">
      <dsp:dataModelExt xmlns:dsp="http://schemas.microsoft.com/office/drawing/2008/diagram" relId="rId18"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7BB88B56-1053-4EA1-BB81-ABA2840E8B7D}" type="doc">
      <dgm:prSet loTypeId="urn:microsoft.com/office/officeart/2005/8/layout/chevron1" loCatId="process" qsTypeId="urn:microsoft.com/office/officeart/2005/8/quickstyle/simple3" qsCatId="simple" csTypeId="urn:microsoft.com/office/officeart/2005/8/colors/colorful5" csCatId="colorful" phldr="1"/>
      <dgm:spPr/>
    </dgm:pt>
    <dgm:pt modelId="{196B3DD4-0E75-4EE8-B43B-BF3AEBD322FD}">
      <dgm:prSet phldrT="[Text]"/>
      <dgm:spPr>
        <a:solidFill>
          <a:srgbClr val="5A99D3"/>
        </a:solidFill>
        <a:ln>
          <a:noFill/>
        </a:ln>
        <a:effectLst>
          <a:outerShdw blurRad="50800" dist="38100" dir="2700000" algn="tl" rotWithShape="0">
            <a:prstClr val="black">
              <a:alpha val="40000"/>
            </a:prstClr>
          </a:outerShdw>
        </a:effectLst>
        <a:scene3d>
          <a:camera prst="orthographicFront"/>
          <a:lightRig rig="flat" dir="t"/>
        </a:scene3d>
        <a:sp3d prstMaterial="dkEdge"/>
      </dgm:spPr>
      <dgm:t>
        <a:bodyPr/>
        <a:lstStyle/>
        <a:p>
          <a:r>
            <a:rPr lang="en-GB" b="1" dirty="0">
              <a:solidFill>
                <a:srgbClr val="1E4D78"/>
              </a:solidFill>
              <a:latin typeface="Cavolini" panose="03000502040302020204" pitchFamily="66" charset="0"/>
              <a:cs typeface="Cavolini" panose="03000502040302020204" pitchFamily="66" charset="0"/>
            </a:rPr>
            <a:t>GROUP</a:t>
          </a:r>
        </a:p>
      </dgm:t>
    </dgm:pt>
    <dgm:pt modelId="{0A0D3EBB-BC94-41B6-BBDE-9D2A6037FD1A}" type="parTrans" cxnId="{6F09AE88-3FEA-42B0-9896-2703DEF601BE}">
      <dgm:prSet/>
      <dgm:spPr/>
      <dgm:t>
        <a:bodyPr/>
        <a:lstStyle/>
        <a:p>
          <a:endParaRPr lang="en-GB" b="1">
            <a:latin typeface="Cavolini" panose="03000502040302020204" pitchFamily="66" charset="0"/>
            <a:cs typeface="Cavolini" panose="03000502040302020204" pitchFamily="66" charset="0"/>
          </a:endParaRPr>
        </a:p>
      </dgm:t>
    </dgm:pt>
    <dgm:pt modelId="{BB7B3A01-A54C-4F14-90D9-FAC13DBC0564}" type="sibTrans" cxnId="{6F09AE88-3FEA-42B0-9896-2703DEF601BE}">
      <dgm:prSet/>
      <dgm:spPr/>
      <dgm:t>
        <a:bodyPr/>
        <a:lstStyle/>
        <a:p>
          <a:endParaRPr lang="en-GB" b="1">
            <a:latin typeface="Cavolini" panose="03000502040302020204" pitchFamily="66" charset="0"/>
            <a:cs typeface="Cavolini" panose="03000502040302020204" pitchFamily="66" charset="0"/>
          </a:endParaRPr>
        </a:p>
      </dgm:t>
    </dgm:pt>
    <dgm:pt modelId="{C1A5E273-2153-444B-861A-6D2BE52809C2}">
      <dgm:prSet phldrT="[Text]"/>
      <dgm:spPr>
        <a:solidFill>
          <a:srgbClr val="4ADBD1"/>
        </a:solidFill>
        <a:ln>
          <a:noFill/>
        </a:ln>
        <a:effectLst>
          <a:outerShdw blurRad="50800" dist="38100" dir="2700000" algn="tl" rotWithShape="0">
            <a:prstClr val="black">
              <a:alpha val="40000"/>
            </a:prstClr>
          </a:outerShdw>
        </a:effectLst>
        <a:scene3d>
          <a:camera prst="orthographicFront"/>
          <a:lightRig rig="flat" dir="t"/>
        </a:scene3d>
        <a:sp3d prstMaterial="dkEdge"/>
      </dgm:spPr>
      <dgm:t>
        <a:bodyPr/>
        <a:lstStyle/>
        <a:p>
          <a:r>
            <a:rPr lang="en-GB" b="1" dirty="0">
              <a:solidFill>
                <a:srgbClr val="1E4D78"/>
              </a:solidFill>
              <a:latin typeface="Cavolini" panose="03000502040302020204" pitchFamily="66" charset="0"/>
              <a:cs typeface="Cavolini" panose="03000502040302020204" pitchFamily="66" charset="0"/>
            </a:rPr>
            <a:t>ITEM</a:t>
          </a:r>
        </a:p>
      </dgm:t>
    </dgm:pt>
    <dgm:pt modelId="{C241434B-D6AC-4144-AF03-E4E2045B294A}" type="parTrans" cxnId="{77F2ADD2-A4A3-4998-815D-422B817A01E4}">
      <dgm:prSet/>
      <dgm:spPr/>
      <dgm:t>
        <a:bodyPr/>
        <a:lstStyle/>
        <a:p>
          <a:endParaRPr lang="en-GB" b="1">
            <a:latin typeface="Cavolini" panose="03000502040302020204" pitchFamily="66" charset="0"/>
            <a:cs typeface="Cavolini" panose="03000502040302020204" pitchFamily="66" charset="0"/>
          </a:endParaRPr>
        </a:p>
      </dgm:t>
    </dgm:pt>
    <dgm:pt modelId="{45FE5AFD-0DFF-4628-AF4A-BDAA24C37C54}" type="sibTrans" cxnId="{77F2ADD2-A4A3-4998-815D-422B817A01E4}">
      <dgm:prSet/>
      <dgm:spPr/>
      <dgm:t>
        <a:bodyPr/>
        <a:lstStyle/>
        <a:p>
          <a:endParaRPr lang="en-GB" b="1">
            <a:latin typeface="Cavolini" panose="03000502040302020204" pitchFamily="66" charset="0"/>
            <a:cs typeface="Cavolini" panose="03000502040302020204" pitchFamily="66" charset="0"/>
          </a:endParaRPr>
        </a:p>
      </dgm:t>
    </dgm:pt>
    <dgm:pt modelId="{A9364C77-1D68-4642-A1EE-90EC175B3D8C}">
      <dgm:prSet phldrT="[Text]"/>
      <dgm:spPr>
        <a:solidFill>
          <a:srgbClr val="38E17A"/>
        </a:solidFill>
        <a:ln>
          <a:noFill/>
        </a:ln>
        <a:effectLst>
          <a:outerShdw blurRad="50800" dist="38100" dir="2700000" algn="tl" rotWithShape="0">
            <a:prstClr val="black">
              <a:alpha val="40000"/>
            </a:prstClr>
          </a:outerShdw>
        </a:effectLst>
        <a:scene3d>
          <a:camera prst="orthographicFront"/>
          <a:lightRig rig="flat" dir="t"/>
        </a:scene3d>
        <a:sp3d prstMaterial="dkEdge"/>
      </dgm:spPr>
      <dgm:t>
        <a:bodyPr/>
        <a:lstStyle/>
        <a:p>
          <a:r>
            <a:rPr lang="en-GB" b="1" dirty="0">
              <a:solidFill>
                <a:srgbClr val="1E4D78"/>
              </a:solidFill>
              <a:latin typeface="Cavolini" panose="03000502040302020204" pitchFamily="66" charset="0"/>
              <a:cs typeface="Cavolini" panose="03000502040302020204" pitchFamily="66" charset="0"/>
            </a:rPr>
            <a:t>SYSTEM</a:t>
          </a:r>
        </a:p>
      </dgm:t>
    </dgm:pt>
    <dgm:pt modelId="{4C210F66-5BAC-4FDB-8BCC-3EC8A65BC1AC}" type="parTrans" cxnId="{9FF3D3E8-4AE1-4A5E-9129-0035E02B877B}">
      <dgm:prSet/>
      <dgm:spPr/>
      <dgm:t>
        <a:bodyPr/>
        <a:lstStyle/>
        <a:p>
          <a:endParaRPr lang="en-GB" b="1">
            <a:latin typeface="Cavolini" panose="03000502040302020204" pitchFamily="66" charset="0"/>
            <a:cs typeface="Cavolini" panose="03000502040302020204" pitchFamily="66" charset="0"/>
          </a:endParaRPr>
        </a:p>
      </dgm:t>
    </dgm:pt>
    <dgm:pt modelId="{9A83618C-77FF-4342-9164-C5B98731AC8A}" type="sibTrans" cxnId="{9FF3D3E8-4AE1-4A5E-9129-0035E02B877B}">
      <dgm:prSet/>
      <dgm:spPr/>
      <dgm:t>
        <a:bodyPr/>
        <a:lstStyle/>
        <a:p>
          <a:endParaRPr lang="en-GB" b="1">
            <a:latin typeface="Cavolini" panose="03000502040302020204" pitchFamily="66" charset="0"/>
            <a:cs typeface="Cavolini" panose="03000502040302020204" pitchFamily="66" charset="0"/>
          </a:endParaRPr>
        </a:p>
      </dgm:t>
    </dgm:pt>
    <dgm:pt modelId="{0AFDF373-A3DD-4CA3-8B21-382ABFCFFE8E}">
      <dgm:prSet phldrT="[Text]"/>
      <dgm:spPr>
        <a:solidFill>
          <a:srgbClr val="46EB26"/>
        </a:solidFill>
        <a:ln>
          <a:noFill/>
        </a:ln>
        <a:effectLst>
          <a:outerShdw blurRad="50800" dist="38100" dir="2700000" algn="tl" rotWithShape="0">
            <a:prstClr val="black">
              <a:alpha val="40000"/>
            </a:prstClr>
          </a:outerShdw>
        </a:effectLst>
        <a:scene3d>
          <a:camera prst="orthographicFront"/>
          <a:lightRig rig="flat" dir="t"/>
        </a:scene3d>
        <a:sp3d prstMaterial="dkEdge"/>
      </dgm:spPr>
      <dgm:t>
        <a:bodyPr/>
        <a:lstStyle/>
        <a:p>
          <a:r>
            <a:rPr lang="en-GB" b="1" dirty="0">
              <a:solidFill>
                <a:srgbClr val="1E4D78"/>
              </a:solidFill>
              <a:latin typeface="Cavolini" panose="03000502040302020204" pitchFamily="66" charset="0"/>
              <a:cs typeface="Cavolini" panose="03000502040302020204" pitchFamily="66" charset="0"/>
            </a:rPr>
            <a:t>FUNCTION</a:t>
          </a:r>
        </a:p>
      </dgm:t>
    </dgm:pt>
    <dgm:pt modelId="{53089A0F-06A6-44F7-A90F-7F2D9326BFEF}" type="parTrans" cxnId="{418A27C6-4F86-4593-B3FA-87F50106E749}">
      <dgm:prSet/>
      <dgm:spPr/>
      <dgm:t>
        <a:bodyPr/>
        <a:lstStyle/>
        <a:p>
          <a:endParaRPr lang="en-GB" b="1">
            <a:latin typeface="Cavolini" panose="03000502040302020204" pitchFamily="66" charset="0"/>
            <a:cs typeface="Cavolini" panose="03000502040302020204" pitchFamily="66" charset="0"/>
          </a:endParaRPr>
        </a:p>
      </dgm:t>
    </dgm:pt>
    <dgm:pt modelId="{D60C434A-DCA4-42E4-BDBA-35F806FE3804}" type="sibTrans" cxnId="{418A27C6-4F86-4593-B3FA-87F50106E749}">
      <dgm:prSet/>
      <dgm:spPr/>
      <dgm:t>
        <a:bodyPr/>
        <a:lstStyle/>
        <a:p>
          <a:endParaRPr lang="en-GB" b="1">
            <a:latin typeface="Cavolini" panose="03000502040302020204" pitchFamily="66" charset="0"/>
            <a:cs typeface="Cavolini" panose="03000502040302020204" pitchFamily="66" charset="0"/>
          </a:endParaRPr>
        </a:p>
      </dgm:t>
    </dgm:pt>
    <dgm:pt modelId="{A3FBFDFC-B66A-4574-ACB5-B77CAE0011C3}">
      <dgm:prSet phldrT="[Text]"/>
      <dgm:spPr>
        <a:solidFill>
          <a:srgbClr val="B1F314"/>
        </a:solidFill>
        <a:ln>
          <a:noFill/>
        </a:ln>
        <a:effectLst>
          <a:outerShdw blurRad="50800" dist="38100" dir="2700000" algn="tl" rotWithShape="0">
            <a:prstClr val="black">
              <a:alpha val="40000"/>
            </a:prstClr>
          </a:outerShdw>
        </a:effectLst>
        <a:scene3d>
          <a:camera prst="orthographicFront"/>
          <a:lightRig rig="flat" dir="t"/>
        </a:scene3d>
        <a:sp3d prstMaterial="dkEdge"/>
      </dgm:spPr>
      <dgm:t>
        <a:bodyPr/>
        <a:lstStyle/>
        <a:p>
          <a:r>
            <a:rPr lang="en-GB" b="1" dirty="0">
              <a:solidFill>
                <a:srgbClr val="1E4D78"/>
              </a:solidFill>
              <a:latin typeface="Cavolini" panose="03000502040302020204" pitchFamily="66" charset="0"/>
              <a:cs typeface="Cavolini" panose="03000502040302020204" pitchFamily="66" charset="0"/>
            </a:rPr>
            <a:t>PLATFORM</a:t>
          </a:r>
        </a:p>
      </dgm:t>
    </dgm:pt>
    <dgm:pt modelId="{19333B54-180E-4118-BD33-B1871D11291A}" type="parTrans" cxnId="{B81C9AF0-1DBC-42D7-96F1-1073C0826495}">
      <dgm:prSet/>
      <dgm:spPr/>
      <dgm:t>
        <a:bodyPr/>
        <a:lstStyle/>
        <a:p>
          <a:endParaRPr lang="en-GB" b="1">
            <a:latin typeface="Cavolini" panose="03000502040302020204" pitchFamily="66" charset="0"/>
            <a:cs typeface="Cavolini" panose="03000502040302020204" pitchFamily="66" charset="0"/>
          </a:endParaRPr>
        </a:p>
      </dgm:t>
    </dgm:pt>
    <dgm:pt modelId="{E0C6E651-F4A7-4AB6-89ED-7B9841DAA150}" type="sibTrans" cxnId="{B81C9AF0-1DBC-42D7-96F1-1073C0826495}">
      <dgm:prSet/>
      <dgm:spPr/>
      <dgm:t>
        <a:bodyPr/>
        <a:lstStyle/>
        <a:p>
          <a:endParaRPr lang="en-GB" b="1">
            <a:latin typeface="Cavolini" panose="03000502040302020204" pitchFamily="66" charset="0"/>
            <a:cs typeface="Cavolini" panose="03000502040302020204" pitchFamily="66" charset="0"/>
          </a:endParaRPr>
        </a:p>
      </dgm:t>
    </dgm:pt>
    <dgm:pt modelId="{FA8FD4CA-EB89-4116-BD79-CC7010F50468}">
      <dgm:prSet phldrT="[Text]"/>
      <dgm:spPr>
        <a:solidFill>
          <a:srgbClr val="FFBF00"/>
        </a:solidFill>
        <a:ln>
          <a:noFill/>
        </a:ln>
        <a:effectLst>
          <a:outerShdw blurRad="50800" dist="38100" dir="2700000" algn="tl" rotWithShape="0">
            <a:prstClr val="black">
              <a:alpha val="40000"/>
            </a:prstClr>
          </a:outerShdw>
        </a:effectLst>
        <a:scene3d>
          <a:camera prst="orthographicFront"/>
          <a:lightRig rig="flat" dir="t"/>
        </a:scene3d>
        <a:sp3d prstMaterial="dkEdge"/>
      </dgm:spPr>
      <dgm:t>
        <a:bodyPr/>
        <a:lstStyle/>
        <a:p>
          <a:r>
            <a:rPr lang="en-GB" b="1" dirty="0">
              <a:solidFill>
                <a:srgbClr val="1E4D78"/>
              </a:solidFill>
              <a:latin typeface="Cavolini" panose="03000502040302020204" pitchFamily="66" charset="0"/>
              <a:cs typeface="Cavolini" panose="03000502040302020204" pitchFamily="66" charset="0"/>
            </a:rPr>
            <a:t>FLEET</a:t>
          </a:r>
        </a:p>
      </dgm:t>
    </dgm:pt>
    <dgm:pt modelId="{2A102936-F964-4B5C-9727-E22074E07D21}" type="parTrans" cxnId="{7F77231D-0A0C-4D97-AEF3-63D575E04FBF}">
      <dgm:prSet/>
      <dgm:spPr/>
      <dgm:t>
        <a:bodyPr/>
        <a:lstStyle/>
        <a:p>
          <a:endParaRPr lang="en-GB" b="1">
            <a:latin typeface="Cavolini" panose="03000502040302020204" pitchFamily="66" charset="0"/>
            <a:cs typeface="Cavolini" panose="03000502040302020204" pitchFamily="66" charset="0"/>
          </a:endParaRPr>
        </a:p>
      </dgm:t>
    </dgm:pt>
    <dgm:pt modelId="{81394B5E-E03A-46C7-AF77-31E72BC95C15}" type="sibTrans" cxnId="{7F77231D-0A0C-4D97-AEF3-63D575E04FBF}">
      <dgm:prSet/>
      <dgm:spPr/>
      <dgm:t>
        <a:bodyPr/>
        <a:lstStyle/>
        <a:p>
          <a:endParaRPr lang="en-GB" b="1">
            <a:latin typeface="Cavolini" panose="03000502040302020204" pitchFamily="66" charset="0"/>
            <a:cs typeface="Cavolini" panose="03000502040302020204" pitchFamily="66" charset="0"/>
          </a:endParaRPr>
        </a:p>
      </dgm:t>
    </dgm:pt>
    <dgm:pt modelId="{A1C4920F-86A6-4718-AB68-6CED8FC28025}" type="pres">
      <dgm:prSet presAssocID="{7BB88B56-1053-4EA1-BB81-ABA2840E8B7D}" presName="Name0" presStyleCnt="0">
        <dgm:presLayoutVars>
          <dgm:dir/>
          <dgm:animLvl val="lvl"/>
          <dgm:resizeHandles val="exact"/>
        </dgm:presLayoutVars>
      </dgm:prSet>
      <dgm:spPr/>
    </dgm:pt>
    <dgm:pt modelId="{3E41DA29-C7DA-4DED-99A0-73DB51A05FAC}" type="pres">
      <dgm:prSet presAssocID="{196B3DD4-0E75-4EE8-B43B-BF3AEBD322FD}" presName="parTxOnly" presStyleLbl="node1" presStyleIdx="0" presStyleCnt="6">
        <dgm:presLayoutVars>
          <dgm:chMax val="0"/>
          <dgm:chPref val="0"/>
          <dgm:bulletEnabled val="1"/>
        </dgm:presLayoutVars>
      </dgm:prSet>
      <dgm:spPr/>
    </dgm:pt>
    <dgm:pt modelId="{4AC1B03C-1D37-414C-8862-3D833515B458}" type="pres">
      <dgm:prSet presAssocID="{BB7B3A01-A54C-4F14-90D9-FAC13DBC0564}" presName="parTxOnlySpace" presStyleCnt="0"/>
      <dgm:spPr/>
    </dgm:pt>
    <dgm:pt modelId="{6B5D282B-4E24-4635-B744-F987775D3702}" type="pres">
      <dgm:prSet presAssocID="{C1A5E273-2153-444B-861A-6D2BE52809C2}" presName="parTxOnly" presStyleLbl="node1" presStyleIdx="1" presStyleCnt="6">
        <dgm:presLayoutVars>
          <dgm:chMax val="0"/>
          <dgm:chPref val="0"/>
          <dgm:bulletEnabled val="1"/>
        </dgm:presLayoutVars>
      </dgm:prSet>
      <dgm:spPr/>
    </dgm:pt>
    <dgm:pt modelId="{DAE6CEB2-05E7-4668-A03F-E8D6949CD868}" type="pres">
      <dgm:prSet presAssocID="{45FE5AFD-0DFF-4628-AF4A-BDAA24C37C54}" presName="parTxOnlySpace" presStyleCnt="0"/>
      <dgm:spPr/>
    </dgm:pt>
    <dgm:pt modelId="{BACB554E-0A6F-4B4A-9B83-25AFB5BB1E43}" type="pres">
      <dgm:prSet presAssocID="{A9364C77-1D68-4642-A1EE-90EC175B3D8C}" presName="parTxOnly" presStyleLbl="node1" presStyleIdx="2" presStyleCnt="6">
        <dgm:presLayoutVars>
          <dgm:chMax val="0"/>
          <dgm:chPref val="0"/>
          <dgm:bulletEnabled val="1"/>
        </dgm:presLayoutVars>
      </dgm:prSet>
      <dgm:spPr/>
    </dgm:pt>
    <dgm:pt modelId="{CBDC1DE2-7E98-4E37-9C2C-414203EB65DC}" type="pres">
      <dgm:prSet presAssocID="{9A83618C-77FF-4342-9164-C5B98731AC8A}" presName="parTxOnlySpace" presStyleCnt="0"/>
      <dgm:spPr/>
    </dgm:pt>
    <dgm:pt modelId="{BD0CA204-38BE-4615-B12C-F8EB3D6DC091}" type="pres">
      <dgm:prSet presAssocID="{0AFDF373-A3DD-4CA3-8B21-382ABFCFFE8E}" presName="parTxOnly" presStyleLbl="node1" presStyleIdx="3" presStyleCnt="6">
        <dgm:presLayoutVars>
          <dgm:chMax val="0"/>
          <dgm:chPref val="0"/>
          <dgm:bulletEnabled val="1"/>
        </dgm:presLayoutVars>
      </dgm:prSet>
      <dgm:spPr/>
    </dgm:pt>
    <dgm:pt modelId="{B00A7405-E40F-4DC3-BAF6-CBEF47E28293}" type="pres">
      <dgm:prSet presAssocID="{D60C434A-DCA4-42E4-BDBA-35F806FE3804}" presName="parTxOnlySpace" presStyleCnt="0"/>
      <dgm:spPr/>
    </dgm:pt>
    <dgm:pt modelId="{0D563BAB-A37A-4BD8-81D9-1D9878452707}" type="pres">
      <dgm:prSet presAssocID="{A3FBFDFC-B66A-4574-ACB5-B77CAE0011C3}" presName="parTxOnly" presStyleLbl="node1" presStyleIdx="4" presStyleCnt="6">
        <dgm:presLayoutVars>
          <dgm:chMax val="0"/>
          <dgm:chPref val="0"/>
          <dgm:bulletEnabled val="1"/>
        </dgm:presLayoutVars>
      </dgm:prSet>
      <dgm:spPr/>
    </dgm:pt>
    <dgm:pt modelId="{3C01CA3C-820D-4233-A26D-56669050072A}" type="pres">
      <dgm:prSet presAssocID="{E0C6E651-F4A7-4AB6-89ED-7B9841DAA150}" presName="parTxOnlySpace" presStyleCnt="0"/>
      <dgm:spPr/>
    </dgm:pt>
    <dgm:pt modelId="{D81CAA8A-C6E6-47B4-BE68-94C60C097FD5}" type="pres">
      <dgm:prSet presAssocID="{FA8FD4CA-EB89-4116-BD79-CC7010F50468}" presName="parTxOnly" presStyleLbl="node1" presStyleIdx="5" presStyleCnt="6" custLinFactX="30726" custLinFactNeighborX="100000">
        <dgm:presLayoutVars>
          <dgm:chMax val="0"/>
          <dgm:chPref val="0"/>
          <dgm:bulletEnabled val="1"/>
        </dgm:presLayoutVars>
      </dgm:prSet>
      <dgm:spPr/>
    </dgm:pt>
  </dgm:ptLst>
  <dgm:cxnLst>
    <dgm:cxn modelId="{7F77231D-0A0C-4D97-AEF3-63D575E04FBF}" srcId="{7BB88B56-1053-4EA1-BB81-ABA2840E8B7D}" destId="{FA8FD4CA-EB89-4116-BD79-CC7010F50468}" srcOrd="5" destOrd="0" parTransId="{2A102936-F964-4B5C-9727-E22074E07D21}" sibTransId="{81394B5E-E03A-46C7-AF77-31E72BC95C15}"/>
    <dgm:cxn modelId="{7EE6B941-9E56-4E88-86EF-DB9EF589A41C}" type="presOf" srcId="{A3FBFDFC-B66A-4574-ACB5-B77CAE0011C3}" destId="{0D563BAB-A37A-4BD8-81D9-1D9878452707}" srcOrd="0" destOrd="0" presId="urn:microsoft.com/office/officeart/2005/8/layout/chevron1"/>
    <dgm:cxn modelId="{BD1AFD49-7284-4C25-BCF6-EAC08EB4A560}" type="presOf" srcId="{196B3DD4-0E75-4EE8-B43B-BF3AEBD322FD}" destId="{3E41DA29-C7DA-4DED-99A0-73DB51A05FAC}" srcOrd="0" destOrd="0" presId="urn:microsoft.com/office/officeart/2005/8/layout/chevron1"/>
    <dgm:cxn modelId="{0D9CD679-B8D3-4FFA-A3D8-5DB49AA20B59}" type="presOf" srcId="{7BB88B56-1053-4EA1-BB81-ABA2840E8B7D}" destId="{A1C4920F-86A6-4718-AB68-6CED8FC28025}" srcOrd="0" destOrd="0" presId="urn:microsoft.com/office/officeart/2005/8/layout/chevron1"/>
    <dgm:cxn modelId="{A93B1C87-75C6-4046-8296-9D64353CA435}" type="presOf" srcId="{0AFDF373-A3DD-4CA3-8B21-382ABFCFFE8E}" destId="{BD0CA204-38BE-4615-B12C-F8EB3D6DC091}" srcOrd="0" destOrd="0" presId="urn:microsoft.com/office/officeart/2005/8/layout/chevron1"/>
    <dgm:cxn modelId="{6F09AE88-3FEA-42B0-9896-2703DEF601BE}" srcId="{7BB88B56-1053-4EA1-BB81-ABA2840E8B7D}" destId="{196B3DD4-0E75-4EE8-B43B-BF3AEBD322FD}" srcOrd="0" destOrd="0" parTransId="{0A0D3EBB-BC94-41B6-BBDE-9D2A6037FD1A}" sibTransId="{BB7B3A01-A54C-4F14-90D9-FAC13DBC0564}"/>
    <dgm:cxn modelId="{3C812A8A-1267-421B-8FF8-2FAAC5CB4C04}" type="presOf" srcId="{A9364C77-1D68-4642-A1EE-90EC175B3D8C}" destId="{BACB554E-0A6F-4B4A-9B83-25AFB5BB1E43}" srcOrd="0" destOrd="0" presId="urn:microsoft.com/office/officeart/2005/8/layout/chevron1"/>
    <dgm:cxn modelId="{A258B79F-0C33-4359-B1C0-94C70F2380C7}" type="presOf" srcId="{FA8FD4CA-EB89-4116-BD79-CC7010F50468}" destId="{D81CAA8A-C6E6-47B4-BE68-94C60C097FD5}" srcOrd="0" destOrd="0" presId="urn:microsoft.com/office/officeart/2005/8/layout/chevron1"/>
    <dgm:cxn modelId="{C9E4E3AA-02C9-4627-94F7-7734EF348816}" type="presOf" srcId="{C1A5E273-2153-444B-861A-6D2BE52809C2}" destId="{6B5D282B-4E24-4635-B744-F987775D3702}" srcOrd="0" destOrd="0" presId="urn:microsoft.com/office/officeart/2005/8/layout/chevron1"/>
    <dgm:cxn modelId="{418A27C6-4F86-4593-B3FA-87F50106E749}" srcId="{7BB88B56-1053-4EA1-BB81-ABA2840E8B7D}" destId="{0AFDF373-A3DD-4CA3-8B21-382ABFCFFE8E}" srcOrd="3" destOrd="0" parTransId="{53089A0F-06A6-44F7-A90F-7F2D9326BFEF}" sibTransId="{D60C434A-DCA4-42E4-BDBA-35F806FE3804}"/>
    <dgm:cxn modelId="{77F2ADD2-A4A3-4998-815D-422B817A01E4}" srcId="{7BB88B56-1053-4EA1-BB81-ABA2840E8B7D}" destId="{C1A5E273-2153-444B-861A-6D2BE52809C2}" srcOrd="1" destOrd="0" parTransId="{C241434B-D6AC-4144-AF03-E4E2045B294A}" sibTransId="{45FE5AFD-0DFF-4628-AF4A-BDAA24C37C54}"/>
    <dgm:cxn modelId="{9FF3D3E8-4AE1-4A5E-9129-0035E02B877B}" srcId="{7BB88B56-1053-4EA1-BB81-ABA2840E8B7D}" destId="{A9364C77-1D68-4642-A1EE-90EC175B3D8C}" srcOrd="2" destOrd="0" parTransId="{4C210F66-5BAC-4FDB-8BCC-3EC8A65BC1AC}" sibTransId="{9A83618C-77FF-4342-9164-C5B98731AC8A}"/>
    <dgm:cxn modelId="{B81C9AF0-1DBC-42D7-96F1-1073C0826495}" srcId="{7BB88B56-1053-4EA1-BB81-ABA2840E8B7D}" destId="{A3FBFDFC-B66A-4574-ACB5-B77CAE0011C3}" srcOrd="4" destOrd="0" parTransId="{19333B54-180E-4118-BD33-B1871D11291A}" sibTransId="{E0C6E651-F4A7-4AB6-89ED-7B9841DAA150}"/>
    <dgm:cxn modelId="{AE891622-7AAA-41EC-9884-421B4EAAB39B}" type="presParOf" srcId="{A1C4920F-86A6-4718-AB68-6CED8FC28025}" destId="{3E41DA29-C7DA-4DED-99A0-73DB51A05FAC}" srcOrd="0" destOrd="0" presId="urn:microsoft.com/office/officeart/2005/8/layout/chevron1"/>
    <dgm:cxn modelId="{B387CDC3-7457-4F66-9C33-DD18902EE7FB}" type="presParOf" srcId="{A1C4920F-86A6-4718-AB68-6CED8FC28025}" destId="{4AC1B03C-1D37-414C-8862-3D833515B458}" srcOrd="1" destOrd="0" presId="urn:microsoft.com/office/officeart/2005/8/layout/chevron1"/>
    <dgm:cxn modelId="{8B1A74A9-6A14-46B0-8631-1BC58C873A71}" type="presParOf" srcId="{A1C4920F-86A6-4718-AB68-6CED8FC28025}" destId="{6B5D282B-4E24-4635-B744-F987775D3702}" srcOrd="2" destOrd="0" presId="urn:microsoft.com/office/officeart/2005/8/layout/chevron1"/>
    <dgm:cxn modelId="{98C3F427-4991-4AAA-8D09-E53627847576}" type="presParOf" srcId="{A1C4920F-86A6-4718-AB68-6CED8FC28025}" destId="{DAE6CEB2-05E7-4668-A03F-E8D6949CD868}" srcOrd="3" destOrd="0" presId="urn:microsoft.com/office/officeart/2005/8/layout/chevron1"/>
    <dgm:cxn modelId="{5A120127-9787-400E-8F2A-CA22694275E9}" type="presParOf" srcId="{A1C4920F-86A6-4718-AB68-6CED8FC28025}" destId="{BACB554E-0A6F-4B4A-9B83-25AFB5BB1E43}" srcOrd="4" destOrd="0" presId="urn:microsoft.com/office/officeart/2005/8/layout/chevron1"/>
    <dgm:cxn modelId="{E9CBE3C6-6CAB-4645-9A39-CF6F2C5B396D}" type="presParOf" srcId="{A1C4920F-86A6-4718-AB68-6CED8FC28025}" destId="{CBDC1DE2-7E98-4E37-9C2C-414203EB65DC}" srcOrd="5" destOrd="0" presId="urn:microsoft.com/office/officeart/2005/8/layout/chevron1"/>
    <dgm:cxn modelId="{57177511-0DC1-4FAF-B0F4-FA60193BF38A}" type="presParOf" srcId="{A1C4920F-86A6-4718-AB68-6CED8FC28025}" destId="{BD0CA204-38BE-4615-B12C-F8EB3D6DC091}" srcOrd="6" destOrd="0" presId="urn:microsoft.com/office/officeart/2005/8/layout/chevron1"/>
    <dgm:cxn modelId="{0AA1733F-0283-47D0-8467-142D3ED42A9D}" type="presParOf" srcId="{A1C4920F-86A6-4718-AB68-6CED8FC28025}" destId="{B00A7405-E40F-4DC3-BAF6-CBEF47E28293}" srcOrd="7" destOrd="0" presId="urn:microsoft.com/office/officeart/2005/8/layout/chevron1"/>
    <dgm:cxn modelId="{34A77FAF-46EE-4784-BBF3-291D37DBBF40}" type="presParOf" srcId="{A1C4920F-86A6-4718-AB68-6CED8FC28025}" destId="{0D563BAB-A37A-4BD8-81D9-1D9878452707}" srcOrd="8" destOrd="0" presId="urn:microsoft.com/office/officeart/2005/8/layout/chevron1"/>
    <dgm:cxn modelId="{D3416318-05F0-49B0-AFF6-B096916D06EF}" type="presParOf" srcId="{A1C4920F-86A6-4718-AB68-6CED8FC28025}" destId="{3C01CA3C-820D-4233-A26D-56669050072A}" srcOrd="9" destOrd="0" presId="urn:microsoft.com/office/officeart/2005/8/layout/chevron1"/>
    <dgm:cxn modelId="{1F8BD4B8-C3F9-470A-A814-29BDCFE14B4A}" type="presParOf" srcId="{A1C4920F-86A6-4718-AB68-6CED8FC28025}" destId="{D81CAA8A-C6E6-47B4-BE68-94C60C097FD5}" srcOrd="10" destOrd="0" presId="urn:microsoft.com/office/officeart/2005/8/layout/chevron1"/>
  </dgm:cxnLst>
  <dgm:bg/>
  <dgm:whole>
    <a:ln w="9525" cap="flat" cmpd="sng" algn="ctr">
      <a:noFill/>
      <a:prstDash val="solid"/>
      <a:round/>
      <a:headEnd type="none" w="med" len="med"/>
      <a:tailEnd type="none" w="med" len="med"/>
      <a:extLst>
        <a:ext uri="{C807C97D-BFC1-408E-A445-0C87EB9F89A2}">
          <ask:lineSketchStyleProps xmlns:ask="http://schemas.microsoft.com/office/drawing/2018/sketchyshapes">
            <ask:type>
              <ask:lineSketchScribble/>
            </ask:type>
          </ask:lineSketchStyleProps>
        </a:ext>
      </a:extLst>
    </a:ln>
  </dgm:whole>
  <dgm:extLst>
    <a:ext uri="http://schemas.microsoft.com/office/drawing/2008/diagram">
      <dsp:dataModelExt xmlns:dsp="http://schemas.microsoft.com/office/drawing/2008/diagram" relId="rId15"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F8AB9DB-3321-41BF-AF78-9AB676E7A0DF}">
      <dsp:nvSpPr>
        <dsp:cNvPr id="0" name=""/>
        <dsp:cNvSpPr/>
      </dsp:nvSpPr>
      <dsp:spPr>
        <a:xfrm>
          <a:off x="1242039" y="0"/>
          <a:ext cx="496815" cy="449538"/>
        </a:xfrm>
        <a:prstGeom prst="trapezoid">
          <a:avLst>
            <a:gd name="adj" fmla="val 55258"/>
          </a:avLst>
        </a:prstGeom>
        <a:gradFill rotWithShape="0">
          <a:gsLst>
            <a:gs pos="0">
              <a:schemeClr val="accent4">
                <a:hueOff val="0"/>
                <a:satOff val="0"/>
                <a:lumOff val="0"/>
                <a:alphaOff val="0"/>
                <a:lumMod val="110000"/>
                <a:satMod val="105000"/>
                <a:tint val="67000"/>
              </a:schemeClr>
            </a:gs>
            <a:gs pos="50000">
              <a:schemeClr val="accent4">
                <a:hueOff val="0"/>
                <a:satOff val="0"/>
                <a:lumOff val="0"/>
                <a:alphaOff val="0"/>
                <a:lumMod val="105000"/>
                <a:satMod val="103000"/>
                <a:tint val="73000"/>
              </a:schemeClr>
            </a:gs>
            <a:gs pos="100000">
              <a:schemeClr val="accent4">
                <a:hueOff val="0"/>
                <a:satOff val="0"/>
                <a:lumOff val="0"/>
                <a:alphaOff val="0"/>
                <a:lumMod val="105000"/>
                <a:satMod val="109000"/>
                <a:tint val="81000"/>
              </a:schemeClr>
            </a:gs>
          </a:gsLst>
          <a:lin ang="5400000" scaled="0"/>
        </a:gradFill>
        <a:ln w="38100">
          <a:solidFill>
            <a:schemeClr val="bg1"/>
          </a:solidFill>
          <a:extLst>
            <a:ext uri="{C807C97D-BFC1-408E-A445-0C87EB9F89A2}">
              <ask:lineSketchStyleProps xmlns:ask="http://schemas.microsoft.com/office/drawing/2018/sketchyshapes">
                <ask:type>
                  <ask:lineSketchCurved/>
                </ask:type>
              </ask:lineSketchStyleProps>
            </a:ext>
          </a:extLst>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10160" tIns="10160" rIns="10160" bIns="10160" numCol="1" spcCol="1270" anchor="ctr" anchorCtr="0">
          <a:noAutofit/>
        </a:bodyPr>
        <a:lstStyle/>
        <a:p>
          <a:pPr marL="0" lvl="0" indent="0" algn="ctr" defTabSz="355600">
            <a:lnSpc>
              <a:spcPct val="90000"/>
            </a:lnSpc>
            <a:spcBef>
              <a:spcPct val="0"/>
            </a:spcBef>
            <a:spcAft>
              <a:spcPct val="35000"/>
            </a:spcAft>
            <a:buNone/>
          </a:pPr>
          <a:br>
            <a:rPr lang="en-GB" sz="800" b="1" kern="1200" dirty="0">
              <a:latin typeface="Cavolini" panose="03000502040302020204" pitchFamily="66" charset="0"/>
              <a:cs typeface="Cavolini" panose="03000502040302020204" pitchFamily="66" charset="0"/>
            </a:rPr>
          </a:br>
          <a:r>
            <a:rPr lang="en-GB" sz="800" b="1" kern="1200" dirty="0">
              <a:latin typeface="Cavolini" panose="03000502040302020204" pitchFamily="66" charset="0"/>
              <a:cs typeface="Cavolini" panose="03000502040302020204" pitchFamily="66" charset="0"/>
            </a:rPr>
            <a:t>FLEET</a:t>
          </a:r>
        </a:p>
      </dsp:txBody>
      <dsp:txXfrm>
        <a:off x="1242039" y="0"/>
        <a:ext cx="496815" cy="449538"/>
      </dsp:txXfrm>
    </dsp:sp>
    <dsp:sp modelId="{4236AC44-606C-419B-9383-8482020FAC29}">
      <dsp:nvSpPr>
        <dsp:cNvPr id="0" name=""/>
        <dsp:cNvSpPr/>
      </dsp:nvSpPr>
      <dsp:spPr>
        <a:xfrm>
          <a:off x="993631" y="449538"/>
          <a:ext cx="993631" cy="449538"/>
        </a:xfrm>
        <a:prstGeom prst="trapezoid">
          <a:avLst>
            <a:gd name="adj" fmla="val 55258"/>
          </a:avLst>
        </a:prstGeom>
        <a:gradFill rotWithShape="0">
          <a:gsLst>
            <a:gs pos="0">
              <a:schemeClr val="accent4">
                <a:hueOff val="1960178"/>
                <a:satOff val="-8155"/>
                <a:lumOff val="1922"/>
                <a:alphaOff val="0"/>
                <a:lumMod val="110000"/>
                <a:satMod val="105000"/>
                <a:tint val="67000"/>
              </a:schemeClr>
            </a:gs>
            <a:gs pos="50000">
              <a:schemeClr val="accent4">
                <a:hueOff val="1960178"/>
                <a:satOff val="-8155"/>
                <a:lumOff val="1922"/>
                <a:alphaOff val="0"/>
                <a:lumMod val="105000"/>
                <a:satMod val="103000"/>
                <a:tint val="73000"/>
              </a:schemeClr>
            </a:gs>
            <a:gs pos="100000">
              <a:schemeClr val="accent4">
                <a:hueOff val="1960178"/>
                <a:satOff val="-8155"/>
                <a:lumOff val="1922"/>
                <a:alphaOff val="0"/>
                <a:lumMod val="105000"/>
                <a:satMod val="109000"/>
                <a:tint val="81000"/>
              </a:schemeClr>
            </a:gs>
          </a:gsLst>
          <a:lin ang="5400000" scaled="0"/>
        </a:gradFill>
        <a:ln w="38100">
          <a:solidFill>
            <a:schemeClr val="bg1"/>
          </a:solidFill>
          <a:extLst>
            <a:ext uri="{C807C97D-BFC1-408E-A445-0C87EB9F89A2}">
              <ask:lineSketchStyleProps xmlns:ask="http://schemas.microsoft.com/office/drawing/2018/sketchyshapes">
                <ask:type>
                  <ask:lineSketchCurved/>
                </ask:type>
              </ask:lineSketchStyleProps>
            </a:ext>
          </a:extLst>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10160" tIns="10160" rIns="10160" bIns="10160" numCol="1" spcCol="1270" anchor="ctr" anchorCtr="0">
          <a:noAutofit/>
        </a:bodyPr>
        <a:lstStyle/>
        <a:p>
          <a:pPr marL="0" lvl="0" indent="0" algn="ctr" defTabSz="355600">
            <a:lnSpc>
              <a:spcPct val="90000"/>
            </a:lnSpc>
            <a:spcBef>
              <a:spcPct val="0"/>
            </a:spcBef>
            <a:spcAft>
              <a:spcPct val="35000"/>
            </a:spcAft>
            <a:buNone/>
          </a:pPr>
          <a:r>
            <a:rPr lang="en-GB" sz="800" b="1" kern="1200">
              <a:latin typeface="Cavolini" panose="03000502040302020204" pitchFamily="66" charset="0"/>
              <a:cs typeface="Cavolini" panose="03000502040302020204" pitchFamily="66" charset="0"/>
            </a:rPr>
            <a:t>PLATFORM</a:t>
          </a:r>
          <a:endParaRPr lang="en-GB" sz="800" b="1" kern="1200" dirty="0">
            <a:latin typeface="Cavolini" panose="03000502040302020204" pitchFamily="66" charset="0"/>
            <a:cs typeface="Cavolini" panose="03000502040302020204" pitchFamily="66" charset="0"/>
          </a:endParaRPr>
        </a:p>
      </dsp:txBody>
      <dsp:txXfrm>
        <a:off x="1167516" y="449538"/>
        <a:ext cx="645860" cy="449538"/>
      </dsp:txXfrm>
    </dsp:sp>
    <dsp:sp modelId="{41419343-FFE6-423F-BAF5-4B2B88C1672E}">
      <dsp:nvSpPr>
        <dsp:cNvPr id="0" name=""/>
        <dsp:cNvSpPr/>
      </dsp:nvSpPr>
      <dsp:spPr>
        <a:xfrm>
          <a:off x="745223" y="899076"/>
          <a:ext cx="1490446" cy="449538"/>
        </a:xfrm>
        <a:prstGeom prst="trapezoid">
          <a:avLst>
            <a:gd name="adj" fmla="val 55258"/>
          </a:avLst>
        </a:prstGeom>
        <a:gradFill rotWithShape="0">
          <a:gsLst>
            <a:gs pos="0">
              <a:schemeClr val="accent4">
                <a:hueOff val="3920356"/>
                <a:satOff val="-16311"/>
                <a:lumOff val="3843"/>
                <a:alphaOff val="0"/>
                <a:lumMod val="110000"/>
                <a:satMod val="105000"/>
                <a:tint val="67000"/>
              </a:schemeClr>
            </a:gs>
            <a:gs pos="50000">
              <a:schemeClr val="accent4">
                <a:hueOff val="3920356"/>
                <a:satOff val="-16311"/>
                <a:lumOff val="3843"/>
                <a:alphaOff val="0"/>
                <a:lumMod val="105000"/>
                <a:satMod val="103000"/>
                <a:tint val="73000"/>
              </a:schemeClr>
            </a:gs>
            <a:gs pos="100000">
              <a:schemeClr val="accent4">
                <a:hueOff val="3920356"/>
                <a:satOff val="-16311"/>
                <a:lumOff val="3843"/>
                <a:alphaOff val="0"/>
                <a:lumMod val="105000"/>
                <a:satMod val="109000"/>
                <a:tint val="81000"/>
              </a:schemeClr>
            </a:gs>
          </a:gsLst>
          <a:lin ang="5400000" scaled="0"/>
        </a:gradFill>
        <a:ln w="38100">
          <a:solidFill>
            <a:schemeClr val="bg1"/>
          </a:solidFill>
          <a:extLst>
            <a:ext uri="{C807C97D-BFC1-408E-A445-0C87EB9F89A2}">
              <ask:lineSketchStyleProps xmlns:ask="http://schemas.microsoft.com/office/drawing/2018/sketchyshapes">
                <ask:type>
                  <ask:lineSketchCurved/>
                </ask:type>
              </ask:lineSketchStyleProps>
            </a:ext>
          </a:extLst>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10160" tIns="10160" rIns="10160" bIns="10160" numCol="1" spcCol="1270" anchor="ctr" anchorCtr="0">
          <a:noAutofit/>
        </a:bodyPr>
        <a:lstStyle/>
        <a:p>
          <a:pPr marL="0" lvl="0" indent="0" algn="ctr" defTabSz="355600">
            <a:lnSpc>
              <a:spcPct val="90000"/>
            </a:lnSpc>
            <a:spcBef>
              <a:spcPct val="0"/>
            </a:spcBef>
            <a:spcAft>
              <a:spcPct val="35000"/>
            </a:spcAft>
            <a:buNone/>
          </a:pPr>
          <a:r>
            <a:rPr lang="en-GB" sz="800" b="1" kern="1200">
              <a:latin typeface="Cavolini" panose="03000502040302020204" pitchFamily="66" charset="0"/>
              <a:cs typeface="Cavolini" panose="03000502040302020204" pitchFamily="66" charset="0"/>
            </a:rPr>
            <a:t>FUNCTION</a:t>
          </a:r>
          <a:endParaRPr lang="en-GB" sz="800" b="1" kern="1200" dirty="0">
            <a:latin typeface="Cavolini" panose="03000502040302020204" pitchFamily="66" charset="0"/>
            <a:cs typeface="Cavolini" panose="03000502040302020204" pitchFamily="66" charset="0"/>
          </a:endParaRPr>
        </a:p>
      </dsp:txBody>
      <dsp:txXfrm>
        <a:off x="1006051" y="899076"/>
        <a:ext cx="968790" cy="449538"/>
      </dsp:txXfrm>
    </dsp:sp>
    <dsp:sp modelId="{991AA036-AB52-4B40-A7AC-6703F322A00E}">
      <dsp:nvSpPr>
        <dsp:cNvPr id="0" name=""/>
        <dsp:cNvSpPr/>
      </dsp:nvSpPr>
      <dsp:spPr>
        <a:xfrm>
          <a:off x="496815" y="1348614"/>
          <a:ext cx="1987262" cy="449538"/>
        </a:xfrm>
        <a:prstGeom prst="trapezoid">
          <a:avLst>
            <a:gd name="adj" fmla="val 55258"/>
          </a:avLst>
        </a:prstGeom>
        <a:gradFill rotWithShape="0">
          <a:gsLst>
            <a:gs pos="0">
              <a:schemeClr val="accent4">
                <a:hueOff val="5880535"/>
                <a:satOff val="-24466"/>
                <a:lumOff val="5765"/>
                <a:alphaOff val="0"/>
                <a:lumMod val="110000"/>
                <a:satMod val="105000"/>
                <a:tint val="67000"/>
              </a:schemeClr>
            </a:gs>
            <a:gs pos="50000">
              <a:schemeClr val="accent4">
                <a:hueOff val="5880535"/>
                <a:satOff val="-24466"/>
                <a:lumOff val="5765"/>
                <a:alphaOff val="0"/>
                <a:lumMod val="105000"/>
                <a:satMod val="103000"/>
                <a:tint val="73000"/>
              </a:schemeClr>
            </a:gs>
            <a:gs pos="100000">
              <a:schemeClr val="accent4">
                <a:hueOff val="5880535"/>
                <a:satOff val="-24466"/>
                <a:lumOff val="5765"/>
                <a:alphaOff val="0"/>
                <a:lumMod val="105000"/>
                <a:satMod val="109000"/>
                <a:tint val="81000"/>
              </a:schemeClr>
            </a:gs>
          </a:gsLst>
          <a:lin ang="5400000" scaled="0"/>
        </a:gradFill>
        <a:ln w="38100">
          <a:solidFill>
            <a:schemeClr val="bg1"/>
          </a:solidFill>
          <a:extLst>
            <a:ext uri="{C807C97D-BFC1-408E-A445-0C87EB9F89A2}">
              <ask:lineSketchStyleProps xmlns:ask="http://schemas.microsoft.com/office/drawing/2018/sketchyshapes">
                <ask:type>
                  <ask:lineSketchCurved/>
                </ask:type>
              </ask:lineSketchStyleProps>
            </a:ext>
          </a:extLst>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10160" tIns="10160" rIns="10160" bIns="10160" numCol="1" spcCol="1270" anchor="ctr" anchorCtr="0">
          <a:noAutofit/>
        </a:bodyPr>
        <a:lstStyle/>
        <a:p>
          <a:pPr marL="0" lvl="0" indent="0" algn="ctr" defTabSz="355600">
            <a:lnSpc>
              <a:spcPct val="90000"/>
            </a:lnSpc>
            <a:spcBef>
              <a:spcPct val="0"/>
            </a:spcBef>
            <a:spcAft>
              <a:spcPct val="35000"/>
            </a:spcAft>
            <a:buNone/>
          </a:pPr>
          <a:r>
            <a:rPr lang="en-GB" sz="800" b="1" kern="1200">
              <a:latin typeface="Cavolini" panose="03000502040302020204" pitchFamily="66" charset="0"/>
              <a:cs typeface="Cavolini" panose="03000502040302020204" pitchFamily="66" charset="0"/>
            </a:rPr>
            <a:t>SYSTEM</a:t>
          </a:r>
          <a:endParaRPr lang="en-GB" sz="800" b="1" kern="1200" dirty="0">
            <a:latin typeface="Cavolini" panose="03000502040302020204" pitchFamily="66" charset="0"/>
            <a:cs typeface="Cavolini" panose="03000502040302020204" pitchFamily="66" charset="0"/>
          </a:endParaRPr>
        </a:p>
      </dsp:txBody>
      <dsp:txXfrm>
        <a:off x="844586" y="1348614"/>
        <a:ext cx="1291720" cy="449538"/>
      </dsp:txXfrm>
    </dsp:sp>
    <dsp:sp modelId="{1F9D9FF2-C608-4325-8FDD-E2A277F10BEF}">
      <dsp:nvSpPr>
        <dsp:cNvPr id="0" name=""/>
        <dsp:cNvSpPr/>
      </dsp:nvSpPr>
      <dsp:spPr>
        <a:xfrm>
          <a:off x="248407" y="1798153"/>
          <a:ext cx="2484078" cy="449538"/>
        </a:xfrm>
        <a:prstGeom prst="trapezoid">
          <a:avLst>
            <a:gd name="adj" fmla="val 55258"/>
          </a:avLst>
        </a:prstGeom>
        <a:gradFill rotWithShape="0">
          <a:gsLst>
            <a:gs pos="0">
              <a:schemeClr val="accent4">
                <a:hueOff val="7840713"/>
                <a:satOff val="-32622"/>
                <a:lumOff val="7686"/>
                <a:alphaOff val="0"/>
                <a:lumMod val="110000"/>
                <a:satMod val="105000"/>
                <a:tint val="67000"/>
              </a:schemeClr>
            </a:gs>
            <a:gs pos="50000">
              <a:schemeClr val="accent4">
                <a:hueOff val="7840713"/>
                <a:satOff val="-32622"/>
                <a:lumOff val="7686"/>
                <a:alphaOff val="0"/>
                <a:lumMod val="105000"/>
                <a:satMod val="103000"/>
                <a:tint val="73000"/>
              </a:schemeClr>
            </a:gs>
            <a:gs pos="100000">
              <a:schemeClr val="accent4">
                <a:hueOff val="7840713"/>
                <a:satOff val="-32622"/>
                <a:lumOff val="7686"/>
                <a:alphaOff val="0"/>
                <a:lumMod val="105000"/>
                <a:satMod val="109000"/>
                <a:tint val="81000"/>
              </a:schemeClr>
            </a:gs>
          </a:gsLst>
          <a:lin ang="5400000" scaled="0"/>
        </a:gradFill>
        <a:ln w="38100">
          <a:solidFill>
            <a:schemeClr val="bg1"/>
          </a:solidFill>
          <a:extLst>
            <a:ext uri="{C807C97D-BFC1-408E-A445-0C87EB9F89A2}">
              <ask:lineSketchStyleProps xmlns:ask="http://schemas.microsoft.com/office/drawing/2018/sketchyshapes">
                <ask:type>
                  <ask:lineSketchCurved/>
                </ask:type>
              </ask:lineSketchStyleProps>
            </a:ext>
          </a:extLst>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10160" tIns="10160" rIns="10160" bIns="10160" numCol="1" spcCol="1270" anchor="ctr" anchorCtr="0">
          <a:noAutofit/>
        </a:bodyPr>
        <a:lstStyle/>
        <a:p>
          <a:pPr marL="0" lvl="0" indent="0" algn="ctr" defTabSz="355600">
            <a:lnSpc>
              <a:spcPct val="90000"/>
            </a:lnSpc>
            <a:spcBef>
              <a:spcPct val="0"/>
            </a:spcBef>
            <a:spcAft>
              <a:spcPct val="35000"/>
            </a:spcAft>
            <a:buNone/>
          </a:pPr>
          <a:r>
            <a:rPr lang="en-GB" sz="800" b="1" kern="1200" dirty="0">
              <a:latin typeface="Cavolini" panose="03000502040302020204" pitchFamily="66" charset="0"/>
              <a:cs typeface="Cavolini" panose="03000502040302020204" pitchFamily="66" charset="0"/>
            </a:rPr>
            <a:t>GROUP</a:t>
          </a:r>
        </a:p>
      </dsp:txBody>
      <dsp:txXfrm>
        <a:off x="683121" y="1798153"/>
        <a:ext cx="1614650" cy="449538"/>
      </dsp:txXfrm>
    </dsp:sp>
    <dsp:sp modelId="{1219126B-CEC5-418C-A421-9DDB3D1F50D2}">
      <dsp:nvSpPr>
        <dsp:cNvPr id="0" name=""/>
        <dsp:cNvSpPr/>
      </dsp:nvSpPr>
      <dsp:spPr>
        <a:xfrm>
          <a:off x="0" y="2247691"/>
          <a:ext cx="2980893" cy="449538"/>
        </a:xfrm>
        <a:prstGeom prst="trapezoid">
          <a:avLst>
            <a:gd name="adj" fmla="val 55258"/>
          </a:avLst>
        </a:prstGeom>
        <a:gradFill rotWithShape="0">
          <a:gsLst>
            <a:gs pos="0">
              <a:schemeClr val="accent4">
                <a:hueOff val="9800891"/>
                <a:satOff val="-40777"/>
                <a:lumOff val="9608"/>
                <a:alphaOff val="0"/>
                <a:lumMod val="110000"/>
                <a:satMod val="105000"/>
                <a:tint val="67000"/>
              </a:schemeClr>
            </a:gs>
            <a:gs pos="50000">
              <a:schemeClr val="accent4">
                <a:hueOff val="9800891"/>
                <a:satOff val="-40777"/>
                <a:lumOff val="9608"/>
                <a:alphaOff val="0"/>
                <a:lumMod val="105000"/>
                <a:satMod val="103000"/>
                <a:tint val="73000"/>
              </a:schemeClr>
            </a:gs>
            <a:gs pos="100000">
              <a:schemeClr val="accent4">
                <a:hueOff val="9800891"/>
                <a:satOff val="-40777"/>
                <a:lumOff val="9608"/>
                <a:alphaOff val="0"/>
                <a:lumMod val="105000"/>
                <a:satMod val="109000"/>
                <a:tint val="81000"/>
              </a:schemeClr>
            </a:gs>
          </a:gsLst>
          <a:lin ang="5400000" scaled="0"/>
        </a:gradFill>
        <a:ln w="38100">
          <a:solidFill>
            <a:schemeClr val="bg1"/>
          </a:solidFill>
          <a:extLst>
            <a:ext uri="{C807C97D-BFC1-408E-A445-0C87EB9F89A2}">
              <ask:lineSketchStyleProps xmlns:ask="http://schemas.microsoft.com/office/drawing/2018/sketchyshapes">
                <ask:type>
                  <ask:lineSketchCurved/>
                </ask:type>
              </ask:lineSketchStyleProps>
            </a:ext>
          </a:extLst>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10160" tIns="10160" rIns="10160" bIns="10160" numCol="1" spcCol="1270" anchor="ctr" anchorCtr="0">
          <a:noAutofit/>
        </a:bodyPr>
        <a:lstStyle/>
        <a:p>
          <a:pPr marL="0" lvl="0" indent="0" algn="ctr" defTabSz="355600">
            <a:lnSpc>
              <a:spcPct val="90000"/>
            </a:lnSpc>
            <a:spcBef>
              <a:spcPct val="0"/>
            </a:spcBef>
            <a:spcAft>
              <a:spcPct val="35000"/>
            </a:spcAft>
            <a:buNone/>
          </a:pPr>
          <a:r>
            <a:rPr lang="en-GB" sz="800" b="1" kern="1200">
              <a:latin typeface="Cavolini" panose="03000502040302020204" pitchFamily="66" charset="0"/>
              <a:cs typeface="Cavolini" panose="03000502040302020204" pitchFamily="66" charset="0"/>
            </a:rPr>
            <a:t>ITEM</a:t>
          </a:r>
          <a:endParaRPr lang="en-GB" sz="800" b="1" kern="1200" dirty="0">
            <a:latin typeface="Cavolini" panose="03000502040302020204" pitchFamily="66" charset="0"/>
            <a:cs typeface="Cavolini" panose="03000502040302020204" pitchFamily="66" charset="0"/>
          </a:endParaRPr>
        </a:p>
      </dsp:txBody>
      <dsp:txXfrm>
        <a:off x="521656" y="2247691"/>
        <a:ext cx="1937581" cy="449538"/>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E41DA29-C7DA-4DED-99A0-73DB51A05FAC}">
      <dsp:nvSpPr>
        <dsp:cNvPr id="0" name=""/>
        <dsp:cNvSpPr/>
      </dsp:nvSpPr>
      <dsp:spPr>
        <a:xfrm>
          <a:off x="1720" y="225944"/>
          <a:ext cx="639992" cy="255997"/>
        </a:xfrm>
        <a:prstGeom prst="chevron">
          <a:avLst/>
        </a:prstGeom>
        <a:gradFill rotWithShape="0">
          <a:gsLst>
            <a:gs pos="0">
              <a:schemeClr val="accent3">
                <a:shade val="50000"/>
                <a:hueOff val="0"/>
                <a:satOff val="0"/>
                <a:lumOff val="0"/>
                <a:alphaOff val="0"/>
                <a:lumMod val="110000"/>
                <a:satMod val="105000"/>
                <a:tint val="67000"/>
              </a:schemeClr>
            </a:gs>
            <a:gs pos="50000">
              <a:schemeClr val="accent3">
                <a:shade val="50000"/>
                <a:hueOff val="0"/>
                <a:satOff val="0"/>
                <a:lumOff val="0"/>
                <a:alphaOff val="0"/>
                <a:lumMod val="105000"/>
                <a:satMod val="103000"/>
                <a:tint val="73000"/>
              </a:schemeClr>
            </a:gs>
            <a:gs pos="100000">
              <a:schemeClr val="accent3">
                <a:shade val="50000"/>
                <a:hueOff val="0"/>
                <a:satOff val="0"/>
                <a:lumOff val="0"/>
                <a:alphaOff val="0"/>
                <a:lumMod val="105000"/>
                <a:satMod val="109000"/>
                <a:tint val="81000"/>
              </a:schemeClr>
            </a:gs>
          </a:gsLst>
          <a:lin ang="5400000" scaled="0"/>
        </a:gradFill>
        <a:ln>
          <a:noFill/>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6007" tIns="18669" rIns="18669" bIns="18669" numCol="1" spcCol="1270" anchor="ctr" anchorCtr="0">
          <a:noAutofit/>
        </a:bodyPr>
        <a:lstStyle/>
        <a:p>
          <a:pPr marL="0" lvl="0" indent="0" algn="ctr" defTabSz="622300">
            <a:lnSpc>
              <a:spcPct val="90000"/>
            </a:lnSpc>
            <a:spcBef>
              <a:spcPct val="0"/>
            </a:spcBef>
            <a:spcAft>
              <a:spcPct val="35000"/>
            </a:spcAft>
            <a:buNone/>
          </a:pPr>
          <a:r>
            <a:rPr lang="en-GB" sz="1400" b="1" kern="1200">
              <a:latin typeface="Cavolini" panose="03000502040302020204" pitchFamily="66" charset="0"/>
              <a:cs typeface="Cavolini" panose="03000502040302020204" pitchFamily="66" charset="0"/>
            </a:rPr>
            <a:t>C</a:t>
          </a:r>
          <a:endParaRPr lang="en-GB" sz="1400" b="1" kern="1200" dirty="0">
            <a:latin typeface="Cavolini" panose="03000502040302020204" pitchFamily="66" charset="0"/>
            <a:cs typeface="Cavolini" panose="03000502040302020204" pitchFamily="66" charset="0"/>
          </a:endParaRPr>
        </a:p>
      </dsp:txBody>
      <dsp:txXfrm>
        <a:off x="129719" y="225944"/>
        <a:ext cx="383995" cy="255997"/>
      </dsp:txXfrm>
    </dsp:sp>
    <dsp:sp modelId="{6B5D282B-4E24-4635-B744-F987775D3702}">
      <dsp:nvSpPr>
        <dsp:cNvPr id="0" name=""/>
        <dsp:cNvSpPr/>
      </dsp:nvSpPr>
      <dsp:spPr>
        <a:xfrm>
          <a:off x="577713" y="225944"/>
          <a:ext cx="639992" cy="255997"/>
        </a:xfrm>
        <a:prstGeom prst="chevron">
          <a:avLst/>
        </a:prstGeom>
        <a:gradFill rotWithShape="0">
          <a:gsLst>
            <a:gs pos="0">
              <a:schemeClr val="accent3">
                <a:shade val="50000"/>
                <a:hueOff val="0"/>
                <a:satOff val="0"/>
                <a:lumOff val="11987"/>
                <a:alphaOff val="0"/>
                <a:lumMod val="110000"/>
                <a:satMod val="105000"/>
                <a:tint val="67000"/>
              </a:schemeClr>
            </a:gs>
            <a:gs pos="50000">
              <a:schemeClr val="accent3">
                <a:shade val="50000"/>
                <a:hueOff val="0"/>
                <a:satOff val="0"/>
                <a:lumOff val="11987"/>
                <a:alphaOff val="0"/>
                <a:lumMod val="105000"/>
                <a:satMod val="103000"/>
                <a:tint val="73000"/>
              </a:schemeClr>
            </a:gs>
            <a:gs pos="100000">
              <a:schemeClr val="accent3">
                <a:shade val="50000"/>
                <a:hueOff val="0"/>
                <a:satOff val="0"/>
                <a:lumOff val="11987"/>
                <a:alphaOff val="0"/>
                <a:lumMod val="105000"/>
                <a:satMod val="109000"/>
                <a:tint val="81000"/>
              </a:schemeClr>
            </a:gs>
          </a:gsLst>
          <a:lin ang="5400000" scaled="0"/>
        </a:gradFill>
        <a:ln>
          <a:noFill/>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6007" tIns="18669" rIns="18669" bIns="18669" numCol="1" spcCol="1270" anchor="ctr" anchorCtr="0">
          <a:noAutofit/>
        </a:bodyPr>
        <a:lstStyle/>
        <a:p>
          <a:pPr marL="0" lvl="0" indent="0" algn="ctr" defTabSz="622300">
            <a:lnSpc>
              <a:spcPct val="90000"/>
            </a:lnSpc>
            <a:spcBef>
              <a:spcPct val="0"/>
            </a:spcBef>
            <a:spcAft>
              <a:spcPct val="35000"/>
            </a:spcAft>
            <a:buNone/>
          </a:pPr>
          <a:r>
            <a:rPr lang="en-GB" sz="1400" b="1" kern="1200">
              <a:latin typeface="Cavolini" panose="03000502040302020204" pitchFamily="66" charset="0"/>
              <a:cs typeface="Cavolini" panose="03000502040302020204" pitchFamily="66" charset="0"/>
            </a:rPr>
            <a:t>A</a:t>
          </a:r>
          <a:endParaRPr lang="en-GB" sz="1400" b="1" kern="1200" dirty="0">
            <a:latin typeface="Cavolini" panose="03000502040302020204" pitchFamily="66" charset="0"/>
            <a:cs typeface="Cavolini" panose="03000502040302020204" pitchFamily="66" charset="0"/>
          </a:endParaRPr>
        </a:p>
      </dsp:txBody>
      <dsp:txXfrm>
        <a:off x="705712" y="225944"/>
        <a:ext cx="383995" cy="255997"/>
      </dsp:txXfrm>
    </dsp:sp>
    <dsp:sp modelId="{BACB554E-0A6F-4B4A-9B83-25AFB5BB1E43}">
      <dsp:nvSpPr>
        <dsp:cNvPr id="0" name=""/>
        <dsp:cNvSpPr/>
      </dsp:nvSpPr>
      <dsp:spPr>
        <a:xfrm>
          <a:off x="1153707" y="225944"/>
          <a:ext cx="639992" cy="255997"/>
        </a:xfrm>
        <a:prstGeom prst="chevron">
          <a:avLst/>
        </a:prstGeom>
        <a:gradFill rotWithShape="0">
          <a:gsLst>
            <a:gs pos="0">
              <a:schemeClr val="accent3">
                <a:shade val="50000"/>
                <a:hueOff val="0"/>
                <a:satOff val="0"/>
                <a:lumOff val="23975"/>
                <a:alphaOff val="0"/>
                <a:lumMod val="110000"/>
                <a:satMod val="105000"/>
                <a:tint val="67000"/>
              </a:schemeClr>
            </a:gs>
            <a:gs pos="50000">
              <a:schemeClr val="accent3">
                <a:shade val="50000"/>
                <a:hueOff val="0"/>
                <a:satOff val="0"/>
                <a:lumOff val="23975"/>
                <a:alphaOff val="0"/>
                <a:lumMod val="105000"/>
                <a:satMod val="103000"/>
                <a:tint val="73000"/>
              </a:schemeClr>
            </a:gs>
            <a:gs pos="100000">
              <a:schemeClr val="accent3">
                <a:shade val="50000"/>
                <a:hueOff val="0"/>
                <a:satOff val="0"/>
                <a:lumOff val="23975"/>
                <a:alphaOff val="0"/>
                <a:lumMod val="105000"/>
                <a:satMod val="109000"/>
                <a:tint val="81000"/>
              </a:schemeClr>
            </a:gs>
          </a:gsLst>
          <a:lin ang="5400000" scaled="0"/>
        </a:gradFill>
        <a:ln>
          <a:noFill/>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6007" tIns="18669" rIns="18669" bIns="18669" numCol="1" spcCol="1270" anchor="ctr" anchorCtr="0">
          <a:noAutofit/>
        </a:bodyPr>
        <a:lstStyle/>
        <a:p>
          <a:pPr marL="0" lvl="0" indent="0" algn="ctr" defTabSz="622300">
            <a:lnSpc>
              <a:spcPct val="90000"/>
            </a:lnSpc>
            <a:spcBef>
              <a:spcPct val="0"/>
            </a:spcBef>
            <a:spcAft>
              <a:spcPct val="35000"/>
            </a:spcAft>
            <a:buNone/>
          </a:pPr>
          <a:r>
            <a:rPr lang="en-GB" sz="1400" b="1" kern="1200">
              <a:latin typeface="Cavolini" panose="03000502040302020204" pitchFamily="66" charset="0"/>
              <a:cs typeface="Cavolini" panose="03000502040302020204" pitchFamily="66" charset="0"/>
            </a:rPr>
            <a:t>D</a:t>
          </a:r>
          <a:endParaRPr lang="en-GB" sz="1400" b="1" kern="1200" dirty="0">
            <a:latin typeface="Cavolini" panose="03000502040302020204" pitchFamily="66" charset="0"/>
            <a:cs typeface="Cavolini" panose="03000502040302020204" pitchFamily="66" charset="0"/>
          </a:endParaRPr>
        </a:p>
      </dsp:txBody>
      <dsp:txXfrm>
        <a:off x="1281706" y="225944"/>
        <a:ext cx="383995" cy="255997"/>
      </dsp:txXfrm>
    </dsp:sp>
    <dsp:sp modelId="{BD0CA204-38BE-4615-B12C-F8EB3D6DC091}">
      <dsp:nvSpPr>
        <dsp:cNvPr id="0" name=""/>
        <dsp:cNvSpPr/>
      </dsp:nvSpPr>
      <dsp:spPr>
        <a:xfrm>
          <a:off x="1729700" y="225944"/>
          <a:ext cx="639992" cy="255997"/>
        </a:xfrm>
        <a:prstGeom prst="chevron">
          <a:avLst/>
        </a:prstGeom>
        <a:gradFill rotWithShape="0">
          <a:gsLst>
            <a:gs pos="0">
              <a:schemeClr val="accent3">
                <a:shade val="50000"/>
                <a:hueOff val="0"/>
                <a:satOff val="0"/>
                <a:lumOff val="35962"/>
                <a:alphaOff val="0"/>
                <a:lumMod val="110000"/>
                <a:satMod val="105000"/>
                <a:tint val="67000"/>
              </a:schemeClr>
            </a:gs>
            <a:gs pos="50000">
              <a:schemeClr val="accent3">
                <a:shade val="50000"/>
                <a:hueOff val="0"/>
                <a:satOff val="0"/>
                <a:lumOff val="35962"/>
                <a:alphaOff val="0"/>
                <a:lumMod val="105000"/>
                <a:satMod val="103000"/>
                <a:tint val="73000"/>
              </a:schemeClr>
            </a:gs>
            <a:gs pos="100000">
              <a:schemeClr val="accent3">
                <a:shade val="50000"/>
                <a:hueOff val="0"/>
                <a:satOff val="0"/>
                <a:lumOff val="35962"/>
                <a:alphaOff val="0"/>
                <a:lumMod val="105000"/>
                <a:satMod val="109000"/>
                <a:tint val="81000"/>
              </a:schemeClr>
            </a:gs>
          </a:gsLst>
          <a:lin ang="5400000" scaled="0"/>
        </a:gradFill>
        <a:ln>
          <a:noFill/>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6007" tIns="18669" rIns="18669" bIns="18669" numCol="1" spcCol="1270" anchor="ctr" anchorCtr="0">
          <a:noAutofit/>
        </a:bodyPr>
        <a:lstStyle/>
        <a:p>
          <a:pPr marL="0" lvl="0" indent="0" algn="ctr" defTabSz="622300">
            <a:lnSpc>
              <a:spcPct val="90000"/>
            </a:lnSpc>
            <a:spcBef>
              <a:spcPct val="0"/>
            </a:spcBef>
            <a:spcAft>
              <a:spcPct val="35000"/>
            </a:spcAft>
            <a:buNone/>
          </a:pPr>
          <a:r>
            <a:rPr lang="en-GB" sz="1400" b="1" kern="1200">
              <a:latin typeface="Cavolini" panose="03000502040302020204" pitchFamily="66" charset="0"/>
              <a:cs typeface="Cavolini" panose="03000502040302020204" pitchFamily="66" charset="0"/>
            </a:rPr>
            <a:t>M</a:t>
          </a:r>
          <a:endParaRPr lang="en-GB" sz="1400" b="1" kern="1200" dirty="0">
            <a:latin typeface="Cavolini" panose="03000502040302020204" pitchFamily="66" charset="0"/>
            <a:cs typeface="Cavolini" panose="03000502040302020204" pitchFamily="66" charset="0"/>
          </a:endParaRPr>
        </a:p>
      </dsp:txBody>
      <dsp:txXfrm>
        <a:off x="1857699" y="225944"/>
        <a:ext cx="383995" cy="255997"/>
      </dsp:txXfrm>
    </dsp:sp>
    <dsp:sp modelId="{0D563BAB-A37A-4BD8-81D9-1D9878452707}">
      <dsp:nvSpPr>
        <dsp:cNvPr id="0" name=""/>
        <dsp:cNvSpPr/>
      </dsp:nvSpPr>
      <dsp:spPr>
        <a:xfrm>
          <a:off x="2305693" y="225944"/>
          <a:ext cx="639992" cy="255997"/>
        </a:xfrm>
        <a:prstGeom prst="chevron">
          <a:avLst/>
        </a:prstGeom>
        <a:gradFill rotWithShape="0">
          <a:gsLst>
            <a:gs pos="0">
              <a:schemeClr val="accent3">
                <a:shade val="50000"/>
                <a:hueOff val="0"/>
                <a:satOff val="0"/>
                <a:lumOff val="23975"/>
                <a:alphaOff val="0"/>
                <a:lumMod val="110000"/>
                <a:satMod val="105000"/>
                <a:tint val="67000"/>
              </a:schemeClr>
            </a:gs>
            <a:gs pos="50000">
              <a:schemeClr val="accent3">
                <a:shade val="50000"/>
                <a:hueOff val="0"/>
                <a:satOff val="0"/>
                <a:lumOff val="23975"/>
                <a:alphaOff val="0"/>
                <a:lumMod val="105000"/>
                <a:satMod val="103000"/>
                <a:tint val="73000"/>
              </a:schemeClr>
            </a:gs>
            <a:gs pos="100000">
              <a:schemeClr val="accent3">
                <a:shade val="50000"/>
                <a:hueOff val="0"/>
                <a:satOff val="0"/>
                <a:lumOff val="23975"/>
                <a:alphaOff val="0"/>
                <a:lumMod val="105000"/>
                <a:satMod val="109000"/>
                <a:tint val="81000"/>
              </a:schemeClr>
            </a:gs>
          </a:gsLst>
          <a:lin ang="5400000" scaled="0"/>
        </a:gradFill>
        <a:ln>
          <a:noFill/>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6007" tIns="18669" rIns="18669" bIns="18669" numCol="1" spcCol="1270" anchor="ctr" anchorCtr="0">
          <a:noAutofit/>
        </a:bodyPr>
        <a:lstStyle/>
        <a:p>
          <a:pPr marL="0" lvl="0" indent="0" algn="ctr" defTabSz="622300">
            <a:lnSpc>
              <a:spcPct val="90000"/>
            </a:lnSpc>
            <a:spcBef>
              <a:spcPct val="0"/>
            </a:spcBef>
            <a:spcAft>
              <a:spcPct val="35000"/>
            </a:spcAft>
            <a:buNone/>
          </a:pPr>
          <a:r>
            <a:rPr lang="en-GB" sz="1400" b="1" kern="1200">
              <a:latin typeface="Cavolini" panose="03000502040302020204" pitchFamily="66" charset="0"/>
              <a:cs typeface="Cavolini" panose="03000502040302020204" pitchFamily="66" charset="0"/>
            </a:rPr>
            <a:t>I</a:t>
          </a:r>
          <a:endParaRPr lang="en-GB" sz="1400" b="1" kern="1200" dirty="0">
            <a:latin typeface="Cavolini" panose="03000502040302020204" pitchFamily="66" charset="0"/>
            <a:cs typeface="Cavolini" panose="03000502040302020204" pitchFamily="66" charset="0"/>
          </a:endParaRPr>
        </a:p>
      </dsp:txBody>
      <dsp:txXfrm>
        <a:off x="2433692" y="225944"/>
        <a:ext cx="383995" cy="255997"/>
      </dsp:txXfrm>
    </dsp:sp>
    <dsp:sp modelId="{D81CAA8A-C6E6-47B4-BE68-94C60C097FD5}">
      <dsp:nvSpPr>
        <dsp:cNvPr id="0" name=""/>
        <dsp:cNvSpPr/>
      </dsp:nvSpPr>
      <dsp:spPr>
        <a:xfrm>
          <a:off x="2883407" y="225944"/>
          <a:ext cx="639992" cy="255997"/>
        </a:xfrm>
        <a:prstGeom prst="chevron">
          <a:avLst/>
        </a:prstGeom>
        <a:gradFill rotWithShape="0">
          <a:gsLst>
            <a:gs pos="0">
              <a:schemeClr val="accent3">
                <a:shade val="50000"/>
                <a:hueOff val="0"/>
                <a:satOff val="0"/>
                <a:lumOff val="11987"/>
                <a:alphaOff val="0"/>
                <a:lumMod val="110000"/>
                <a:satMod val="105000"/>
                <a:tint val="67000"/>
              </a:schemeClr>
            </a:gs>
            <a:gs pos="50000">
              <a:schemeClr val="accent3">
                <a:shade val="50000"/>
                <a:hueOff val="0"/>
                <a:satOff val="0"/>
                <a:lumOff val="11987"/>
                <a:alphaOff val="0"/>
                <a:lumMod val="105000"/>
                <a:satMod val="103000"/>
                <a:tint val="73000"/>
              </a:schemeClr>
            </a:gs>
            <a:gs pos="100000">
              <a:schemeClr val="accent3">
                <a:shade val="50000"/>
                <a:hueOff val="0"/>
                <a:satOff val="0"/>
                <a:lumOff val="11987"/>
                <a:alphaOff val="0"/>
                <a:lumMod val="105000"/>
                <a:satMod val="109000"/>
                <a:tint val="81000"/>
              </a:schemeClr>
            </a:gs>
          </a:gsLst>
          <a:lin ang="5400000" scaled="0"/>
        </a:gradFill>
        <a:ln>
          <a:noFill/>
        </a:ln>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6007" tIns="18669" rIns="18669" bIns="18669" numCol="1" spcCol="1270" anchor="ctr" anchorCtr="0">
          <a:noAutofit/>
        </a:bodyPr>
        <a:lstStyle/>
        <a:p>
          <a:pPr marL="0" lvl="0" indent="0" algn="ctr" defTabSz="622300">
            <a:lnSpc>
              <a:spcPct val="90000"/>
            </a:lnSpc>
            <a:spcBef>
              <a:spcPct val="0"/>
            </a:spcBef>
            <a:spcAft>
              <a:spcPct val="35000"/>
            </a:spcAft>
            <a:buNone/>
          </a:pPr>
          <a:r>
            <a:rPr lang="en-GB" sz="1400" b="1" kern="1200" dirty="0">
              <a:latin typeface="Cavolini" panose="03000502040302020204" pitchFamily="66" charset="0"/>
              <a:cs typeface="Cavolini" panose="03000502040302020204" pitchFamily="66" charset="0"/>
            </a:rPr>
            <a:t>D</a:t>
          </a:r>
        </a:p>
      </dsp:txBody>
      <dsp:txXfrm>
        <a:off x="3011406" y="225944"/>
        <a:ext cx="383995" cy="255997"/>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E41DA29-C7DA-4DED-99A0-73DB51A05FAC}">
      <dsp:nvSpPr>
        <dsp:cNvPr id="0" name=""/>
        <dsp:cNvSpPr/>
      </dsp:nvSpPr>
      <dsp:spPr>
        <a:xfrm>
          <a:off x="4625" y="132999"/>
          <a:ext cx="1720545" cy="688218"/>
        </a:xfrm>
        <a:prstGeom prst="chevron">
          <a:avLst/>
        </a:prstGeom>
        <a:solidFill>
          <a:srgbClr val="5A99D3"/>
        </a:solidFill>
        <a:ln>
          <a:noFill/>
        </a:ln>
        <a:effectLst>
          <a:outerShdw blurRad="50800" dist="38100" dir="2700000" algn="tl" rotWithShape="0">
            <a:prstClr val="black">
              <a:alpha val="40000"/>
            </a:prstClr>
          </a:outerShdw>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2007" tIns="17336" rIns="17336" bIns="17336" numCol="1" spcCol="1270" anchor="ctr" anchorCtr="0">
          <a:noAutofit/>
        </a:bodyPr>
        <a:lstStyle/>
        <a:p>
          <a:pPr marL="0" lvl="0" indent="0" algn="ctr" defTabSz="577850">
            <a:lnSpc>
              <a:spcPct val="90000"/>
            </a:lnSpc>
            <a:spcBef>
              <a:spcPct val="0"/>
            </a:spcBef>
            <a:spcAft>
              <a:spcPct val="35000"/>
            </a:spcAft>
            <a:buNone/>
          </a:pPr>
          <a:r>
            <a:rPr lang="en-GB" sz="1300" b="1" kern="1200" dirty="0">
              <a:solidFill>
                <a:srgbClr val="1E4D78"/>
              </a:solidFill>
              <a:latin typeface="Cavolini" panose="03000502040302020204" pitchFamily="66" charset="0"/>
              <a:cs typeface="Cavolini" panose="03000502040302020204" pitchFamily="66" charset="0"/>
            </a:rPr>
            <a:t>GROUP</a:t>
          </a:r>
        </a:p>
      </dsp:txBody>
      <dsp:txXfrm>
        <a:off x="348734" y="132999"/>
        <a:ext cx="1032327" cy="688218"/>
      </dsp:txXfrm>
    </dsp:sp>
    <dsp:sp modelId="{6B5D282B-4E24-4635-B744-F987775D3702}">
      <dsp:nvSpPr>
        <dsp:cNvPr id="0" name=""/>
        <dsp:cNvSpPr/>
      </dsp:nvSpPr>
      <dsp:spPr>
        <a:xfrm>
          <a:off x="1553115" y="132999"/>
          <a:ext cx="1720545" cy="688218"/>
        </a:xfrm>
        <a:prstGeom prst="chevron">
          <a:avLst/>
        </a:prstGeom>
        <a:solidFill>
          <a:srgbClr val="4ADBD1"/>
        </a:solidFill>
        <a:ln>
          <a:noFill/>
        </a:ln>
        <a:effectLst>
          <a:outerShdw blurRad="50800" dist="38100" dir="2700000" algn="tl" rotWithShape="0">
            <a:prstClr val="black">
              <a:alpha val="40000"/>
            </a:prstClr>
          </a:outerShdw>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2007" tIns="17336" rIns="17336" bIns="17336" numCol="1" spcCol="1270" anchor="ctr" anchorCtr="0">
          <a:noAutofit/>
        </a:bodyPr>
        <a:lstStyle/>
        <a:p>
          <a:pPr marL="0" lvl="0" indent="0" algn="ctr" defTabSz="577850">
            <a:lnSpc>
              <a:spcPct val="90000"/>
            </a:lnSpc>
            <a:spcBef>
              <a:spcPct val="0"/>
            </a:spcBef>
            <a:spcAft>
              <a:spcPct val="35000"/>
            </a:spcAft>
            <a:buNone/>
          </a:pPr>
          <a:r>
            <a:rPr lang="en-GB" sz="1300" b="1" kern="1200" dirty="0">
              <a:solidFill>
                <a:srgbClr val="1E4D78"/>
              </a:solidFill>
              <a:latin typeface="Cavolini" panose="03000502040302020204" pitchFamily="66" charset="0"/>
              <a:cs typeface="Cavolini" panose="03000502040302020204" pitchFamily="66" charset="0"/>
            </a:rPr>
            <a:t>ITEM</a:t>
          </a:r>
        </a:p>
      </dsp:txBody>
      <dsp:txXfrm>
        <a:off x="1897224" y="132999"/>
        <a:ext cx="1032327" cy="688218"/>
      </dsp:txXfrm>
    </dsp:sp>
    <dsp:sp modelId="{BACB554E-0A6F-4B4A-9B83-25AFB5BB1E43}">
      <dsp:nvSpPr>
        <dsp:cNvPr id="0" name=""/>
        <dsp:cNvSpPr/>
      </dsp:nvSpPr>
      <dsp:spPr>
        <a:xfrm>
          <a:off x="3101606" y="132999"/>
          <a:ext cx="1720545" cy="688218"/>
        </a:xfrm>
        <a:prstGeom prst="chevron">
          <a:avLst/>
        </a:prstGeom>
        <a:solidFill>
          <a:srgbClr val="38E17A"/>
        </a:solidFill>
        <a:ln>
          <a:noFill/>
        </a:ln>
        <a:effectLst>
          <a:outerShdw blurRad="50800" dist="38100" dir="2700000" algn="tl" rotWithShape="0">
            <a:prstClr val="black">
              <a:alpha val="40000"/>
            </a:prstClr>
          </a:outerShdw>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2007" tIns="17336" rIns="17336" bIns="17336" numCol="1" spcCol="1270" anchor="ctr" anchorCtr="0">
          <a:noAutofit/>
        </a:bodyPr>
        <a:lstStyle/>
        <a:p>
          <a:pPr marL="0" lvl="0" indent="0" algn="ctr" defTabSz="577850">
            <a:lnSpc>
              <a:spcPct val="90000"/>
            </a:lnSpc>
            <a:spcBef>
              <a:spcPct val="0"/>
            </a:spcBef>
            <a:spcAft>
              <a:spcPct val="35000"/>
            </a:spcAft>
            <a:buNone/>
          </a:pPr>
          <a:r>
            <a:rPr lang="en-GB" sz="1300" b="1" kern="1200" dirty="0">
              <a:solidFill>
                <a:srgbClr val="1E4D78"/>
              </a:solidFill>
              <a:latin typeface="Cavolini" panose="03000502040302020204" pitchFamily="66" charset="0"/>
              <a:cs typeface="Cavolini" panose="03000502040302020204" pitchFamily="66" charset="0"/>
            </a:rPr>
            <a:t>SYSTEM</a:t>
          </a:r>
        </a:p>
      </dsp:txBody>
      <dsp:txXfrm>
        <a:off x="3445715" y="132999"/>
        <a:ext cx="1032327" cy="688218"/>
      </dsp:txXfrm>
    </dsp:sp>
    <dsp:sp modelId="{BD0CA204-38BE-4615-B12C-F8EB3D6DC091}">
      <dsp:nvSpPr>
        <dsp:cNvPr id="0" name=""/>
        <dsp:cNvSpPr/>
      </dsp:nvSpPr>
      <dsp:spPr>
        <a:xfrm>
          <a:off x="4650097" y="132999"/>
          <a:ext cx="1720545" cy="688218"/>
        </a:xfrm>
        <a:prstGeom prst="chevron">
          <a:avLst/>
        </a:prstGeom>
        <a:solidFill>
          <a:srgbClr val="46EB26"/>
        </a:solidFill>
        <a:ln>
          <a:noFill/>
        </a:ln>
        <a:effectLst>
          <a:outerShdw blurRad="50800" dist="38100" dir="2700000" algn="tl" rotWithShape="0">
            <a:prstClr val="black">
              <a:alpha val="40000"/>
            </a:prstClr>
          </a:outerShdw>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2007" tIns="17336" rIns="17336" bIns="17336" numCol="1" spcCol="1270" anchor="ctr" anchorCtr="0">
          <a:noAutofit/>
        </a:bodyPr>
        <a:lstStyle/>
        <a:p>
          <a:pPr marL="0" lvl="0" indent="0" algn="ctr" defTabSz="577850">
            <a:lnSpc>
              <a:spcPct val="90000"/>
            </a:lnSpc>
            <a:spcBef>
              <a:spcPct val="0"/>
            </a:spcBef>
            <a:spcAft>
              <a:spcPct val="35000"/>
            </a:spcAft>
            <a:buNone/>
          </a:pPr>
          <a:r>
            <a:rPr lang="en-GB" sz="1300" b="1" kern="1200" dirty="0">
              <a:solidFill>
                <a:srgbClr val="1E4D78"/>
              </a:solidFill>
              <a:latin typeface="Cavolini" panose="03000502040302020204" pitchFamily="66" charset="0"/>
              <a:cs typeface="Cavolini" panose="03000502040302020204" pitchFamily="66" charset="0"/>
            </a:rPr>
            <a:t>FUNCTION</a:t>
          </a:r>
        </a:p>
      </dsp:txBody>
      <dsp:txXfrm>
        <a:off x="4994206" y="132999"/>
        <a:ext cx="1032327" cy="688218"/>
      </dsp:txXfrm>
    </dsp:sp>
    <dsp:sp modelId="{0D563BAB-A37A-4BD8-81D9-1D9878452707}">
      <dsp:nvSpPr>
        <dsp:cNvPr id="0" name=""/>
        <dsp:cNvSpPr/>
      </dsp:nvSpPr>
      <dsp:spPr>
        <a:xfrm>
          <a:off x="6198587" y="132999"/>
          <a:ext cx="1720545" cy="688218"/>
        </a:xfrm>
        <a:prstGeom prst="chevron">
          <a:avLst/>
        </a:prstGeom>
        <a:solidFill>
          <a:srgbClr val="B1F314"/>
        </a:solidFill>
        <a:ln>
          <a:noFill/>
        </a:ln>
        <a:effectLst>
          <a:outerShdw blurRad="50800" dist="38100" dir="2700000" algn="tl" rotWithShape="0">
            <a:prstClr val="black">
              <a:alpha val="40000"/>
            </a:prstClr>
          </a:outerShdw>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2007" tIns="17336" rIns="17336" bIns="17336" numCol="1" spcCol="1270" anchor="ctr" anchorCtr="0">
          <a:noAutofit/>
        </a:bodyPr>
        <a:lstStyle/>
        <a:p>
          <a:pPr marL="0" lvl="0" indent="0" algn="ctr" defTabSz="577850">
            <a:lnSpc>
              <a:spcPct val="90000"/>
            </a:lnSpc>
            <a:spcBef>
              <a:spcPct val="0"/>
            </a:spcBef>
            <a:spcAft>
              <a:spcPct val="35000"/>
            </a:spcAft>
            <a:buNone/>
          </a:pPr>
          <a:r>
            <a:rPr lang="en-GB" sz="1300" b="1" kern="1200" dirty="0">
              <a:solidFill>
                <a:srgbClr val="1E4D78"/>
              </a:solidFill>
              <a:latin typeface="Cavolini" panose="03000502040302020204" pitchFamily="66" charset="0"/>
              <a:cs typeface="Cavolini" panose="03000502040302020204" pitchFamily="66" charset="0"/>
            </a:rPr>
            <a:t>PLATFORM</a:t>
          </a:r>
        </a:p>
      </dsp:txBody>
      <dsp:txXfrm>
        <a:off x="6542696" y="132999"/>
        <a:ext cx="1032327" cy="688218"/>
      </dsp:txXfrm>
    </dsp:sp>
    <dsp:sp modelId="{D81CAA8A-C6E6-47B4-BE68-94C60C097FD5}">
      <dsp:nvSpPr>
        <dsp:cNvPr id="0" name=""/>
        <dsp:cNvSpPr/>
      </dsp:nvSpPr>
      <dsp:spPr>
        <a:xfrm>
          <a:off x="7751703" y="132999"/>
          <a:ext cx="1720545" cy="688218"/>
        </a:xfrm>
        <a:prstGeom prst="chevron">
          <a:avLst/>
        </a:prstGeom>
        <a:solidFill>
          <a:srgbClr val="FFBF00"/>
        </a:solidFill>
        <a:ln>
          <a:noFill/>
        </a:ln>
        <a:effectLst>
          <a:outerShdw blurRad="50800" dist="38100" dir="2700000" algn="tl" rotWithShape="0">
            <a:prstClr val="black">
              <a:alpha val="40000"/>
            </a:prstClr>
          </a:outerShdw>
        </a:effectLst>
        <a:scene3d>
          <a:camera prst="orthographicFront"/>
          <a:lightRig rig="flat" dir="t"/>
        </a:scene3d>
        <a:sp3d prstMaterial="dkEdge"/>
      </dsp:spPr>
      <dsp:style>
        <a:lnRef idx="0">
          <a:scrgbClr r="0" g="0" b="0"/>
        </a:lnRef>
        <a:fillRef idx="2">
          <a:scrgbClr r="0" g="0" b="0"/>
        </a:fillRef>
        <a:effectRef idx="1">
          <a:scrgbClr r="0" g="0" b="0"/>
        </a:effectRef>
        <a:fontRef idx="minor">
          <a:schemeClr val="dk1"/>
        </a:fontRef>
      </dsp:style>
      <dsp:txBody>
        <a:bodyPr spcFirstLastPara="0" vert="horz" wrap="square" lIns="52007" tIns="17336" rIns="17336" bIns="17336" numCol="1" spcCol="1270" anchor="ctr" anchorCtr="0">
          <a:noAutofit/>
        </a:bodyPr>
        <a:lstStyle/>
        <a:p>
          <a:pPr marL="0" lvl="0" indent="0" algn="ctr" defTabSz="577850">
            <a:lnSpc>
              <a:spcPct val="90000"/>
            </a:lnSpc>
            <a:spcBef>
              <a:spcPct val="0"/>
            </a:spcBef>
            <a:spcAft>
              <a:spcPct val="35000"/>
            </a:spcAft>
            <a:buNone/>
          </a:pPr>
          <a:r>
            <a:rPr lang="en-GB" sz="1300" b="1" kern="1200" dirty="0">
              <a:solidFill>
                <a:srgbClr val="1E4D78"/>
              </a:solidFill>
              <a:latin typeface="Cavolini" panose="03000502040302020204" pitchFamily="66" charset="0"/>
              <a:cs typeface="Cavolini" panose="03000502040302020204" pitchFamily="66" charset="0"/>
            </a:rPr>
            <a:t>FLEET</a:t>
          </a:r>
        </a:p>
      </dsp:txBody>
      <dsp:txXfrm>
        <a:off x="8095812" y="132999"/>
        <a:ext cx="1032327" cy="688218"/>
      </dsp:txXfrm>
    </dsp:sp>
  </dsp:spTree>
</dsp:drawing>
</file>

<file path=ppt/diagrams/layout1.xml><?xml version="1.0" encoding="utf-8"?>
<dgm:layoutDef xmlns:dgm="http://schemas.openxmlformats.org/drawingml/2006/diagram" xmlns:a="http://schemas.openxmlformats.org/drawingml/2006/main" uniqueId="urn:microsoft.com/office/officeart/2005/8/layout/pyramid1">
  <dgm:title val=""/>
  <dgm:desc val=""/>
  <dgm:catLst>
    <dgm:cat type="pyramid" pri="1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pyra">
          <dgm:param type="linDir" val="fromB"/>
          <dgm:param type="txDir" val="fromT"/>
          <dgm:param type="pyraAcctPos" val="aft"/>
          <dgm:param type="pyraAcctTxMar" val="step"/>
          <dgm:param type="pyraAcctBkgdNode" val="acctBkgd"/>
          <dgm:param type="pyraAcctTxNode" val="acctTx"/>
          <dgm:param type="pyraLvlNode" val="level"/>
        </dgm:alg>
      </dgm:if>
      <dgm:else name="Name3">
        <dgm:alg type="pyra">
          <dgm:param type="linDir" val="fromB"/>
          <dgm:param type="txDir" val="fromT"/>
          <dgm:param type="pyraAcctPos" val="bef"/>
          <dgm:param type="pyraAcctTxMar" val="step"/>
          <dgm:param type="pyraAcctBkgdNode" val="acctBkgd"/>
          <dgm:param type="pyraAcctTxNode" val="acctTx"/>
          <dgm:param type="pyraLvlNode" val="level"/>
        </dgm:alg>
      </dgm:else>
    </dgm:choose>
    <dgm:shape xmlns:r="http://schemas.openxmlformats.org/officeDocument/2006/relationships" r:blip="">
      <dgm:adjLst/>
    </dgm:shape>
    <dgm:presOf/>
    <dgm:choose name="Name4">
      <dgm:if name="Name5" axis="root des" ptType="all node" func="maxDepth" op="gte" val="2">
        <dgm:constrLst>
          <dgm:constr type="primFontSz" for="des" forName="levelTx" op="equ"/>
          <dgm:constr type="secFontSz" for="des" forName="acctTx" op="equ"/>
          <dgm:constr type="pyraAcctRatio" val="0.32"/>
        </dgm:constrLst>
      </dgm:if>
      <dgm:else name="Name6">
        <dgm:constrLst>
          <dgm:constr type="primFontSz" for="des" forName="levelTx" op="equ"/>
          <dgm:constr type="secFontSz" for="des" forName="acctTx" op="equ"/>
          <dgm:constr type="pyraAcctRatio"/>
        </dgm:constrLst>
      </dgm:else>
    </dgm:choose>
    <dgm:ruleLst/>
    <dgm:forEach name="Name7" axis="ch" ptType="node">
      <dgm:layoutNode name="Name8">
        <dgm:alg type="composite">
          <dgm:param type="horzAlign" val="none"/>
        </dgm:alg>
        <dgm:shape xmlns:r="http://schemas.openxmlformats.org/officeDocument/2006/relationships" r:blip="">
          <dgm:adjLst/>
        </dgm:shape>
        <dgm:presOf/>
        <dgm:choose name="Name9">
          <dgm:if name="Name10" axis="self" ptType="node" func="pos" op="equ" val="1">
            <dgm:constrLst>
              <dgm:constr type="ctrX" for="ch" forName="acctBkgd" val="1"/>
              <dgm:constr type="ctrY" for="ch" forName="acctBkgd" val="1"/>
              <dgm:constr type="w" for="ch" forName="acctBkgd" val="1"/>
              <dgm:constr type="h" for="ch" forName="acctBkgd" val="1"/>
              <dgm:constr type="ctrX" for="ch" forName="acctTx" val="1"/>
              <dgm:constr type="ctrY" for="ch" forName="acctTx" val="1"/>
              <dgm:constr type="w" for="ch" forName="acctTx" val="1"/>
              <dgm:constr type="h" for="ch" forName="acctTx" val="1"/>
              <dgm:constr type="ctrX" for="ch" forName="level" val="1"/>
              <dgm:constr type="ctrY" for="ch" forName="level" val="1"/>
              <dgm:constr type="w" for="ch" forName="level" val="1"/>
              <dgm:constr type="h" for="ch" forName="level" val="1"/>
              <dgm:constr type="ctrX" for="ch" forName="levelTx" refType="ctrX" refFor="ch" refForName="level"/>
              <dgm:constr type="ctrY" for="ch" forName="levelTx" refType="ctrY" refFor="ch" refForName="level"/>
              <dgm:constr type="w" for="ch" forName="levelTx" refType="w" refFor="ch" refForName="level"/>
              <dgm:constr type="h" for="ch" forName="levelTx" refType="h" refFor="ch" refForName="level"/>
            </dgm:constrLst>
          </dgm:if>
          <dgm:else name="Name11">
            <dgm:constrLst>
              <dgm:constr type="ctrX" for="ch" forName="acctBkgd" val="1"/>
              <dgm:constr type="ctrY" for="ch" forName="acctBkgd" val="1"/>
              <dgm:constr type="w" for="ch" forName="acctBkgd" val="1"/>
              <dgm:constr type="h" for="ch" forName="acctBkgd" val="1"/>
              <dgm:constr type="ctrX" for="ch" forName="acctTx" val="1"/>
              <dgm:constr type="ctrY" for="ch" forName="acctTx" val="1"/>
              <dgm:constr type="w" for="ch" forName="acctTx" val="1"/>
              <dgm:constr type="h" for="ch" forName="acctTx" val="1"/>
              <dgm:constr type="ctrX" for="ch" forName="level" val="1"/>
              <dgm:constr type="ctrY" for="ch" forName="level" val="1"/>
              <dgm:constr type="w" for="ch" forName="level" val="1"/>
              <dgm:constr type="h" for="ch" forName="level" val="1"/>
              <dgm:constr type="ctrX" for="ch" forName="levelTx" refType="ctrX" refFor="ch" refForName="level"/>
              <dgm:constr type="ctrY" for="ch" forName="levelTx" refType="ctrY" refFor="ch" refForName="level"/>
              <dgm:constr type="w" for="ch" forName="levelTx" refType="w" refFor="ch" refForName="level" fact="0.65"/>
              <dgm:constr type="h" for="ch" forName="levelTx" refType="h" refFor="ch" refForName="level"/>
            </dgm:constrLst>
          </dgm:else>
        </dgm:choose>
        <dgm:ruleLst/>
        <dgm:choose name="Name12">
          <dgm:if name="Name13" axis="ch" ptType="node" func="cnt" op="gte" val="1">
            <dgm:layoutNode name="acctBkgd" styleLbl="alignAcc1">
              <dgm:alg type="sp"/>
              <dgm:shape xmlns:r="http://schemas.openxmlformats.org/officeDocument/2006/relationships" type="nonIsoscelesTrapezoid" r:blip="">
                <dgm:adjLst/>
              </dgm:shape>
              <dgm:presOf axis="des" ptType="node"/>
              <dgm:constrLst/>
              <dgm:ruleLst/>
            </dgm:layoutNode>
            <dgm:layoutNode name="acctTx" styleLbl="alignAcc1">
              <dgm:varLst>
                <dgm:bulletEnabled val="1"/>
              </dgm:varLst>
              <dgm:alg type="tx">
                <dgm:param type="stBulletLvl" val="1"/>
                <dgm:param type="txAnchorVertCh" val="mid"/>
              </dgm:alg>
              <dgm:shape xmlns:r="http://schemas.openxmlformats.org/officeDocument/2006/relationships" type="nonIsoscelesTrapezoid" r:blip="" hideGeom="1">
                <dgm:adjLst/>
              </dgm:shape>
              <dgm:presOf axis="des" ptType="node"/>
              <dgm:constrLst>
                <dgm:constr type="secFontSz" val="65"/>
                <dgm:constr type="primFontSz" refType="secFontSz"/>
                <dgm:constr type="tMarg" refType="secFontSz" fact="0.3"/>
                <dgm:constr type="bMarg" refType="secFontSz" fact="0.3"/>
                <dgm:constr type="lMarg" refType="secFontSz" fact="0.3"/>
                <dgm:constr type="rMarg" refType="secFontSz" fact="0.3"/>
              </dgm:constrLst>
              <dgm:ruleLst>
                <dgm:rule type="secFontSz" val="5" fact="NaN" max="NaN"/>
              </dgm:ruleLst>
            </dgm:layoutNode>
          </dgm:if>
          <dgm:else name="Name14"/>
        </dgm:choose>
        <dgm:layoutNode name="level">
          <dgm:varLst>
            <dgm:chMax val="1"/>
            <dgm:bulletEnabled val="1"/>
          </dgm:varLst>
          <dgm:alg type="sp"/>
          <dgm:shape xmlns:r="http://schemas.openxmlformats.org/officeDocument/2006/relationships" type="trapezoid" r:blip="">
            <dgm:adjLst/>
          </dgm:shape>
          <dgm:presOf axis="self"/>
          <dgm:constrLst>
            <dgm:constr type="h" val="500"/>
            <dgm:constr type="w" val="1"/>
          </dgm:constrLst>
          <dgm:ruleLst/>
        </dgm:layoutNode>
        <dgm:layoutNode name="levelTx" styleLbl="revTx">
          <dgm:varLst>
            <dgm:chMax val="1"/>
            <dgm:bulletEnabled val="1"/>
          </dgm:varLst>
          <dgm:alg type="tx"/>
          <dgm:shape xmlns:r="http://schemas.openxmlformats.org/officeDocument/2006/relationships" type="rect" r:blip="" hideGeom="1">
            <dgm:adjLst/>
          </dgm:shape>
          <dgm:presOf axis="self"/>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layout3.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4283" cy="498295"/>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48645" y="0"/>
            <a:ext cx="2944283" cy="498295"/>
          </a:xfrm>
          <a:prstGeom prst="rect">
            <a:avLst/>
          </a:prstGeom>
        </p:spPr>
        <p:txBody>
          <a:bodyPr vert="horz" lIns="91440" tIns="45720" rIns="91440" bIns="45720" rtlCol="0"/>
          <a:lstStyle>
            <a:lvl1pPr algn="r">
              <a:defRPr sz="1200"/>
            </a:lvl1pPr>
          </a:lstStyle>
          <a:p>
            <a:fld id="{3E8DF703-38C4-4AC3-BEAB-23471833093F}" type="datetimeFigureOut">
              <a:rPr lang="en-GB" smtClean="0"/>
              <a:t>12/05/2025</a:t>
            </a:fld>
            <a:endParaRPr lang="en-GB"/>
          </a:p>
        </p:txBody>
      </p:sp>
      <p:sp>
        <p:nvSpPr>
          <p:cNvPr id="4" name="Slide Image Placeholder 3"/>
          <p:cNvSpPr>
            <a:spLocks noGrp="1" noRot="1" noChangeAspect="1"/>
          </p:cNvSpPr>
          <p:nvPr>
            <p:ph type="sldImg" idx="2"/>
          </p:nvPr>
        </p:nvSpPr>
        <p:spPr>
          <a:xfrm>
            <a:off x="419100" y="1241425"/>
            <a:ext cx="5956300" cy="3351213"/>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79450" y="4779486"/>
            <a:ext cx="5435600" cy="3910489"/>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9433107"/>
            <a:ext cx="2944283" cy="498294"/>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48645" y="9433107"/>
            <a:ext cx="2944283" cy="498294"/>
          </a:xfrm>
          <a:prstGeom prst="rect">
            <a:avLst/>
          </a:prstGeom>
        </p:spPr>
        <p:txBody>
          <a:bodyPr vert="horz" lIns="91440" tIns="45720" rIns="91440" bIns="45720" rtlCol="0" anchor="b"/>
          <a:lstStyle>
            <a:lvl1pPr algn="r">
              <a:defRPr sz="1200"/>
            </a:lvl1pPr>
          </a:lstStyle>
          <a:p>
            <a:fld id="{D947F8A3-E9CD-4BF0-A4C4-7AC370562113}" type="slidenum">
              <a:rPr lang="en-GB" smtClean="0"/>
              <a:t>‹#›</a:t>
            </a:fld>
            <a:endParaRPr lang="en-GB"/>
          </a:p>
        </p:txBody>
      </p:sp>
    </p:spTree>
    <p:extLst>
      <p:ext uri="{BB962C8B-B14F-4D97-AF65-F5344CB8AC3E}">
        <p14:creationId xmlns:p14="http://schemas.microsoft.com/office/powerpoint/2010/main" val="58676185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IPS &amp; ILS should both be used</a:t>
            </a:r>
          </a:p>
        </p:txBody>
      </p:sp>
      <p:sp>
        <p:nvSpPr>
          <p:cNvPr id="4" name="Slide Number Placeholder 3"/>
          <p:cNvSpPr>
            <a:spLocks noGrp="1"/>
          </p:cNvSpPr>
          <p:nvPr>
            <p:ph type="sldNum" sz="quarter" idx="5"/>
          </p:nvPr>
        </p:nvSpPr>
        <p:spPr/>
        <p:txBody>
          <a:bodyPr/>
          <a:lstStyle/>
          <a:p>
            <a:fld id="{FF4F63B6-F239-430C-B943-C9ECA35BBD08}" type="slidenum">
              <a:rPr lang="en-GB" smtClean="0"/>
              <a:t>9</a:t>
            </a:fld>
            <a:endParaRPr lang="en-GB"/>
          </a:p>
        </p:txBody>
      </p:sp>
    </p:spTree>
    <p:extLst>
      <p:ext uri="{BB962C8B-B14F-4D97-AF65-F5344CB8AC3E}">
        <p14:creationId xmlns:p14="http://schemas.microsoft.com/office/powerpoint/2010/main" val="58709944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fld id="{FF4F63B6-F239-430C-B943-C9ECA35BBD08}" type="slidenum">
              <a:rPr lang="en-GB" smtClean="0"/>
              <a:t>10</a:t>
            </a:fld>
            <a:endParaRPr lang="en-GB"/>
          </a:p>
        </p:txBody>
      </p:sp>
    </p:spTree>
    <p:extLst>
      <p:ext uri="{BB962C8B-B14F-4D97-AF65-F5344CB8AC3E}">
        <p14:creationId xmlns:p14="http://schemas.microsoft.com/office/powerpoint/2010/main" val="40318420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fld id="{FF4F63B6-F239-430C-B943-C9ECA35BBD08}" type="slidenum">
              <a:rPr lang="en-GB" smtClean="0"/>
              <a:t>11</a:t>
            </a:fld>
            <a:endParaRPr lang="en-GB"/>
          </a:p>
        </p:txBody>
      </p:sp>
    </p:spTree>
    <p:extLst>
      <p:ext uri="{BB962C8B-B14F-4D97-AF65-F5344CB8AC3E}">
        <p14:creationId xmlns:p14="http://schemas.microsoft.com/office/powerpoint/2010/main" val="352208996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fld id="{FF4F63B6-F239-430C-B943-C9ECA35BBD08}" type="slidenum">
              <a:rPr lang="en-GB" smtClean="0"/>
              <a:t>12</a:t>
            </a:fld>
            <a:endParaRPr lang="en-GB"/>
          </a:p>
        </p:txBody>
      </p:sp>
    </p:spTree>
    <p:extLst>
      <p:ext uri="{BB962C8B-B14F-4D97-AF65-F5344CB8AC3E}">
        <p14:creationId xmlns:p14="http://schemas.microsoft.com/office/powerpoint/2010/main" val="371298358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871FAF-476B-0DA5-601D-0583A2499682}"/>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GB"/>
          </a:p>
        </p:txBody>
      </p:sp>
      <p:sp>
        <p:nvSpPr>
          <p:cNvPr id="3" name="Subtitle 2">
            <a:extLst>
              <a:ext uri="{FF2B5EF4-FFF2-40B4-BE49-F238E27FC236}">
                <a16:creationId xmlns:a16="http://schemas.microsoft.com/office/drawing/2014/main" id="{739368D3-B2B7-E913-5BA6-5884A0455015}"/>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a:p>
        </p:txBody>
      </p:sp>
      <p:sp>
        <p:nvSpPr>
          <p:cNvPr id="4" name="Date Placeholder 3">
            <a:extLst>
              <a:ext uri="{FF2B5EF4-FFF2-40B4-BE49-F238E27FC236}">
                <a16:creationId xmlns:a16="http://schemas.microsoft.com/office/drawing/2014/main" id="{66D28547-EEC4-B2CE-1074-9FC24CA3AB6A}"/>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5" name="Footer Placeholder 4">
            <a:extLst>
              <a:ext uri="{FF2B5EF4-FFF2-40B4-BE49-F238E27FC236}">
                <a16:creationId xmlns:a16="http://schemas.microsoft.com/office/drawing/2014/main" id="{A05A7A08-5183-7B74-6539-8233B88CF390}"/>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2F97C905-0A73-B7CB-85FF-410716BC0315}"/>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56482801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E70B1D-48B0-12F8-1BDB-F00E0EF4780F}"/>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E5AF5979-AB69-AB2A-C550-E98B0A0AB1B7}"/>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A854EC1A-9A5B-BC85-AD96-05E1EA154A39}"/>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5" name="Footer Placeholder 4">
            <a:extLst>
              <a:ext uri="{FF2B5EF4-FFF2-40B4-BE49-F238E27FC236}">
                <a16:creationId xmlns:a16="http://schemas.microsoft.com/office/drawing/2014/main" id="{AB294980-CC9A-F0A3-6718-D392F9DBE5FB}"/>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6D1E8515-FBB5-E120-B968-FD1F820B8C0E}"/>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98221542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95F030-B0F7-0B4E-642E-6C33FE989DCD}"/>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GB"/>
          </a:p>
        </p:txBody>
      </p:sp>
      <p:sp>
        <p:nvSpPr>
          <p:cNvPr id="3" name="Text Placeholder 2">
            <a:extLst>
              <a:ext uri="{FF2B5EF4-FFF2-40B4-BE49-F238E27FC236}">
                <a16:creationId xmlns:a16="http://schemas.microsoft.com/office/drawing/2014/main" id="{D7779579-C701-C05D-6B32-427E0E0C84F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ECFC2ABB-B21F-7140-C3F5-9BF7D9529F96}"/>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5" name="Footer Placeholder 4">
            <a:extLst>
              <a:ext uri="{FF2B5EF4-FFF2-40B4-BE49-F238E27FC236}">
                <a16:creationId xmlns:a16="http://schemas.microsoft.com/office/drawing/2014/main" id="{8253B69C-64BB-13AC-E60D-5E7D570116E7}"/>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2070D8A2-59A4-8F50-9FC9-76E2381E7629}"/>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144564595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F4D142-C860-09EC-44F7-DFC8A3D98169}"/>
              </a:ext>
            </a:extLst>
          </p:cNvPr>
          <p:cNvSpPr>
            <a:spLocks noGrp="1"/>
          </p:cNvSpPr>
          <p:nvPr>
            <p:ph type="title"/>
          </p:nvPr>
        </p:nvSpPr>
        <p:spPr/>
        <p:txBody>
          <a:bodyPr/>
          <a:lstStyle/>
          <a:p>
            <a:r>
              <a:rPr lang="en-US"/>
              <a:t>Click to edit Master title style</a:t>
            </a:r>
            <a:endParaRPr lang="en-GB"/>
          </a:p>
        </p:txBody>
      </p:sp>
      <p:sp>
        <p:nvSpPr>
          <p:cNvPr id="3" name="Content Placeholder 2">
            <a:extLst>
              <a:ext uri="{FF2B5EF4-FFF2-40B4-BE49-F238E27FC236}">
                <a16:creationId xmlns:a16="http://schemas.microsoft.com/office/drawing/2014/main" id="{A4712504-F5BB-651F-2D55-C5B818A909CE}"/>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a:extLst>
              <a:ext uri="{FF2B5EF4-FFF2-40B4-BE49-F238E27FC236}">
                <a16:creationId xmlns:a16="http://schemas.microsoft.com/office/drawing/2014/main" id="{DBB4A29E-661C-780F-676F-D0F492BA223D}"/>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Date Placeholder 4">
            <a:extLst>
              <a:ext uri="{FF2B5EF4-FFF2-40B4-BE49-F238E27FC236}">
                <a16:creationId xmlns:a16="http://schemas.microsoft.com/office/drawing/2014/main" id="{48EB17F7-DDD9-1441-9228-FAC0F154539D}"/>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6" name="Footer Placeholder 5">
            <a:extLst>
              <a:ext uri="{FF2B5EF4-FFF2-40B4-BE49-F238E27FC236}">
                <a16:creationId xmlns:a16="http://schemas.microsoft.com/office/drawing/2014/main" id="{2112A181-3FB5-DE95-6DED-0664BC551741}"/>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C494DC8E-268F-E652-4C70-E85DA6B22249}"/>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89515904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DD03448-4EA8-75D9-DD2B-DE8E9886AA98}"/>
              </a:ext>
            </a:extLst>
          </p:cNvPr>
          <p:cNvSpPr>
            <a:spLocks noGrp="1"/>
          </p:cNvSpPr>
          <p:nvPr>
            <p:ph type="title"/>
          </p:nvPr>
        </p:nvSpPr>
        <p:spPr>
          <a:xfrm>
            <a:off x="839788" y="365125"/>
            <a:ext cx="10515600" cy="1325563"/>
          </a:xfrm>
        </p:spPr>
        <p:txBody>
          <a:bodyPr/>
          <a:lstStyle/>
          <a:p>
            <a:r>
              <a:rPr lang="en-US"/>
              <a:t>Click to edit Master title style</a:t>
            </a:r>
            <a:endParaRPr lang="en-GB"/>
          </a:p>
        </p:txBody>
      </p:sp>
      <p:sp>
        <p:nvSpPr>
          <p:cNvPr id="3" name="Text Placeholder 2">
            <a:extLst>
              <a:ext uri="{FF2B5EF4-FFF2-40B4-BE49-F238E27FC236}">
                <a16:creationId xmlns:a16="http://schemas.microsoft.com/office/drawing/2014/main" id="{F47DBF12-254B-C021-70B2-DBC9A4E1E02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CBE14EB-5184-40FA-B3B0-C381480406BF}"/>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id="{95F5B457-F34D-7FC3-3F03-67A7EFB3614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E10DA42F-3BB2-7D8B-FF16-ACADFA5F6312}"/>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id="{BE35310A-FEA9-41D7-5DEF-D5EAC055A2E3}"/>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8" name="Footer Placeholder 7">
            <a:extLst>
              <a:ext uri="{FF2B5EF4-FFF2-40B4-BE49-F238E27FC236}">
                <a16:creationId xmlns:a16="http://schemas.microsoft.com/office/drawing/2014/main" id="{F118C9AE-44F7-916C-50DB-7DE9662A0B70}"/>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82EB72B4-DCC7-7607-AD37-0AFCBCEA7BBD}"/>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330542934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0094F4-7DA5-B0ED-CB9C-50C94671A221}"/>
              </a:ext>
            </a:extLst>
          </p:cNvPr>
          <p:cNvSpPr>
            <a:spLocks noGrp="1"/>
          </p:cNvSpPr>
          <p:nvPr>
            <p:ph type="title"/>
          </p:nvPr>
        </p:nvSpPr>
        <p:spPr/>
        <p:txBody>
          <a:bodyPr/>
          <a:lstStyle/>
          <a:p>
            <a:r>
              <a:rPr lang="en-US"/>
              <a:t>Click to edit Master title style</a:t>
            </a:r>
            <a:endParaRPr lang="en-GB"/>
          </a:p>
        </p:txBody>
      </p:sp>
      <p:sp>
        <p:nvSpPr>
          <p:cNvPr id="3" name="Date Placeholder 2">
            <a:extLst>
              <a:ext uri="{FF2B5EF4-FFF2-40B4-BE49-F238E27FC236}">
                <a16:creationId xmlns:a16="http://schemas.microsoft.com/office/drawing/2014/main" id="{D8B443C0-83A3-1433-BCDE-0F14920ABCAA}"/>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4" name="Footer Placeholder 3">
            <a:extLst>
              <a:ext uri="{FF2B5EF4-FFF2-40B4-BE49-F238E27FC236}">
                <a16:creationId xmlns:a16="http://schemas.microsoft.com/office/drawing/2014/main" id="{B8AB66D6-41F9-02B2-F97E-6C0805E2CF04}"/>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FC942CAE-3C01-05A9-D2A0-F29E1FADC4F3}"/>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395665508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443F7AC-70A1-56E4-8919-C40269EC9049}"/>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3" name="Footer Placeholder 2">
            <a:extLst>
              <a:ext uri="{FF2B5EF4-FFF2-40B4-BE49-F238E27FC236}">
                <a16:creationId xmlns:a16="http://schemas.microsoft.com/office/drawing/2014/main" id="{98548F13-6F96-28F4-4F42-ABC401C5F8BA}"/>
              </a:ext>
            </a:extLst>
          </p:cNvPr>
          <p:cNvSpPr>
            <a:spLocks noGrp="1"/>
          </p:cNvSpPr>
          <p:nvPr>
            <p:ph type="ftr" sz="quarter" idx="11"/>
          </p:nvPr>
        </p:nvSpPr>
        <p:spPr/>
        <p:txBody>
          <a:bodyPr/>
          <a:lstStyle/>
          <a:p>
            <a:endParaRPr lang="en-GB"/>
          </a:p>
        </p:txBody>
      </p:sp>
      <p:sp>
        <p:nvSpPr>
          <p:cNvPr id="4" name="Slide Number Placeholder 3">
            <a:extLst>
              <a:ext uri="{FF2B5EF4-FFF2-40B4-BE49-F238E27FC236}">
                <a16:creationId xmlns:a16="http://schemas.microsoft.com/office/drawing/2014/main" id="{A8C59EEC-1494-7CD0-C315-E9DE27DABD4F}"/>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345644421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71BBF2-67EC-0ECF-FABD-95449DC8865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Content Placeholder 2">
            <a:extLst>
              <a:ext uri="{FF2B5EF4-FFF2-40B4-BE49-F238E27FC236}">
                <a16:creationId xmlns:a16="http://schemas.microsoft.com/office/drawing/2014/main" id="{415FDDCC-B076-DE97-E49D-5CA9F4455A3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Text Placeholder 3">
            <a:extLst>
              <a:ext uri="{FF2B5EF4-FFF2-40B4-BE49-F238E27FC236}">
                <a16:creationId xmlns:a16="http://schemas.microsoft.com/office/drawing/2014/main" id="{8BED880D-1748-5ACA-5FAB-4C1FDB8414E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880BF323-21EC-0141-2C31-1A06D917CD12}"/>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6" name="Footer Placeholder 5">
            <a:extLst>
              <a:ext uri="{FF2B5EF4-FFF2-40B4-BE49-F238E27FC236}">
                <a16:creationId xmlns:a16="http://schemas.microsoft.com/office/drawing/2014/main" id="{640C000D-E245-AC3D-6D63-37290FE0ED50}"/>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FD3C8E6E-3781-8935-EF13-69595E07BF36}"/>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349342088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3A2F6B-4F9F-7EBC-DA50-F34DEFF67A1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GB"/>
          </a:p>
        </p:txBody>
      </p:sp>
      <p:sp>
        <p:nvSpPr>
          <p:cNvPr id="3" name="Picture Placeholder 2">
            <a:extLst>
              <a:ext uri="{FF2B5EF4-FFF2-40B4-BE49-F238E27FC236}">
                <a16:creationId xmlns:a16="http://schemas.microsoft.com/office/drawing/2014/main" id="{3F53C166-25B8-8FE4-3221-96592F52BDE0}"/>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a:extLst>
              <a:ext uri="{FF2B5EF4-FFF2-40B4-BE49-F238E27FC236}">
                <a16:creationId xmlns:a16="http://schemas.microsoft.com/office/drawing/2014/main" id="{16372EF6-D694-AF2F-1EF6-619ECC640C4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FC1FA039-58BB-C208-572F-DEA94D67AD6E}"/>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6" name="Footer Placeholder 5">
            <a:extLst>
              <a:ext uri="{FF2B5EF4-FFF2-40B4-BE49-F238E27FC236}">
                <a16:creationId xmlns:a16="http://schemas.microsoft.com/office/drawing/2014/main" id="{7D22B258-D571-6D8E-98FE-89C6921479A6}"/>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B80B9EC2-AAF4-82D0-9911-441099BC484D}"/>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90722677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6A38FC-FEB7-6B64-EDB7-5ABE889AADCF}"/>
              </a:ext>
            </a:extLst>
          </p:cNvPr>
          <p:cNvSpPr>
            <a:spLocks noGrp="1"/>
          </p:cNvSpPr>
          <p:nvPr>
            <p:ph type="title"/>
          </p:nvPr>
        </p:nvSpPr>
        <p:spPr/>
        <p:txBody>
          <a:bodyPr/>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333F5BDF-700E-2966-71F3-D6872592777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B9F907E2-F931-F81A-6C0C-47B44F70328C}"/>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5" name="Footer Placeholder 4">
            <a:extLst>
              <a:ext uri="{FF2B5EF4-FFF2-40B4-BE49-F238E27FC236}">
                <a16:creationId xmlns:a16="http://schemas.microsoft.com/office/drawing/2014/main" id="{B2293611-4688-5621-8EAE-DAE67A85672B}"/>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3985626D-54C0-79F7-CF7C-D995371D0643}"/>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170542270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AD18F602-7F95-A218-BAD3-FE655E7AE3BC}"/>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GB"/>
          </a:p>
        </p:txBody>
      </p:sp>
      <p:sp>
        <p:nvSpPr>
          <p:cNvPr id="3" name="Vertical Text Placeholder 2">
            <a:extLst>
              <a:ext uri="{FF2B5EF4-FFF2-40B4-BE49-F238E27FC236}">
                <a16:creationId xmlns:a16="http://schemas.microsoft.com/office/drawing/2014/main" id="{FE47A525-9C42-3C22-6AAA-CDCA44E627C0}"/>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EF594FF1-D344-EF65-6BB6-E047F334C6EA}"/>
              </a:ext>
            </a:extLst>
          </p:cNvPr>
          <p:cNvSpPr>
            <a:spLocks noGrp="1"/>
          </p:cNvSpPr>
          <p:nvPr>
            <p:ph type="dt" sz="half" idx="10"/>
          </p:nvPr>
        </p:nvSpPr>
        <p:spPr/>
        <p:txBody>
          <a:bodyPr/>
          <a:lstStyle/>
          <a:p>
            <a:fld id="{11B88AC2-09A5-4196-9D9A-B6D75A950599}" type="datetimeFigureOut">
              <a:rPr lang="en-GB" smtClean="0"/>
              <a:t>12/05/2025</a:t>
            </a:fld>
            <a:endParaRPr lang="en-GB"/>
          </a:p>
        </p:txBody>
      </p:sp>
      <p:sp>
        <p:nvSpPr>
          <p:cNvPr id="5" name="Footer Placeholder 4">
            <a:extLst>
              <a:ext uri="{FF2B5EF4-FFF2-40B4-BE49-F238E27FC236}">
                <a16:creationId xmlns:a16="http://schemas.microsoft.com/office/drawing/2014/main" id="{EF4E886D-3BF7-8731-0832-441EBE3B5848}"/>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48EC2504-AB38-B488-899B-19A74B607927}"/>
              </a:ext>
            </a:extLst>
          </p:cNvPr>
          <p:cNvSpPr>
            <a:spLocks noGrp="1"/>
          </p:cNvSpPr>
          <p:nvPr>
            <p:ph type="sldNum" sz="quarter" idx="12"/>
          </p:nvPr>
        </p:nvSpPr>
        <p:spPr/>
        <p:txBody>
          <a:bodyPr/>
          <a:lstStyle/>
          <a:p>
            <a:fld id="{BB2035ED-4399-457A-8E05-B3D080A9D39B}" type="slidenum">
              <a:rPr lang="en-GB" smtClean="0"/>
              <a:t>‹#›</a:t>
            </a:fld>
            <a:endParaRPr lang="en-GB"/>
          </a:p>
        </p:txBody>
      </p:sp>
    </p:spTree>
    <p:extLst>
      <p:ext uri="{BB962C8B-B14F-4D97-AF65-F5344CB8AC3E}">
        <p14:creationId xmlns:p14="http://schemas.microsoft.com/office/powerpoint/2010/main" val="251063759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5D382AA-51F6-32F0-3C69-53E584C30B4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a:extLst>
              <a:ext uri="{FF2B5EF4-FFF2-40B4-BE49-F238E27FC236}">
                <a16:creationId xmlns:a16="http://schemas.microsoft.com/office/drawing/2014/main" id="{11A2E6A3-9D8F-608B-EDC4-EA4C0849C95E}"/>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702F9433-7103-43F0-A02B-0EEB53CBABF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1B88AC2-09A5-4196-9D9A-B6D75A950599}" type="datetimeFigureOut">
              <a:rPr lang="en-GB" smtClean="0"/>
              <a:t>12/05/2025</a:t>
            </a:fld>
            <a:endParaRPr lang="en-GB"/>
          </a:p>
        </p:txBody>
      </p:sp>
      <p:sp>
        <p:nvSpPr>
          <p:cNvPr id="5" name="Footer Placeholder 4">
            <a:extLst>
              <a:ext uri="{FF2B5EF4-FFF2-40B4-BE49-F238E27FC236}">
                <a16:creationId xmlns:a16="http://schemas.microsoft.com/office/drawing/2014/main" id="{1C7EA7EE-AE4A-E100-4382-D20E9C45EAC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a:extLst>
              <a:ext uri="{FF2B5EF4-FFF2-40B4-BE49-F238E27FC236}">
                <a16:creationId xmlns:a16="http://schemas.microsoft.com/office/drawing/2014/main" id="{41774C3A-71EB-CC55-B5A2-AF957E9ABF1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B2035ED-4399-457A-8E05-B3D080A9D39B}" type="slidenum">
              <a:rPr lang="en-GB" smtClean="0"/>
              <a:t>‹#›</a:t>
            </a:fld>
            <a:endParaRPr lang="en-GB"/>
          </a:p>
        </p:txBody>
      </p:sp>
    </p:spTree>
    <p:extLst>
      <p:ext uri="{BB962C8B-B14F-4D97-AF65-F5344CB8AC3E}">
        <p14:creationId xmlns:p14="http://schemas.microsoft.com/office/powerpoint/2010/main" val="331558247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4.png"/><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4.png"/><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4.png"/><Relationship Id="rId4" Type="http://schemas.openxmlformats.org/officeDocument/2006/relationships/image" Target="../media/image6.png"/></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8" Type="http://schemas.openxmlformats.org/officeDocument/2006/relationships/image" Target="../media/image12.svg"/><Relationship Id="rId13" Type="http://schemas.microsoft.com/office/2007/relationships/diagramDrawing" Target="../diagrams/drawing1.xml"/><Relationship Id="rId18" Type="http://schemas.microsoft.com/office/2007/relationships/diagramDrawing" Target="../diagrams/drawing2.xml"/><Relationship Id="rId3" Type="http://schemas.openxmlformats.org/officeDocument/2006/relationships/image" Target="../media/image7.png"/><Relationship Id="rId7" Type="http://schemas.openxmlformats.org/officeDocument/2006/relationships/image" Target="../media/image11.png"/><Relationship Id="rId12" Type="http://schemas.openxmlformats.org/officeDocument/2006/relationships/diagramColors" Target="../diagrams/colors1.xml"/><Relationship Id="rId17" Type="http://schemas.openxmlformats.org/officeDocument/2006/relationships/diagramColors" Target="../diagrams/colors2.xml"/><Relationship Id="rId2" Type="http://schemas.openxmlformats.org/officeDocument/2006/relationships/notesSlide" Target="../notesSlides/notesSlide1.xml"/><Relationship Id="rId16" Type="http://schemas.openxmlformats.org/officeDocument/2006/relationships/diagramQuickStyle" Target="../diagrams/quickStyle2.xml"/><Relationship Id="rId1" Type="http://schemas.openxmlformats.org/officeDocument/2006/relationships/slideLayout" Target="../slideLayouts/slideLayout2.xml"/><Relationship Id="rId6" Type="http://schemas.openxmlformats.org/officeDocument/2006/relationships/image" Target="../media/image10.svg"/><Relationship Id="rId11" Type="http://schemas.openxmlformats.org/officeDocument/2006/relationships/diagramQuickStyle" Target="../diagrams/quickStyle1.xml"/><Relationship Id="rId5" Type="http://schemas.openxmlformats.org/officeDocument/2006/relationships/image" Target="../media/image9.png"/><Relationship Id="rId15" Type="http://schemas.openxmlformats.org/officeDocument/2006/relationships/diagramLayout" Target="../diagrams/layout2.xml"/><Relationship Id="rId10" Type="http://schemas.openxmlformats.org/officeDocument/2006/relationships/diagramLayout" Target="../diagrams/layout1.xml"/><Relationship Id="rId19" Type="http://schemas.openxmlformats.org/officeDocument/2006/relationships/image" Target="../media/image13.png"/><Relationship Id="rId4" Type="http://schemas.openxmlformats.org/officeDocument/2006/relationships/image" Target="../media/image8.svg"/><Relationship Id="rId9" Type="http://schemas.openxmlformats.org/officeDocument/2006/relationships/diagramData" Target="../diagrams/data1.xml"/><Relationship Id="rId14" Type="http://schemas.openxmlformats.org/officeDocument/2006/relationships/diagramData" Target="../diagrams/data2.xml"/></Relationships>
</file>

<file path=ppt/slides/_rels/slide10.xml.rels><?xml version="1.0" encoding="UTF-8" standalone="yes"?>
<Relationships xmlns="http://schemas.openxmlformats.org/package/2006/relationships"><Relationship Id="rId8" Type="http://schemas.openxmlformats.org/officeDocument/2006/relationships/image" Target="../media/image12.svg"/><Relationship Id="rId3" Type="http://schemas.openxmlformats.org/officeDocument/2006/relationships/image" Target="../media/image7.png"/><Relationship Id="rId7" Type="http://schemas.openxmlformats.org/officeDocument/2006/relationships/image" Target="../media/image11.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10.svg"/><Relationship Id="rId5" Type="http://schemas.openxmlformats.org/officeDocument/2006/relationships/image" Target="../media/image9.png"/><Relationship Id="rId10" Type="http://schemas.openxmlformats.org/officeDocument/2006/relationships/image" Target="../media/image15.svg"/><Relationship Id="rId4" Type="http://schemas.openxmlformats.org/officeDocument/2006/relationships/image" Target="../media/image8.svg"/><Relationship Id="rId9" Type="http://schemas.openxmlformats.org/officeDocument/2006/relationships/image" Target="../media/image14.png"/></Relationships>
</file>

<file path=ppt/slides/_rels/slide11.xml.rels><?xml version="1.0" encoding="UTF-8" standalone="yes"?>
<Relationships xmlns="http://schemas.openxmlformats.org/package/2006/relationships"><Relationship Id="rId8" Type="http://schemas.openxmlformats.org/officeDocument/2006/relationships/image" Target="../media/image12.svg"/><Relationship Id="rId13" Type="http://schemas.openxmlformats.org/officeDocument/2006/relationships/diagramQuickStyle" Target="../diagrams/quickStyle3.xml"/><Relationship Id="rId3" Type="http://schemas.openxmlformats.org/officeDocument/2006/relationships/image" Target="../media/image7.png"/><Relationship Id="rId7" Type="http://schemas.openxmlformats.org/officeDocument/2006/relationships/image" Target="../media/image11.png"/><Relationship Id="rId12" Type="http://schemas.openxmlformats.org/officeDocument/2006/relationships/diagramLayout" Target="../diagrams/layout3.xml"/><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0.svg"/><Relationship Id="rId11" Type="http://schemas.openxmlformats.org/officeDocument/2006/relationships/diagramData" Target="../diagrams/data3.xml"/><Relationship Id="rId5" Type="http://schemas.openxmlformats.org/officeDocument/2006/relationships/image" Target="../media/image9.png"/><Relationship Id="rId15" Type="http://schemas.microsoft.com/office/2007/relationships/diagramDrawing" Target="../diagrams/drawing3.xml"/><Relationship Id="rId10" Type="http://schemas.openxmlformats.org/officeDocument/2006/relationships/image" Target="../media/image15.svg"/><Relationship Id="rId4" Type="http://schemas.openxmlformats.org/officeDocument/2006/relationships/image" Target="../media/image8.svg"/><Relationship Id="rId9" Type="http://schemas.openxmlformats.org/officeDocument/2006/relationships/image" Target="../media/image14.png"/><Relationship Id="rId14" Type="http://schemas.openxmlformats.org/officeDocument/2006/relationships/diagramColors" Target="../diagrams/colors3.xml"/></Relationships>
</file>

<file path=ppt/slides/_rels/slide12.xml.rels><?xml version="1.0" encoding="UTF-8" standalone="yes"?>
<Relationships xmlns="http://schemas.openxmlformats.org/package/2006/relationships"><Relationship Id="rId8" Type="http://schemas.openxmlformats.org/officeDocument/2006/relationships/image" Target="../media/image12.svg"/><Relationship Id="rId3" Type="http://schemas.openxmlformats.org/officeDocument/2006/relationships/image" Target="../media/image7.png"/><Relationship Id="rId7"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10.svg"/><Relationship Id="rId5" Type="http://schemas.openxmlformats.org/officeDocument/2006/relationships/image" Target="../media/image9.png"/><Relationship Id="rId10" Type="http://schemas.openxmlformats.org/officeDocument/2006/relationships/image" Target="../media/image15.svg"/><Relationship Id="rId4" Type="http://schemas.openxmlformats.org/officeDocument/2006/relationships/image" Target="../media/image8.svg"/><Relationship Id="rId9" Type="http://schemas.openxmlformats.org/officeDocument/2006/relationships/image" Target="../media/image14.png"/></Relationships>
</file>

<file path=ppt/slides/_rels/slide13.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15.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21379AD-596A-F142-F592-397216220400}"/>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D4B39EEC-3568-03A9-01C5-A2F659E18F78}"/>
              </a:ext>
            </a:extLst>
          </p:cNvPr>
          <p:cNvSpPr>
            <a:spLocks noGrp="1"/>
          </p:cNvSpPr>
          <p:nvPr>
            <p:ph type="ctrTitle"/>
          </p:nvPr>
        </p:nvSpPr>
        <p:spPr/>
        <p:txBody>
          <a:bodyPr/>
          <a:lstStyle/>
          <a:p>
            <a:r>
              <a:rPr lang="en-GB" dirty="0"/>
              <a:t>Defence Asset Management Conference</a:t>
            </a:r>
          </a:p>
        </p:txBody>
      </p:sp>
      <p:sp>
        <p:nvSpPr>
          <p:cNvPr id="3" name="Subtitle 2">
            <a:extLst>
              <a:ext uri="{FF2B5EF4-FFF2-40B4-BE49-F238E27FC236}">
                <a16:creationId xmlns:a16="http://schemas.microsoft.com/office/drawing/2014/main" id="{14C94E44-C823-43DB-B4D8-99409B867E72}"/>
              </a:ext>
            </a:extLst>
          </p:cNvPr>
          <p:cNvSpPr>
            <a:spLocks noGrp="1"/>
          </p:cNvSpPr>
          <p:nvPr>
            <p:ph type="subTitle" idx="1"/>
          </p:nvPr>
        </p:nvSpPr>
        <p:spPr>
          <a:xfrm>
            <a:off x="1524000" y="3904750"/>
            <a:ext cx="9144000" cy="1353050"/>
          </a:xfrm>
        </p:spPr>
        <p:txBody>
          <a:bodyPr vert="horz" lIns="91440" tIns="45720" rIns="91440" bIns="45720" rtlCol="0" anchor="t">
            <a:normAutofit/>
          </a:bodyPr>
          <a:lstStyle/>
          <a:p>
            <a:r>
              <a:rPr lang="en-GB" dirty="0"/>
              <a:t>Interactive session pack</a:t>
            </a:r>
          </a:p>
          <a:p>
            <a:endParaRPr lang="en-GB" dirty="0">
              <a:ea typeface="Calibri"/>
              <a:cs typeface="Calibri"/>
            </a:endParaRPr>
          </a:p>
          <a:p>
            <a:r>
              <a:rPr lang="en-GB" dirty="0">
                <a:ea typeface="Calibri"/>
                <a:cs typeface="Calibri"/>
              </a:rPr>
              <a:t>6</a:t>
            </a:r>
            <a:r>
              <a:rPr lang="en-GB" baseline="30000" dirty="0">
                <a:ea typeface="Calibri"/>
                <a:cs typeface="Calibri"/>
              </a:rPr>
              <a:t>th</a:t>
            </a:r>
            <a:r>
              <a:rPr lang="en-GB" dirty="0">
                <a:ea typeface="Calibri"/>
                <a:cs typeface="Calibri"/>
              </a:rPr>
              <a:t> May 2025</a:t>
            </a:r>
          </a:p>
        </p:txBody>
      </p:sp>
    </p:spTree>
    <p:extLst>
      <p:ext uri="{BB962C8B-B14F-4D97-AF65-F5344CB8AC3E}">
        <p14:creationId xmlns:p14="http://schemas.microsoft.com/office/powerpoint/2010/main" val="154791994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EDDF22-87EC-6DD7-9319-104D7570B1D1}"/>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Inflight Activities</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2F58E788-5B9E-D03C-3BC5-FD5EE99A5C29}"/>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F9EF935E-12ED-BEE6-D8F5-FB9AE55355D7}"/>
              </a:ext>
            </a:extLst>
          </p:cNvPr>
          <p:cNvPicPr>
            <a:picLocks noChangeAspect="1"/>
          </p:cNvPicPr>
          <p:nvPr/>
        </p:nvPicPr>
        <p:blipFill>
          <a:blip r:embed="rId3"/>
          <a:stretch>
            <a:fillRect/>
          </a:stretch>
        </p:blipFill>
        <p:spPr>
          <a:xfrm>
            <a:off x="10444498" y="308951"/>
            <a:ext cx="1408657" cy="842638"/>
          </a:xfrm>
          <a:prstGeom prst="rect">
            <a:avLst/>
          </a:prstGeom>
        </p:spPr>
      </p:pic>
      <p:sp>
        <p:nvSpPr>
          <p:cNvPr id="3" name="TextBox 2">
            <a:extLst>
              <a:ext uri="{FF2B5EF4-FFF2-40B4-BE49-F238E27FC236}">
                <a16:creationId xmlns:a16="http://schemas.microsoft.com/office/drawing/2014/main" id="{420194BE-EA77-529A-DE41-C3D9113C74A1}"/>
              </a:ext>
            </a:extLst>
          </p:cNvPr>
          <p:cNvSpPr txBox="1"/>
          <p:nvPr/>
        </p:nvSpPr>
        <p:spPr>
          <a:xfrm>
            <a:off x="338844" y="1151589"/>
            <a:ext cx="10426566" cy="3539430"/>
          </a:xfrm>
          <a:prstGeom prst="rect">
            <a:avLst/>
          </a:prstGeom>
          <a:noFill/>
        </p:spPr>
        <p:txBody>
          <a:bodyPr wrap="square" rtlCol="0">
            <a:spAutoFit/>
          </a:bodyPr>
          <a:lstStyle/>
          <a:p>
            <a:pPr marL="0" indent="0">
              <a:buNone/>
            </a:pPr>
            <a:r>
              <a:rPr lang="en-GB" sz="1600" b="1" dirty="0"/>
              <a:t>Workshop task…</a:t>
            </a:r>
          </a:p>
          <a:p>
            <a:pPr marL="0" indent="0">
              <a:buNone/>
            </a:pPr>
            <a:endParaRPr lang="en-GB" sz="1600" b="1" dirty="0"/>
          </a:p>
          <a:p>
            <a:pPr marL="742950" lvl="1" indent="-285750">
              <a:buFont typeface="Arial" panose="020B0604020202020204" pitchFamily="34" charset="0"/>
              <a:buChar char="•"/>
            </a:pPr>
            <a:r>
              <a:rPr lang="en-GB" sz="1600" dirty="0"/>
              <a:t>What projects, programmes, initiatives are currently inflight across the 6 box model</a:t>
            </a:r>
          </a:p>
          <a:p>
            <a:pPr marL="742950" lvl="1" indent="-285750">
              <a:buFont typeface="Arial" panose="020B0604020202020204" pitchFamily="34" charset="0"/>
              <a:buChar char="•"/>
            </a:pPr>
            <a:endParaRPr lang="en-GB" sz="1600" dirty="0"/>
          </a:p>
          <a:p>
            <a:pPr marL="742950" lvl="1" indent="-285750">
              <a:buFont typeface="Arial" panose="020B0604020202020204" pitchFamily="34" charset="0"/>
              <a:buChar char="•"/>
            </a:pPr>
            <a:r>
              <a:rPr lang="en-GB" sz="1600" dirty="0"/>
              <a:t>What future plans do we believe may be in place?</a:t>
            </a:r>
          </a:p>
          <a:p>
            <a:pPr marL="742950" lvl="1" indent="-285750">
              <a:buFont typeface="Arial" panose="020B0604020202020204" pitchFamily="34" charset="0"/>
              <a:buChar char="•"/>
            </a:pPr>
            <a:endParaRPr lang="en-GB" sz="1600" dirty="0"/>
          </a:p>
          <a:p>
            <a:pPr marL="742950" lvl="1" indent="-285750">
              <a:buFont typeface="Arial" panose="020B0604020202020204" pitchFamily="34" charset="0"/>
              <a:buChar char="•"/>
            </a:pPr>
            <a:r>
              <a:rPr lang="en-GB" sz="1600" dirty="0"/>
              <a:t>Consider how defence works &amp; the different functions in MoD</a:t>
            </a:r>
          </a:p>
          <a:p>
            <a:pPr marL="742950" lvl="1" indent="-285750">
              <a:buFont typeface="Arial" panose="020B0604020202020204" pitchFamily="34" charset="0"/>
              <a:buChar char="•"/>
            </a:pPr>
            <a:endParaRPr lang="en-GB" sz="1600" dirty="0"/>
          </a:p>
          <a:p>
            <a:pPr marL="742950" lvl="1" indent="-285750">
              <a:buFont typeface="Arial" panose="020B0604020202020204" pitchFamily="34" charset="0"/>
              <a:buChar char="•"/>
            </a:pPr>
            <a:endParaRPr lang="en-GB" sz="1600" dirty="0"/>
          </a:p>
          <a:p>
            <a:r>
              <a:rPr lang="en-GB" sz="1600" dirty="0"/>
              <a:t>1. Resources</a:t>
            </a:r>
          </a:p>
          <a:p>
            <a:pPr marL="285750" indent="-285750">
              <a:buFont typeface="Arial" panose="020B0604020202020204" pitchFamily="34" charset="0"/>
              <a:buChar char="•"/>
            </a:pPr>
            <a:r>
              <a:rPr lang="en-GB" sz="1600" dirty="0"/>
              <a:t>6/10 Box model- image</a:t>
            </a:r>
          </a:p>
          <a:p>
            <a:pPr marL="285750" indent="-285750">
              <a:buFont typeface="Arial" panose="020B0604020202020204" pitchFamily="34" charset="0"/>
              <a:buChar char="•"/>
            </a:pPr>
            <a:r>
              <a:rPr lang="en-GB" sz="1600" dirty="0"/>
              <a:t>Paper, pens, Posters, Laptop</a:t>
            </a:r>
          </a:p>
          <a:p>
            <a:pPr marL="285750" indent="-285750">
              <a:buFont typeface="Arial" panose="020B0604020202020204" pitchFamily="34" charset="0"/>
              <a:buChar char="•"/>
            </a:pPr>
            <a:r>
              <a:rPr lang="en-GB" sz="1600" dirty="0"/>
              <a:t>Convenor</a:t>
            </a:r>
          </a:p>
          <a:p>
            <a:pPr marL="285750" indent="-285750">
              <a:buFont typeface="Arial" panose="020B0604020202020204" pitchFamily="34" charset="0"/>
              <a:buChar char="•"/>
            </a:pPr>
            <a:r>
              <a:rPr lang="en-GB" sz="1600" dirty="0"/>
              <a:t>Scribe</a:t>
            </a:r>
          </a:p>
        </p:txBody>
      </p:sp>
      <p:pic>
        <p:nvPicPr>
          <p:cNvPr id="6" name="Picture 5">
            <a:extLst>
              <a:ext uri="{FF2B5EF4-FFF2-40B4-BE49-F238E27FC236}">
                <a16:creationId xmlns:a16="http://schemas.microsoft.com/office/drawing/2014/main" id="{E65D85C4-24F5-E19C-E4A2-5C71DAF11ADA}"/>
              </a:ext>
            </a:extLst>
          </p:cNvPr>
          <p:cNvPicPr>
            <a:picLocks noChangeAspect="1"/>
          </p:cNvPicPr>
          <p:nvPr/>
        </p:nvPicPr>
        <p:blipFill>
          <a:blip r:embed="rId4"/>
          <a:stretch>
            <a:fillRect/>
          </a:stretch>
        </p:blipFill>
        <p:spPr>
          <a:xfrm>
            <a:off x="3328575" y="2913908"/>
            <a:ext cx="8656948" cy="3944092"/>
          </a:xfrm>
          <a:prstGeom prst="rect">
            <a:avLst/>
          </a:prstGeom>
        </p:spPr>
      </p:pic>
      <p:pic>
        <p:nvPicPr>
          <p:cNvPr id="4" name="Picture 3">
            <a:extLst>
              <a:ext uri="{FF2B5EF4-FFF2-40B4-BE49-F238E27FC236}">
                <a16:creationId xmlns:a16="http://schemas.microsoft.com/office/drawing/2014/main" id="{B42C6EA7-C055-7FCF-9C7C-6019ADDE4576}"/>
              </a:ext>
            </a:extLst>
          </p:cNvPr>
          <p:cNvPicPr>
            <a:picLocks noChangeAspect="1"/>
          </p:cNvPicPr>
          <p:nvPr/>
        </p:nvPicPr>
        <p:blipFill>
          <a:blip r:embed="rId5"/>
          <a:stretch>
            <a:fillRect/>
          </a:stretch>
        </p:blipFill>
        <p:spPr>
          <a:xfrm>
            <a:off x="10444498" y="1214225"/>
            <a:ext cx="1409178" cy="1275877"/>
          </a:xfrm>
          <a:prstGeom prst="rect">
            <a:avLst/>
          </a:prstGeom>
        </p:spPr>
      </p:pic>
    </p:spTree>
    <p:extLst>
      <p:ext uri="{BB962C8B-B14F-4D97-AF65-F5344CB8AC3E}">
        <p14:creationId xmlns:p14="http://schemas.microsoft.com/office/powerpoint/2010/main" val="346626564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7BF8915-C510-0103-AFFF-914C1C71DA61}"/>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9DFD717-EC9B-61FC-4E3B-7B182603B580}"/>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Inflight Activities</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1CA71693-83C9-443F-319B-14CE6DD82761}"/>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8AB9CD86-3EE9-37C5-C7EC-EF88B593FE12}"/>
              </a:ext>
            </a:extLst>
          </p:cNvPr>
          <p:cNvPicPr>
            <a:picLocks noChangeAspect="1"/>
          </p:cNvPicPr>
          <p:nvPr/>
        </p:nvPicPr>
        <p:blipFill>
          <a:blip r:embed="rId3"/>
          <a:stretch>
            <a:fillRect/>
          </a:stretch>
        </p:blipFill>
        <p:spPr>
          <a:xfrm>
            <a:off x="10444498" y="308951"/>
            <a:ext cx="1408657" cy="842638"/>
          </a:xfrm>
          <a:prstGeom prst="rect">
            <a:avLst/>
          </a:prstGeom>
        </p:spPr>
      </p:pic>
      <p:pic>
        <p:nvPicPr>
          <p:cNvPr id="10" name="Picture 9">
            <a:extLst>
              <a:ext uri="{FF2B5EF4-FFF2-40B4-BE49-F238E27FC236}">
                <a16:creationId xmlns:a16="http://schemas.microsoft.com/office/drawing/2014/main" id="{CB207C99-841C-94B2-3E5D-6D68A105F8E7}"/>
              </a:ext>
            </a:extLst>
          </p:cNvPr>
          <p:cNvPicPr>
            <a:picLocks noChangeAspect="1"/>
          </p:cNvPicPr>
          <p:nvPr/>
        </p:nvPicPr>
        <p:blipFill>
          <a:blip r:embed="rId4"/>
          <a:stretch>
            <a:fillRect/>
          </a:stretch>
        </p:blipFill>
        <p:spPr>
          <a:xfrm>
            <a:off x="3175717" y="1047478"/>
            <a:ext cx="6477304" cy="5612410"/>
          </a:xfrm>
          <a:prstGeom prst="rect">
            <a:avLst/>
          </a:prstGeom>
        </p:spPr>
      </p:pic>
      <p:pic>
        <p:nvPicPr>
          <p:cNvPr id="3" name="Picture 2">
            <a:extLst>
              <a:ext uri="{FF2B5EF4-FFF2-40B4-BE49-F238E27FC236}">
                <a16:creationId xmlns:a16="http://schemas.microsoft.com/office/drawing/2014/main" id="{464F4C6E-F59C-782F-BA8A-06215F3B0024}"/>
              </a:ext>
            </a:extLst>
          </p:cNvPr>
          <p:cNvPicPr>
            <a:picLocks noChangeAspect="1"/>
          </p:cNvPicPr>
          <p:nvPr/>
        </p:nvPicPr>
        <p:blipFill>
          <a:blip r:embed="rId5"/>
          <a:stretch>
            <a:fillRect/>
          </a:stretch>
        </p:blipFill>
        <p:spPr>
          <a:xfrm>
            <a:off x="10444498" y="1214225"/>
            <a:ext cx="1409178" cy="1275877"/>
          </a:xfrm>
          <a:prstGeom prst="rect">
            <a:avLst/>
          </a:prstGeom>
        </p:spPr>
      </p:pic>
    </p:spTree>
    <p:extLst>
      <p:ext uri="{BB962C8B-B14F-4D97-AF65-F5344CB8AC3E}">
        <p14:creationId xmlns:p14="http://schemas.microsoft.com/office/powerpoint/2010/main" val="11233838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0">
  <p:cSld>
    <p:spTree>
      <p:nvGrpSpPr>
        <p:cNvPr id="1" name="">
          <a:extLst>
            <a:ext uri="{FF2B5EF4-FFF2-40B4-BE49-F238E27FC236}">
              <a16:creationId xmlns:a16="http://schemas.microsoft.com/office/drawing/2014/main" id="{DA19080F-E593-0515-BC92-2D0790075B53}"/>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98357CFD-6963-D0E7-3344-F32B8E98D3B8}"/>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Inflight Activities</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393C748E-E795-0D03-EFC1-F69516B83CAD}"/>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5484ED20-8A2D-95FA-FDFD-201CAD962DC1}"/>
              </a:ext>
            </a:extLst>
          </p:cNvPr>
          <p:cNvPicPr>
            <a:picLocks noChangeAspect="1"/>
          </p:cNvPicPr>
          <p:nvPr/>
        </p:nvPicPr>
        <p:blipFill>
          <a:blip r:embed="rId3"/>
          <a:stretch>
            <a:fillRect/>
          </a:stretch>
        </p:blipFill>
        <p:spPr>
          <a:xfrm>
            <a:off x="10444498" y="308951"/>
            <a:ext cx="1408657" cy="842638"/>
          </a:xfrm>
          <a:prstGeom prst="rect">
            <a:avLst/>
          </a:prstGeom>
        </p:spPr>
      </p:pic>
      <p:pic>
        <p:nvPicPr>
          <p:cNvPr id="8" name="Picture 7">
            <a:extLst>
              <a:ext uri="{FF2B5EF4-FFF2-40B4-BE49-F238E27FC236}">
                <a16:creationId xmlns:a16="http://schemas.microsoft.com/office/drawing/2014/main" id="{C8135BB0-A138-7DE7-F1B0-33ECAC9194A9}"/>
              </a:ext>
            </a:extLst>
          </p:cNvPr>
          <p:cNvPicPr>
            <a:picLocks noChangeAspect="1"/>
          </p:cNvPicPr>
          <p:nvPr/>
        </p:nvPicPr>
        <p:blipFill>
          <a:blip r:embed="rId4"/>
          <a:stretch>
            <a:fillRect/>
          </a:stretch>
        </p:blipFill>
        <p:spPr>
          <a:xfrm>
            <a:off x="1653071" y="1151589"/>
            <a:ext cx="8401717" cy="5622939"/>
          </a:xfrm>
          <a:prstGeom prst="rect">
            <a:avLst/>
          </a:prstGeom>
        </p:spPr>
      </p:pic>
      <p:pic>
        <p:nvPicPr>
          <p:cNvPr id="3" name="Picture 2">
            <a:extLst>
              <a:ext uri="{FF2B5EF4-FFF2-40B4-BE49-F238E27FC236}">
                <a16:creationId xmlns:a16="http://schemas.microsoft.com/office/drawing/2014/main" id="{B2823B34-7410-A10B-EEDF-52ACC49AD909}"/>
              </a:ext>
            </a:extLst>
          </p:cNvPr>
          <p:cNvPicPr>
            <a:picLocks noChangeAspect="1"/>
          </p:cNvPicPr>
          <p:nvPr/>
        </p:nvPicPr>
        <p:blipFill>
          <a:blip r:embed="rId5"/>
          <a:stretch>
            <a:fillRect/>
          </a:stretch>
        </p:blipFill>
        <p:spPr>
          <a:xfrm>
            <a:off x="10444498" y="1214225"/>
            <a:ext cx="1409178" cy="1275877"/>
          </a:xfrm>
          <a:prstGeom prst="rect">
            <a:avLst/>
          </a:prstGeom>
        </p:spPr>
      </p:pic>
    </p:spTree>
    <p:extLst>
      <p:ext uri="{BB962C8B-B14F-4D97-AF65-F5344CB8AC3E}">
        <p14:creationId xmlns:p14="http://schemas.microsoft.com/office/powerpoint/2010/main" val="151310973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71E43BE-8674-3250-3F22-3A8E67EE3708}"/>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B50AF29A-2D83-A3F1-4626-B0712BC833A2}"/>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Collateral</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05E5DC01-B09B-CBE5-FF66-64BD9FA53EDD}"/>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E8F232C6-7F44-061F-20F9-E4C9B9FE25E8}"/>
              </a:ext>
            </a:extLst>
          </p:cNvPr>
          <p:cNvPicPr>
            <a:picLocks noChangeAspect="1"/>
          </p:cNvPicPr>
          <p:nvPr/>
        </p:nvPicPr>
        <p:blipFill>
          <a:blip r:embed="rId3"/>
          <a:stretch>
            <a:fillRect/>
          </a:stretch>
        </p:blipFill>
        <p:spPr>
          <a:xfrm>
            <a:off x="10444498" y="308951"/>
            <a:ext cx="1408657" cy="842638"/>
          </a:xfrm>
          <a:prstGeom prst="rect">
            <a:avLst/>
          </a:prstGeom>
        </p:spPr>
      </p:pic>
      <p:sp>
        <p:nvSpPr>
          <p:cNvPr id="3" name="TextBox 2">
            <a:extLst>
              <a:ext uri="{FF2B5EF4-FFF2-40B4-BE49-F238E27FC236}">
                <a16:creationId xmlns:a16="http://schemas.microsoft.com/office/drawing/2014/main" id="{D4333FDD-1564-2F9E-C3AF-4FBAB94F92B6}"/>
              </a:ext>
            </a:extLst>
          </p:cNvPr>
          <p:cNvSpPr txBox="1"/>
          <p:nvPr/>
        </p:nvSpPr>
        <p:spPr>
          <a:xfrm>
            <a:off x="338844" y="1151589"/>
            <a:ext cx="10105653" cy="3046988"/>
          </a:xfrm>
          <a:prstGeom prst="rect">
            <a:avLst/>
          </a:prstGeom>
          <a:noFill/>
        </p:spPr>
        <p:txBody>
          <a:bodyPr wrap="square" rtlCol="0">
            <a:spAutoFit/>
          </a:bodyPr>
          <a:lstStyle/>
          <a:p>
            <a:pPr marL="0" indent="0">
              <a:buNone/>
            </a:pPr>
            <a:r>
              <a:rPr lang="en-GB" sz="1600" b="1" dirty="0"/>
              <a:t>Workshop task…</a:t>
            </a:r>
          </a:p>
          <a:p>
            <a:pPr marL="0" indent="0">
              <a:buNone/>
            </a:pPr>
            <a:endParaRPr lang="en-GB" sz="1600" b="1" dirty="0"/>
          </a:p>
          <a:p>
            <a:pPr marL="742950" lvl="1" indent="-285750">
              <a:buFont typeface="Arial" panose="020B0604020202020204" pitchFamily="34" charset="0"/>
              <a:buChar char="•"/>
            </a:pPr>
            <a:r>
              <a:rPr lang="en-GB" sz="1600" dirty="0"/>
              <a:t>SWOT Review &amp; Critique of the collateral</a:t>
            </a:r>
          </a:p>
          <a:p>
            <a:pPr marL="742950" lvl="1" indent="-285750">
              <a:buFont typeface="Arial" panose="020B0604020202020204" pitchFamily="34" charset="0"/>
              <a:buChar char="•"/>
            </a:pPr>
            <a:endParaRPr lang="en-GB" sz="1600" dirty="0"/>
          </a:p>
          <a:p>
            <a:pPr marL="742950" lvl="1" indent="-285750">
              <a:buFont typeface="Arial" panose="020B0604020202020204" pitchFamily="34" charset="0"/>
              <a:buChar char="•"/>
            </a:pPr>
            <a:r>
              <a:rPr lang="en-GB" sz="1600" dirty="0"/>
              <a:t>What types of collateral would help?</a:t>
            </a:r>
          </a:p>
          <a:p>
            <a:pPr marL="742950" lvl="1" indent="-285750">
              <a:buFont typeface="Arial" panose="020B0604020202020204" pitchFamily="34" charset="0"/>
              <a:buChar char="•"/>
            </a:pPr>
            <a:endParaRPr lang="en-GB" sz="1600" dirty="0"/>
          </a:p>
          <a:p>
            <a:pPr marL="742950" lvl="1" indent="-285750">
              <a:buFont typeface="Arial" panose="020B0604020202020204" pitchFamily="34" charset="0"/>
              <a:buChar char="•"/>
            </a:pPr>
            <a:endParaRPr lang="en-GB" sz="1600" dirty="0"/>
          </a:p>
          <a:p>
            <a:r>
              <a:rPr lang="en-GB" sz="1600" dirty="0"/>
              <a:t>2. Resources</a:t>
            </a:r>
          </a:p>
          <a:p>
            <a:pPr marL="285750" indent="-285750">
              <a:buFont typeface="Arial" panose="020B0604020202020204" pitchFamily="34" charset="0"/>
              <a:buChar char="•"/>
            </a:pPr>
            <a:r>
              <a:rPr lang="en-GB" sz="1600" dirty="0"/>
              <a:t>DAMCoP Slides</a:t>
            </a:r>
          </a:p>
          <a:p>
            <a:pPr marL="285750" indent="-285750">
              <a:buFont typeface="Arial" panose="020B0604020202020204" pitchFamily="34" charset="0"/>
              <a:buChar char="•"/>
            </a:pPr>
            <a:r>
              <a:rPr lang="en-GB" sz="1600" dirty="0"/>
              <a:t>Paper, pens, Posters, Laptop</a:t>
            </a:r>
          </a:p>
          <a:p>
            <a:pPr marL="285750" indent="-285750">
              <a:buFont typeface="Arial" panose="020B0604020202020204" pitchFamily="34" charset="0"/>
              <a:buChar char="•"/>
            </a:pPr>
            <a:r>
              <a:rPr lang="en-GB" sz="1600" dirty="0"/>
              <a:t>Convenor</a:t>
            </a:r>
          </a:p>
          <a:p>
            <a:pPr marL="285750" indent="-285750">
              <a:buFont typeface="Arial" panose="020B0604020202020204" pitchFamily="34" charset="0"/>
              <a:buChar char="•"/>
            </a:pPr>
            <a:r>
              <a:rPr lang="en-GB" sz="1600" dirty="0"/>
              <a:t>Scribe</a:t>
            </a:r>
          </a:p>
        </p:txBody>
      </p:sp>
      <p:pic>
        <p:nvPicPr>
          <p:cNvPr id="4" name="Picture 3">
            <a:extLst>
              <a:ext uri="{FF2B5EF4-FFF2-40B4-BE49-F238E27FC236}">
                <a16:creationId xmlns:a16="http://schemas.microsoft.com/office/drawing/2014/main" id="{4309E66E-8642-4D59-4F94-CC80C5A4A47E}"/>
              </a:ext>
            </a:extLst>
          </p:cNvPr>
          <p:cNvPicPr>
            <a:picLocks noChangeAspect="1"/>
          </p:cNvPicPr>
          <p:nvPr/>
        </p:nvPicPr>
        <p:blipFill>
          <a:blip r:embed="rId4"/>
          <a:stretch>
            <a:fillRect/>
          </a:stretch>
        </p:blipFill>
        <p:spPr>
          <a:xfrm>
            <a:off x="10444498" y="1214225"/>
            <a:ext cx="1409178" cy="1275877"/>
          </a:xfrm>
          <a:prstGeom prst="rect">
            <a:avLst/>
          </a:prstGeom>
        </p:spPr>
      </p:pic>
    </p:spTree>
    <p:extLst>
      <p:ext uri="{BB962C8B-B14F-4D97-AF65-F5344CB8AC3E}">
        <p14:creationId xmlns:p14="http://schemas.microsoft.com/office/powerpoint/2010/main" val="302370650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E6B4FBC-7BE4-CB0E-0812-E44661E6FBC4}"/>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60E4448F-D56C-76BA-4B79-3229A839C8A1}"/>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Collateral</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75D4D526-392E-6D60-CF20-806F036B69FF}"/>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5A6C9DBA-EC5C-1DFC-73E1-AB5B96F711C1}"/>
              </a:ext>
            </a:extLst>
          </p:cNvPr>
          <p:cNvPicPr>
            <a:picLocks noChangeAspect="1"/>
          </p:cNvPicPr>
          <p:nvPr/>
        </p:nvPicPr>
        <p:blipFill>
          <a:blip r:embed="rId3"/>
          <a:stretch>
            <a:fillRect/>
          </a:stretch>
        </p:blipFill>
        <p:spPr>
          <a:xfrm>
            <a:off x="10444498" y="308951"/>
            <a:ext cx="1408657" cy="842638"/>
          </a:xfrm>
          <a:prstGeom prst="rect">
            <a:avLst/>
          </a:prstGeom>
        </p:spPr>
      </p:pic>
      <p:sp>
        <p:nvSpPr>
          <p:cNvPr id="3" name="TextBox 2">
            <a:extLst>
              <a:ext uri="{FF2B5EF4-FFF2-40B4-BE49-F238E27FC236}">
                <a16:creationId xmlns:a16="http://schemas.microsoft.com/office/drawing/2014/main" id="{6B2D8933-BFE5-2F78-C189-5DDD16767838}"/>
              </a:ext>
            </a:extLst>
          </p:cNvPr>
          <p:cNvSpPr txBox="1"/>
          <p:nvPr/>
        </p:nvSpPr>
        <p:spPr>
          <a:xfrm>
            <a:off x="338844" y="1151589"/>
            <a:ext cx="10105653" cy="5139869"/>
          </a:xfrm>
          <a:prstGeom prst="rect">
            <a:avLst/>
          </a:prstGeom>
          <a:noFill/>
        </p:spPr>
        <p:txBody>
          <a:bodyPr wrap="square" rtlCol="0">
            <a:spAutoFit/>
          </a:bodyPr>
          <a:lstStyle/>
          <a:p>
            <a:pPr marL="0" indent="0">
              <a:buNone/>
            </a:pPr>
            <a:r>
              <a:rPr lang="en-GB" sz="1600" b="1" dirty="0"/>
              <a:t>AM in Defence Infographics / concepts / visualisations</a:t>
            </a:r>
          </a:p>
          <a:p>
            <a:r>
              <a:rPr lang="en-GB" sz="1600" dirty="0"/>
              <a:t>Background</a:t>
            </a:r>
          </a:p>
          <a:p>
            <a:pPr marL="742950" lvl="1" indent="-285750">
              <a:buFont typeface="Arial" panose="020B0604020202020204" pitchFamily="34" charset="0"/>
              <a:buChar char="•"/>
            </a:pPr>
            <a:r>
              <a:rPr lang="en-GB" sz="1600" dirty="0"/>
              <a:t>Due to the nature of AM in defence there are a number of different ways to apply well documented good practice approaches</a:t>
            </a:r>
          </a:p>
          <a:p>
            <a:pPr marL="742950" lvl="1" indent="-285750">
              <a:buFont typeface="Arial" panose="020B0604020202020204" pitchFamily="34" charset="0"/>
              <a:buChar char="•"/>
            </a:pPr>
            <a:r>
              <a:rPr lang="en-GB" sz="1600" dirty="0"/>
              <a:t>Defence has a substantial number of existing processes, language, solutions that need to be respected in the implementation of AM</a:t>
            </a:r>
          </a:p>
          <a:p>
            <a:pPr marL="742950" lvl="1" indent="-285750">
              <a:buFont typeface="Arial" panose="020B0604020202020204" pitchFamily="34" charset="0"/>
              <a:buChar char="•"/>
            </a:pPr>
            <a:r>
              <a:rPr lang="en-GB" sz="1600" dirty="0"/>
              <a:t>Often AM can sound like common sense, and is further confused by terms like “asset” that can be easily confused</a:t>
            </a:r>
          </a:p>
          <a:p>
            <a:r>
              <a:rPr lang="en-GB" sz="1600" dirty="0"/>
              <a:t>So what? </a:t>
            </a:r>
          </a:p>
          <a:p>
            <a:pPr marL="742950" lvl="1" indent="-285750">
              <a:buFont typeface="Arial" panose="020B0604020202020204" pitchFamily="34" charset="0"/>
              <a:buChar char="•"/>
            </a:pPr>
            <a:r>
              <a:rPr lang="en-GB" sz="1600" dirty="0"/>
              <a:t>Collectively it is perceived that AM can increase defence outputs and optimise whole life cost, however it is hampered by silo’s within defence. And the “not made here” barrier</a:t>
            </a:r>
          </a:p>
          <a:p>
            <a:r>
              <a:rPr lang="en-GB" sz="1600" dirty="0"/>
              <a:t>Solution?</a:t>
            </a:r>
          </a:p>
          <a:p>
            <a:pPr marL="742950" lvl="1" indent="-285750">
              <a:buFont typeface="Arial" panose="020B0604020202020204" pitchFamily="34" charset="0"/>
              <a:buChar char="•"/>
            </a:pPr>
            <a:r>
              <a:rPr lang="en-GB" sz="1600" dirty="0"/>
              <a:t>By sharing key concepts that can be linked to wider good practice, and gain a common approach pan defence we have the ability to create common approaches that can bridge language barriers</a:t>
            </a:r>
          </a:p>
          <a:p>
            <a:pPr marL="742950" lvl="1" indent="-285750">
              <a:buFont typeface="Arial" panose="020B0604020202020204" pitchFamily="34" charset="0"/>
              <a:buChar char="•"/>
            </a:pPr>
            <a:r>
              <a:rPr lang="en-GB" sz="1600" dirty="0"/>
              <a:t>Infographics can provide </a:t>
            </a:r>
            <a:r>
              <a:rPr lang="en-GB" sz="1600" dirty="0" err="1"/>
              <a:t>bitesized</a:t>
            </a:r>
            <a:r>
              <a:rPr lang="en-GB" sz="1600" dirty="0"/>
              <a:t> concepts, and start conversations that can be used to inform / translate policy into meaningful change</a:t>
            </a:r>
          </a:p>
          <a:p>
            <a:r>
              <a:rPr lang="en-US" sz="1600" dirty="0"/>
              <a:t>Potential future collateral…</a:t>
            </a:r>
          </a:p>
          <a:p>
            <a:pPr marL="742950" lvl="1" indent="-285750">
              <a:buFont typeface="Arial" panose="020B0604020202020204" pitchFamily="34" charset="0"/>
              <a:buChar char="•"/>
            </a:pPr>
            <a:r>
              <a:rPr lang="en-US" sz="1600" dirty="0"/>
              <a:t>The Asset Management advantage</a:t>
            </a:r>
          </a:p>
          <a:p>
            <a:pPr marL="742950" lvl="1" indent="-285750">
              <a:buFont typeface="Arial" panose="020B0604020202020204" pitchFamily="34" charset="0"/>
              <a:buChar char="•"/>
            </a:pPr>
            <a:r>
              <a:rPr lang="en-US" sz="1600" dirty="0"/>
              <a:t>Waste hierarchy &amp; interaction with disposal</a:t>
            </a:r>
          </a:p>
          <a:p>
            <a:pPr marL="742950" lvl="1" indent="-285750">
              <a:buFont typeface="Arial" panose="020B0604020202020204" pitchFamily="34" charset="0"/>
              <a:buChar char="•"/>
            </a:pPr>
            <a:r>
              <a:rPr lang="en-US" sz="1600" dirty="0"/>
              <a:t>Asset Management and equipment vs infrastructure</a:t>
            </a:r>
            <a:endParaRPr lang="en-GB" sz="1050" dirty="0"/>
          </a:p>
        </p:txBody>
      </p:sp>
      <p:pic>
        <p:nvPicPr>
          <p:cNvPr id="4" name="Picture 3">
            <a:extLst>
              <a:ext uri="{FF2B5EF4-FFF2-40B4-BE49-F238E27FC236}">
                <a16:creationId xmlns:a16="http://schemas.microsoft.com/office/drawing/2014/main" id="{79F769CF-AB3E-40BA-6414-8F18E8CD875B}"/>
              </a:ext>
            </a:extLst>
          </p:cNvPr>
          <p:cNvPicPr>
            <a:picLocks noChangeAspect="1"/>
          </p:cNvPicPr>
          <p:nvPr/>
        </p:nvPicPr>
        <p:blipFill>
          <a:blip r:embed="rId4"/>
          <a:stretch>
            <a:fillRect/>
          </a:stretch>
        </p:blipFill>
        <p:spPr>
          <a:xfrm>
            <a:off x="10444498" y="1214225"/>
            <a:ext cx="1409178" cy="1275877"/>
          </a:xfrm>
          <a:prstGeom prst="rect">
            <a:avLst/>
          </a:prstGeom>
        </p:spPr>
      </p:pic>
    </p:spTree>
    <p:extLst>
      <p:ext uri="{BB962C8B-B14F-4D97-AF65-F5344CB8AC3E}">
        <p14:creationId xmlns:p14="http://schemas.microsoft.com/office/powerpoint/2010/main" val="22857323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12FCF1B-A1CA-7399-8891-CB322838E789}"/>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22B33652-617C-8317-4DFF-C2705C5E53FF}"/>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Collateral Review</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1B718457-3B51-8F36-06F7-0AC74140670B}"/>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705F32C3-A5DD-E4F7-4050-3CCDE7E45C4F}"/>
              </a:ext>
            </a:extLst>
          </p:cNvPr>
          <p:cNvPicPr>
            <a:picLocks noChangeAspect="1"/>
          </p:cNvPicPr>
          <p:nvPr/>
        </p:nvPicPr>
        <p:blipFill>
          <a:blip r:embed="rId3"/>
          <a:stretch>
            <a:fillRect/>
          </a:stretch>
        </p:blipFill>
        <p:spPr>
          <a:xfrm>
            <a:off x="10444498" y="308951"/>
            <a:ext cx="1408657" cy="842638"/>
          </a:xfrm>
          <a:prstGeom prst="rect">
            <a:avLst/>
          </a:prstGeom>
        </p:spPr>
      </p:pic>
      <p:graphicFrame>
        <p:nvGraphicFramePr>
          <p:cNvPr id="4" name="Table 3">
            <a:extLst>
              <a:ext uri="{FF2B5EF4-FFF2-40B4-BE49-F238E27FC236}">
                <a16:creationId xmlns:a16="http://schemas.microsoft.com/office/drawing/2014/main" id="{1FA18BEE-D79F-D14A-DBF9-824175B8CE39}"/>
              </a:ext>
            </a:extLst>
          </p:cNvPr>
          <p:cNvGraphicFramePr>
            <a:graphicFrameLocks noGrp="1"/>
          </p:cNvGraphicFramePr>
          <p:nvPr>
            <p:extLst>
              <p:ext uri="{D42A27DB-BD31-4B8C-83A1-F6EECF244321}">
                <p14:modId xmlns:p14="http://schemas.microsoft.com/office/powerpoint/2010/main" val="3097107459"/>
              </p:ext>
            </p:extLst>
          </p:nvPr>
        </p:nvGraphicFramePr>
        <p:xfrm>
          <a:off x="589699" y="1174935"/>
          <a:ext cx="11263456" cy="5374114"/>
        </p:xfrm>
        <a:graphic>
          <a:graphicData uri="http://schemas.openxmlformats.org/drawingml/2006/table">
            <a:tbl>
              <a:tblPr firstRow="1" bandRow="1">
                <a:tableStyleId>{2D5ABB26-0587-4C30-8999-92F81FD0307C}</a:tableStyleId>
              </a:tblPr>
              <a:tblGrid>
                <a:gridCol w="5631728">
                  <a:extLst>
                    <a:ext uri="{9D8B030D-6E8A-4147-A177-3AD203B41FA5}">
                      <a16:colId xmlns:a16="http://schemas.microsoft.com/office/drawing/2014/main" val="362989066"/>
                    </a:ext>
                  </a:extLst>
                </a:gridCol>
                <a:gridCol w="5631728">
                  <a:extLst>
                    <a:ext uri="{9D8B030D-6E8A-4147-A177-3AD203B41FA5}">
                      <a16:colId xmlns:a16="http://schemas.microsoft.com/office/drawing/2014/main" val="2828805115"/>
                    </a:ext>
                  </a:extLst>
                </a:gridCol>
              </a:tblGrid>
              <a:tr h="2687057">
                <a:tc>
                  <a:txBody>
                    <a:bodyPr/>
                    <a:lstStyle/>
                    <a:p>
                      <a:r>
                        <a:rPr lang="en-GB" dirty="0"/>
                        <a:t>Strengths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GB" dirty="0"/>
                        <a:t>Weaknesses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780604221"/>
                  </a:ext>
                </a:extLst>
              </a:tr>
              <a:tr h="2687057">
                <a:tc>
                  <a:txBody>
                    <a:bodyPr/>
                    <a:lstStyle/>
                    <a:p>
                      <a:r>
                        <a:rPr lang="en-GB" dirty="0"/>
                        <a:t>Opportunities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GB" dirty="0"/>
                        <a:t>Threats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469048618"/>
                  </a:ext>
                </a:extLst>
              </a:tr>
            </a:tbl>
          </a:graphicData>
        </a:graphic>
      </p:graphicFrame>
      <p:pic>
        <p:nvPicPr>
          <p:cNvPr id="3" name="Picture 2">
            <a:extLst>
              <a:ext uri="{FF2B5EF4-FFF2-40B4-BE49-F238E27FC236}">
                <a16:creationId xmlns:a16="http://schemas.microsoft.com/office/drawing/2014/main" id="{9C5654E0-0586-D628-FFEC-88A4550489A6}"/>
              </a:ext>
            </a:extLst>
          </p:cNvPr>
          <p:cNvPicPr>
            <a:picLocks noChangeAspect="1"/>
          </p:cNvPicPr>
          <p:nvPr/>
        </p:nvPicPr>
        <p:blipFill>
          <a:blip r:embed="rId4"/>
          <a:stretch>
            <a:fillRect/>
          </a:stretch>
        </p:blipFill>
        <p:spPr>
          <a:xfrm>
            <a:off x="8937321" y="47536"/>
            <a:ext cx="1219402" cy="1104053"/>
          </a:xfrm>
          <a:prstGeom prst="rect">
            <a:avLst/>
          </a:prstGeom>
        </p:spPr>
      </p:pic>
    </p:spTree>
    <p:extLst>
      <p:ext uri="{BB962C8B-B14F-4D97-AF65-F5344CB8AC3E}">
        <p14:creationId xmlns:p14="http://schemas.microsoft.com/office/powerpoint/2010/main" val="19061691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34F9820B-8B5B-23FB-D556-D4E93527B90B}"/>
              </a:ext>
            </a:extLst>
          </p:cNvPr>
          <p:cNvSpPr/>
          <p:nvPr/>
        </p:nvSpPr>
        <p:spPr>
          <a:xfrm>
            <a:off x="3676435" y="3663543"/>
            <a:ext cx="4839129" cy="2685888"/>
          </a:xfrm>
          <a:prstGeom prst="rect">
            <a:avLst/>
          </a:prstGeom>
          <a:solidFill>
            <a:schemeClr val="accent6">
              <a:lumMod val="20000"/>
              <a:lumOff val="8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r>
              <a:rPr lang="en-GB" b="1" dirty="0">
                <a:solidFill>
                  <a:schemeClr val="tx1"/>
                </a:solidFill>
              </a:rPr>
              <a:t>EQUIPMENT</a:t>
            </a:r>
          </a:p>
        </p:txBody>
      </p:sp>
      <p:sp>
        <p:nvSpPr>
          <p:cNvPr id="10" name="Rectangle 9">
            <a:extLst>
              <a:ext uri="{FF2B5EF4-FFF2-40B4-BE49-F238E27FC236}">
                <a16:creationId xmlns:a16="http://schemas.microsoft.com/office/drawing/2014/main" id="{E9B223CD-07C6-BA1E-2E5C-7FD9F311C36E}"/>
              </a:ext>
            </a:extLst>
          </p:cNvPr>
          <p:cNvSpPr/>
          <p:nvPr/>
        </p:nvSpPr>
        <p:spPr>
          <a:xfrm>
            <a:off x="3676435" y="780840"/>
            <a:ext cx="4839129" cy="2842312"/>
          </a:xfrm>
          <a:prstGeom prst="rect">
            <a:avLst/>
          </a:prstGeom>
          <a:solidFill>
            <a:schemeClr val="accent5">
              <a:lumMod val="40000"/>
              <a:lumOff val="6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b="1" dirty="0">
                <a:solidFill>
                  <a:schemeClr val="tx1"/>
                </a:solidFill>
              </a:rPr>
              <a:t>ORGANISATION</a:t>
            </a: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a:p>
            <a:pPr algn="ctr"/>
            <a:endParaRPr lang="en-GB" b="1" dirty="0">
              <a:solidFill>
                <a:schemeClr val="tx1"/>
              </a:solidFill>
            </a:endParaRPr>
          </a:p>
        </p:txBody>
      </p:sp>
      <p:grpSp>
        <p:nvGrpSpPr>
          <p:cNvPr id="9" name="Group 8">
            <a:extLst>
              <a:ext uri="{FF2B5EF4-FFF2-40B4-BE49-F238E27FC236}">
                <a16:creationId xmlns:a16="http://schemas.microsoft.com/office/drawing/2014/main" id="{450F05F1-C79D-26C2-2DCF-091D8F2008B1}"/>
              </a:ext>
            </a:extLst>
          </p:cNvPr>
          <p:cNvGrpSpPr/>
          <p:nvPr/>
        </p:nvGrpSpPr>
        <p:grpSpPr>
          <a:xfrm>
            <a:off x="4717879" y="1489755"/>
            <a:ext cx="3347333" cy="4139169"/>
            <a:chOff x="6089809" y="3835657"/>
            <a:chExt cx="1285403" cy="1978200"/>
          </a:xfrm>
        </p:grpSpPr>
        <p:sp>
          <p:nvSpPr>
            <p:cNvPr id="6" name="Freeform: Shape 5">
              <a:extLst>
                <a:ext uri="{FF2B5EF4-FFF2-40B4-BE49-F238E27FC236}">
                  <a16:creationId xmlns:a16="http://schemas.microsoft.com/office/drawing/2014/main" id="{721689DD-C344-C653-41F4-907F43CB6FC4}"/>
                </a:ext>
              </a:extLst>
            </p:cNvPr>
            <p:cNvSpPr/>
            <p:nvPr/>
          </p:nvSpPr>
          <p:spPr>
            <a:xfrm>
              <a:off x="6089809" y="4911837"/>
              <a:ext cx="1285403" cy="902020"/>
            </a:xfrm>
            <a:custGeom>
              <a:avLst/>
              <a:gdLst>
                <a:gd name="connsiteX0" fmla="*/ 1166383 w 1285403"/>
                <a:gd name="connsiteY0" fmla="*/ 578681 h 902020"/>
                <a:gd name="connsiteX1" fmla="*/ 1276575 w 1285403"/>
                <a:gd name="connsiteY1" fmla="*/ 359504 h 902020"/>
                <a:gd name="connsiteX2" fmla="*/ 1057398 w 1285403"/>
                <a:gd name="connsiteY2" fmla="*/ 249312 h 902020"/>
                <a:gd name="connsiteX3" fmla="*/ 971407 w 1285403"/>
                <a:gd name="connsiteY3" fmla="*/ 312238 h 902020"/>
                <a:gd name="connsiteX4" fmla="*/ 971407 w 1285403"/>
                <a:gd name="connsiteY4" fmla="*/ 0 h 902020"/>
                <a:gd name="connsiteX5" fmla="*/ 760820 w 1285403"/>
                <a:gd name="connsiteY5" fmla="*/ 0 h 902020"/>
                <a:gd name="connsiteX6" fmla="*/ 763249 w 1285403"/>
                <a:gd name="connsiteY6" fmla="*/ 34693 h 902020"/>
                <a:gd name="connsiteX7" fmla="*/ 485704 w 1285403"/>
                <a:gd name="connsiteY7" fmla="*/ 312238 h 902020"/>
                <a:gd name="connsiteX8" fmla="*/ 208159 w 1285403"/>
                <a:gd name="connsiteY8" fmla="*/ 34693 h 902020"/>
                <a:gd name="connsiteX9" fmla="*/ 210587 w 1285403"/>
                <a:gd name="connsiteY9" fmla="*/ 0 h 902020"/>
                <a:gd name="connsiteX10" fmla="*/ 0 w 1285403"/>
                <a:gd name="connsiteY10" fmla="*/ 0 h 902020"/>
                <a:gd name="connsiteX11" fmla="*/ 0 w 1285403"/>
                <a:gd name="connsiteY11" fmla="*/ 902021 h 902020"/>
                <a:gd name="connsiteX12" fmla="*/ 971407 w 1285403"/>
                <a:gd name="connsiteY12" fmla="*/ 902021 h 902020"/>
                <a:gd name="connsiteX13" fmla="*/ 971407 w 1285403"/>
                <a:gd name="connsiteY13" fmla="*/ 520397 h 902020"/>
                <a:gd name="connsiteX14" fmla="*/ 983897 w 1285403"/>
                <a:gd name="connsiteY14" fmla="*/ 535662 h 902020"/>
                <a:gd name="connsiteX15" fmla="*/ 990488 w 1285403"/>
                <a:gd name="connsiteY15" fmla="*/ 545723 h 902020"/>
                <a:gd name="connsiteX16" fmla="*/ 1144873 w 1285403"/>
                <a:gd name="connsiteY16" fmla="*/ 585620 h 902020"/>
                <a:gd name="connsiteX17" fmla="*/ 1161873 w 1285403"/>
                <a:gd name="connsiteY17" fmla="*/ 580416 h 9020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Lst>
              <a:rect l="l" t="t" r="r" b="b"/>
              <a:pathLst>
                <a:path w="1285403" h="902020">
                  <a:moveTo>
                    <a:pt x="1166383" y="578681"/>
                  </a:moveTo>
                  <a:cubicBezTo>
                    <a:pt x="1257334" y="548585"/>
                    <a:pt x="1306671" y="450455"/>
                    <a:pt x="1276575" y="359504"/>
                  </a:cubicBezTo>
                  <a:cubicBezTo>
                    <a:pt x="1246479" y="268553"/>
                    <a:pt x="1148349" y="219219"/>
                    <a:pt x="1057398" y="249312"/>
                  </a:cubicBezTo>
                  <a:cubicBezTo>
                    <a:pt x="1022843" y="260747"/>
                    <a:pt x="992757" y="282759"/>
                    <a:pt x="971407" y="312238"/>
                  </a:cubicBezTo>
                  <a:lnTo>
                    <a:pt x="971407" y="0"/>
                  </a:lnTo>
                  <a:lnTo>
                    <a:pt x="760820" y="0"/>
                  </a:lnTo>
                  <a:cubicBezTo>
                    <a:pt x="762343" y="11504"/>
                    <a:pt x="763155" y="23088"/>
                    <a:pt x="763249" y="34693"/>
                  </a:cubicBezTo>
                  <a:cubicBezTo>
                    <a:pt x="763249" y="187978"/>
                    <a:pt x="638988" y="312238"/>
                    <a:pt x="485704" y="312238"/>
                  </a:cubicBezTo>
                  <a:cubicBezTo>
                    <a:pt x="332419" y="312238"/>
                    <a:pt x="208159" y="187978"/>
                    <a:pt x="208159" y="34693"/>
                  </a:cubicBezTo>
                  <a:cubicBezTo>
                    <a:pt x="208252" y="23088"/>
                    <a:pt x="209064" y="11504"/>
                    <a:pt x="210587" y="0"/>
                  </a:cubicBezTo>
                  <a:lnTo>
                    <a:pt x="0" y="0"/>
                  </a:lnTo>
                  <a:lnTo>
                    <a:pt x="0" y="902021"/>
                  </a:lnTo>
                  <a:lnTo>
                    <a:pt x="971407" y="902021"/>
                  </a:lnTo>
                  <a:lnTo>
                    <a:pt x="971407" y="520397"/>
                  </a:lnTo>
                  <a:cubicBezTo>
                    <a:pt x="975276" y="525722"/>
                    <a:pt x="979446" y="530819"/>
                    <a:pt x="983897" y="535662"/>
                  </a:cubicBezTo>
                  <a:cubicBezTo>
                    <a:pt x="985767" y="539218"/>
                    <a:pt x="987973" y="542587"/>
                    <a:pt x="990488" y="545723"/>
                  </a:cubicBezTo>
                  <a:cubicBezTo>
                    <a:pt x="1031496" y="584992"/>
                    <a:pt x="1089974" y="600108"/>
                    <a:pt x="1144873" y="585620"/>
                  </a:cubicBezTo>
                  <a:cubicBezTo>
                    <a:pt x="1150771" y="585620"/>
                    <a:pt x="1156322" y="582150"/>
                    <a:pt x="1161873" y="580416"/>
                  </a:cubicBezTo>
                  <a:close/>
                </a:path>
              </a:pathLst>
            </a:custGeom>
            <a:solidFill>
              <a:srgbClr val="000000"/>
            </a:solidFill>
            <a:ln w="34627" cap="flat">
              <a:noFill/>
              <a:prstDash val="solid"/>
              <a:miter/>
            </a:ln>
          </p:spPr>
          <p:txBody>
            <a:bodyPr rtlCol="0" anchor="ctr"/>
            <a:lstStyle/>
            <a:p>
              <a:endParaRPr lang="en-GB" dirty="0">
                <a:solidFill>
                  <a:schemeClr val="bg1"/>
                </a:solidFill>
              </a:endParaRPr>
            </a:p>
            <a:p>
              <a:endParaRPr lang="en-GB" dirty="0">
                <a:solidFill>
                  <a:schemeClr val="bg1"/>
                </a:solidFill>
              </a:endParaRPr>
            </a:p>
            <a:p>
              <a:r>
                <a:rPr lang="en-GB" b="1" dirty="0">
                  <a:solidFill>
                    <a:schemeClr val="bg1"/>
                  </a:solidFill>
                </a:rPr>
                <a:t>               ILS / IPS</a:t>
              </a:r>
            </a:p>
            <a:p>
              <a:endParaRPr lang="en-GB" dirty="0">
                <a:solidFill>
                  <a:schemeClr val="bg1"/>
                </a:solidFill>
              </a:endParaRPr>
            </a:p>
            <a:p>
              <a:r>
                <a:rPr lang="en-GB" dirty="0">
                  <a:solidFill>
                    <a:schemeClr val="bg1"/>
                  </a:solidFill>
                </a:rPr>
                <a:t>        ALP-10 / SX000i</a:t>
              </a:r>
            </a:p>
          </p:txBody>
        </p:sp>
        <p:sp>
          <p:nvSpPr>
            <p:cNvPr id="8" name="Freeform: Shape 7">
              <a:extLst>
                <a:ext uri="{FF2B5EF4-FFF2-40B4-BE49-F238E27FC236}">
                  <a16:creationId xmlns:a16="http://schemas.microsoft.com/office/drawing/2014/main" id="{96E9077F-75CD-FB53-8FF8-AFC7F9435A86}"/>
                </a:ext>
              </a:extLst>
            </p:cNvPr>
            <p:cNvSpPr/>
            <p:nvPr/>
          </p:nvSpPr>
          <p:spPr>
            <a:xfrm>
              <a:off x="6089809" y="3835657"/>
              <a:ext cx="971407" cy="1283645"/>
            </a:xfrm>
            <a:custGeom>
              <a:avLst/>
              <a:gdLst>
                <a:gd name="connsiteX0" fmla="*/ 971407 w 971407"/>
                <a:gd name="connsiteY0" fmla="*/ 360115 h 1283645"/>
                <a:gd name="connsiteX1" fmla="*/ 971407 w 971407"/>
                <a:gd name="connsiteY1" fmla="*/ 0 h 1283645"/>
                <a:gd name="connsiteX2" fmla="*/ 0 w 971407"/>
                <a:gd name="connsiteY2" fmla="*/ 0 h 1283645"/>
                <a:gd name="connsiteX3" fmla="*/ 0 w 971407"/>
                <a:gd name="connsiteY3" fmla="*/ 971407 h 1283645"/>
                <a:gd name="connsiteX4" fmla="*/ 381624 w 971407"/>
                <a:gd name="connsiteY4" fmla="*/ 971407 h 1283645"/>
                <a:gd name="connsiteX5" fmla="*/ 312238 w 971407"/>
                <a:gd name="connsiteY5" fmla="*/ 1110180 h 1283645"/>
                <a:gd name="connsiteX6" fmla="*/ 485704 w 971407"/>
                <a:gd name="connsiteY6" fmla="*/ 1283645 h 1283645"/>
                <a:gd name="connsiteX7" fmla="*/ 659169 w 971407"/>
                <a:gd name="connsiteY7" fmla="*/ 1110180 h 1283645"/>
                <a:gd name="connsiteX8" fmla="*/ 589783 w 971407"/>
                <a:gd name="connsiteY8" fmla="*/ 971407 h 1283645"/>
                <a:gd name="connsiteX9" fmla="*/ 971407 w 971407"/>
                <a:gd name="connsiteY9" fmla="*/ 971407 h 1283645"/>
                <a:gd name="connsiteX10" fmla="*/ 971407 w 971407"/>
                <a:gd name="connsiteY10" fmla="*/ 614762 h 1283645"/>
                <a:gd name="connsiteX11" fmla="*/ 706005 w 971407"/>
                <a:gd name="connsiteY11" fmla="*/ 614762 h 1283645"/>
                <a:gd name="connsiteX12" fmla="*/ 703035 w 971407"/>
                <a:gd name="connsiteY12" fmla="*/ 363084 h 1283645"/>
                <a:gd name="connsiteX13" fmla="*/ 706005 w 971407"/>
                <a:gd name="connsiteY13" fmla="*/ 360115 h 1283645"/>
                <a:gd name="connsiteX14" fmla="*/ 971407 w 971407"/>
                <a:gd name="connsiteY14" fmla="*/ 360115 h 128364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971407" h="1283645">
                  <a:moveTo>
                    <a:pt x="971407" y="360115"/>
                  </a:moveTo>
                  <a:lnTo>
                    <a:pt x="971407" y="0"/>
                  </a:lnTo>
                  <a:lnTo>
                    <a:pt x="0" y="0"/>
                  </a:lnTo>
                  <a:lnTo>
                    <a:pt x="0" y="971407"/>
                  </a:lnTo>
                  <a:lnTo>
                    <a:pt x="381624" y="971407"/>
                  </a:lnTo>
                  <a:cubicBezTo>
                    <a:pt x="337946" y="1004168"/>
                    <a:pt x="312238" y="1055580"/>
                    <a:pt x="312238" y="1110180"/>
                  </a:cubicBezTo>
                  <a:cubicBezTo>
                    <a:pt x="312238" y="1205981"/>
                    <a:pt x="389902" y="1283645"/>
                    <a:pt x="485704" y="1283645"/>
                  </a:cubicBezTo>
                  <a:cubicBezTo>
                    <a:pt x="581505" y="1283645"/>
                    <a:pt x="659169" y="1205981"/>
                    <a:pt x="659169" y="1110180"/>
                  </a:cubicBezTo>
                  <a:cubicBezTo>
                    <a:pt x="659169" y="1055580"/>
                    <a:pt x="633462" y="1004168"/>
                    <a:pt x="589783" y="971407"/>
                  </a:cubicBezTo>
                  <a:lnTo>
                    <a:pt x="971407" y="971407"/>
                  </a:lnTo>
                  <a:lnTo>
                    <a:pt x="971407" y="614762"/>
                  </a:lnTo>
                  <a:cubicBezTo>
                    <a:pt x="896793" y="684776"/>
                    <a:pt x="780619" y="684776"/>
                    <a:pt x="706005" y="614762"/>
                  </a:cubicBezTo>
                  <a:cubicBezTo>
                    <a:pt x="635685" y="546084"/>
                    <a:pt x="634357" y="433404"/>
                    <a:pt x="703035" y="363084"/>
                  </a:cubicBezTo>
                  <a:cubicBezTo>
                    <a:pt x="704013" y="362082"/>
                    <a:pt x="705002" y="361093"/>
                    <a:pt x="706005" y="360115"/>
                  </a:cubicBezTo>
                  <a:cubicBezTo>
                    <a:pt x="780619" y="290100"/>
                    <a:pt x="896793" y="290100"/>
                    <a:pt x="971407" y="360115"/>
                  </a:cubicBezTo>
                  <a:close/>
                </a:path>
              </a:pathLst>
            </a:custGeom>
            <a:solidFill>
              <a:srgbClr val="000000"/>
            </a:solidFill>
            <a:ln w="34627" cap="flat">
              <a:noFill/>
              <a:prstDash val="solid"/>
              <a:miter/>
            </a:ln>
          </p:spPr>
          <p:txBody>
            <a:bodyPr rtlCol="0" anchor="ctr"/>
            <a:lstStyle/>
            <a:p>
              <a:pPr algn="ctr"/>
              <a:r>
                <a:rPr lang="en-GB" dirty="0">
                  <a:solidFill>
                    <a:schemeClr val="bg1"/>
                  </a:solidFill>
                </a:rPr>
                <a:t>ISO 55000</a:t>
              </a:r>
            </a:p>
            <a:p>
              <a:pPr algn="ctr"/>
              <a:endParaRPr lang="en-GB" b="1" dirty="0">
                <a:solidFill>
                  <a:schemeClr val="bg1"/>
                </a:solidFill>
              </a:endParaRPr>
            </a:p>
            <a:p>
              <a:pPr algn="ctr"/>
              <a:endParaRPr lang="en-GB" b="1" dirty="0">
                <a:solidFill>
                  <a:schemeClr val="bg1"/>
                </a:solidFill>
              </a:endParaRPr>
            </a:p>
            <a:p>
              <a:pPr algn="ctr"/>
              <a:endParaRPr lang="en-GB" b="1" dirty="0">
                <a:solidFill>
                  <a:schemeClr val="bg1"/>
                </a:solidFill>
              </a:endParaRPr>
            </a:p>
            <a:p>
              <a:pPr algn="ctr"/>
              <a:r>
                <a:rPr lang="en-GB" b="1" dirty="0">
                  <a:solidFill>
                    <a:schemeClr val="bg1"/>
                  </a:solidFill>
                </a:rPr>
                <a:t>Asset Management</a:t>
              </a:r>
              <a:endParaRPr lang="en-GB" dirty="0">
                <a:solidFill>
                  <a:schemeClr val="bg1"/>
                </a:solidFill>
              </a:endParaRPr>
            </a:p>
            <a:p>
              <a:endParaRPr lang="en-GB" dirty="0">
                <a:solidFill>
                  <a:schemeClr val="bg1"/>
                </a:solidFill>
              </a:endParaRPr>
            </a:p>
            <a:p>
              <a:endParaRPr lang="en-GB" dirty="0"/>
            </a:p>
          </p:txBody>
        </p:sp>
      </p:grpSp>
      <p:sp>
        <p:nvSpPr>
          <p:cNvPr id="14" name="Rectangle 13">
            <a:extLst>
              <a:ext uri="{FF2B5EF4-FFF2-40B4-BE49-F238E27FC236}">
                <a16:creationId xmlns:a16="http://schemas.microsoft.com/office/drawing/2014/main" id="{ABF08F21-30FE-73FF-E0E8-52A5D2FC563B}"/>
              </a:ext>
            </a:extLst>
          </p:cNvPr>
          <p:cNvSpPr/>
          <p:nvPr/>
        </p:nvSpPr>
        <p:spPr>
          <a:xfrm>
            <a:off x="226031" y="780840"/>
            <a:ext cx="3071973" cy="2842312"/>
          </a:xfrm>
          <a:prstGeom prst="rect">
            <a:avLst/>
          </a:prstGeom>
          <a:solidFill>
            <a:schemeClr val="accent1">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b="1" dirty="0"/>
              <a:t>What is Asset Management?</a:t>
            </a:r>
          </a:p>
          <a:p>
            <a:pPr algn="ctr"/>
            <a:endParaRPr lang="en-GB" dirty="0"/>
          </a:p>
          <a:p>
            <a:pPr algn="ctr"/>
            <a:r>
              <a:rPr lang="en-GB" dirty="0"/>
              <a:t>Provides framework to identify priorities for investment in resources (money, people, infrastructure) framed against organisational outcomes</a:t>
            </a:r>
          </a:p>
        </p:txBody>
      </p:sp>
      <p:sp>
        <p:nvSpPr>
          <p:cNvPr id="15" name="Rectangle 14">
            <a:extLst>
              <a:ext uri="{FF2B5EF4-FFF2-40B4-BE49-F238E27FC236}">
                <a16:creationId xmlns:a16="http://schemas.microsoft.com/office/drawing/2014/main" id="{9466FCED-EDCC-50B4-1BAE-12C0CA203BDD}"/>
              </a:ext>
            </a:extLst>
          </p:cNvPr>
          <p:cNvSpPr/>
          <p:nvPr/>
        </p:nvSpPr>
        <p:spPr>
          <a:xfrm>
            <a:off x="226031" y="3663543"/>
            <a:ext cx="3071973" cy="2685888"/>
          </a:xfrm>
          <a:prstGeom prst="rect">
            <a:avLst/>
          </a:prstGeom>
          <a:solidFill>
            <a:schemeClr val="accent6">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b="1" dirty="0"/>
              <a:t>What is ILS / IPS?</a:t>
            </a:r>
          </a:p>
          <a:p>
            <a:pPr algn="ctr"/>
            <a:endParaRPr lang="en-GB" dirty="0"/>
          </a:p>
          <a:p>
            <a:pPr algn="ctr"/>
            <a:r>
              <a:rPr lang="en-GB" dirty="0"/>
              <a:t>Management and analytical process that aims to:</a:t>
            </a:r>
          </a:p>
          <a:p>
            <a:pPr marL="742950" lvl="1" indent="-285750">
              <a:buFont typeface="Arial" panose="020B0604020202020204" pitchFamily="34" charset="0"/>
              <a:buChar char="•"/>
            </a:pPr>
            <a:r>
              <a:rPr lang="en-GB" dirty="0"/>
              <a:t>Design for Support</a:t>
            </a:r>
          </a:p>
          <a:p>
            <a:pPr marL="742950" lvl="1" indent="-285750">
              <a:buFont typeface="Arial" panose="020B0604020202020204" pitchFamily="34" charset="0"/>
              <a:buChar char="•"/>
            </a:pPr>
            <a:r>
              <a:rPr lang="en-GB" dirty="0"/>
              <a:t>Design of Support</a:t>
            </a:r>
          </a:p>
          <a:p>
            <a:pPr marL="742950" lvl="1" indent="-285750">
              <a:buFont typeface="Arial" panose="020B0604020202020204" pitchFamily="34" charset="0"/>
              <a:buChar char="•"/>
            </a:pPr>
            <a:r>
              <a:rPr lang="en-GB" dirty="0"/>
              <a:t>Support the Design</a:t>
            </a:r>
          </a:p>
        </p:txBody>
      </p:sp>
      <p:sp>
        <p:nvSpPr>
          <p:cNvPr id="16" name="Rectangle 15">
            <a:extLst>
              <a:ext uri="{FF2B5EF4-FFF2-40B4-BE49-F238E27FC236}">
                <a16:creationId xmlns:a16="http://schemas.microsoft.com/office/drawing/2014/main" id="{EAEC18F9-8F1D-95F0-E73D-F3C2917498B2}"/>
              </a:ext>
            </a:extLst>
          </p:cNvPr>
          <p:cNvSpPr/>
          <p:nvPr/>
        </p:nvSpPr>
        <p:spPr>
          <a:xfrm>
            <a:off x="8893995" y="3663542"/>
            <a:ext cx="3071973" cy="2691023"/>
          </a:xfrm>
          <a:prstGeom prst="rect">
            <a:avLst/>
          </a:prstGeom>
          <a:solidFill>
            <a:schemeClr val="accent6">
              <a:lumMod val="75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b="1" dirty="0"/>
          </a:p>
          <a:p>
            <a:pPr algn="ctr"/>
            <a:endParaRPr lang="en-GB" b="1" dirty="0"/>
          </a:p>
          <a:p>
            <a:pPr algn="ctr"/>
            <a:r>
              <a:rPr lang="en-GB" b="1" dirty="0"/>
              <a:t>How does ILS/IPS support Asset Management?</a:t>
            </a:r>
          </a:p>
          <a:p>
            <a:pPr algn="ctr"/>
            <a:endParaRPr lang="en-GB" dirty="0"/>
          </a:p>
          <a:p>
            <a:pPr algn="ctr"/>
            <a:r>
              <a:rPr lang="en-GB" dirty="0"/>
              <a:t>AM Decision-Making framework depends on the asset reference data that ILS/IPS generates</a:t>
            </a:r>
          </a:p>
        </p:txBody>
      </p:sp>
      <p:sp>
        <p:nvSpPr>
          <p:cNvPr id="17" name="Rectangle 16">
            <a:extLst>
              <a:ext uri="{FF2B5EF4-FFF2-40B4-BE49-F238E27FC236}">
                <a16:creationId xmlns:a16="http://schemas.microsoft.com/office/drawing/2014/main" id="{7553E157-DCC7-4611-DEA8-25922340B0AF}"/>
              </a:ext>
            </a:extLst>
          </p:cNvPr>
          <p:cNvSpPr/>
          <p:nvPr/>
        </p:nvSpPr>
        <p:spPr>
          <a:xfrm>
            <a:off x="8893994" y="753388"/>
            <a:ext cx="3071973" cy="2869764"/>
          </a:xfrm>
          <a:prstGeom prst="rect">
            <a:avLst/>
          </a:prstGeom>
          <a:solidFill>
            <a:schemeClr val="accent1"/>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b="1" dirty="0"/>
              <a:t>How does Asset Management support ILS/IPS?</a:t>
            </a:r>
          </a:p>
          <a:p>
            <a:pPr algn="ctr"/>
            <a:endParaRPr lang="en-GB" dirty="0"/>
          </a:p>
          <a:p>
            <a:pPr algn="ctr"/>
            <a:r>
              <a:rPr lang="en-GB" dirty="0"/>
              <a:t>Clearly articulate the risks / outcomes / consequences of Support design and solution trade-offs during Acquisition</a:t>
            </a:r>
          </a:p>
        </p:txBody>
      </p:sp>
      <p:sp>
        <p:nvSpPr>
          <p:cNvPr id="18" name="Rectangle 17">
            <a:extLst>
              <a:ext uri="{FF2B5EF4-FFF2-40B4-BE49-F238E27FC236}">
                <a16:creationId xmlns:a16="http://schemas.microsoft.com/office/drawing/2014/main" id="{BBE4E4D9-EC6C-DAFA-DA5F-C37365B6E331}"/>
              </a:ext>
            </a:extLst>
          </p:cNvPr>
          <p:cNvSpPr/>
          <p:nvPr/>
        </p:nvSpPr>
        <p:spPr>
          <a:xfrm>
            <a:off x="0" y="6466958"/>
            <a:ext cx="12192000" cy="380768"/>
          </a:xfrm>
          <a:prstGeom prst="rect">
            <a:avLst/>
          </a:prstGeom>
          <a:solidFill>
            <a:srgbClr val="49176D"/>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b="1" dirty="0"/>
              <a:t>COMMONALITY – WHOLE LIFE THINKING IN DECISION MAKING</a:t>
            </a:r>
          </a:p>
        </p:txBody>
      </p:sp>
      <p:sp>
        <p:nvSpPr>
          <p:cNvPr id="19" name="Title 1">
            <a:extLst>
              <a:ext uri="{FF2B5EF4-FFF2-40B4-BE49-F238E27FC236}">
                <a16:creationId xmlns:a16="http://schemas.microsoft.com/office/drawing/2014/main" id="{0EE339C4-5831-EBA8-48DF-C89C054557B9}"/>
              </a:ext>
            </a:extLst>
          </p:cNvPr>
          <p:cNvSpPr txBox="1">
            <a:spLocks/>
          </p:cNvSpPr>
          <p:nvPr/>
        </p:nvSpPr>
        <p:spPr>
          <a:xfrm>
            <a:off x="0" y="0"/>
            <a:ext cx="12192000" cy="681037"/>
          </a:xfrm>
          <a:prstGeom prst="rect">
            <a:avLst/>
          </a:prstGeom>
          <a:solidFill>
            <a:srgbClr val="49176D"/>
          </a:solidFill>
        </p:spPr>
        <p:txBody>
          <a:bodyP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800">
                <a:solidFill>
                  <a:schemeClr val="bg1"/>
                </a:solidFill>
                <a:latin typeface="Aptos Black" panose="020F0502020204030204" pitchFamily="34" charset="0"/>
              </a:rPr>
              <a:t>ASSET MANAGEMENT &amp; INTEGRATED PRODUCT SUPPORT</a:t>
            </a:r>
            <a:endParaRPr lang="en-GB" sz="2800" dirty="0">
              <a:solidFill>
                <a:schemeClr val="bg1"/>
              </a:solidFill>
              <a:latin typeface="Aptos Black" panose="020F0502020204030204" pitchFamily="34" charset="0"/>
            </a:endParaRPr>
          </a:p>
        </p:txBody>
      </p:sp>
      <p:sp>
        <p:nvSpPr>
          <p:cNvPr id="3" name="Arrow: Up-Down 2">
            <a:extLst>
              <a:ext uri="{FF2B5EF4-FFF2-40B4-BE49-F238E27FC236}">
                <a16:creationId xmlns:a16="http://schemas.microsoft.com/office/drawing/2014/main" id="{F1EAD50B-1B9B-664B-4998-22412A1F703A}"/>
              </a:ext>
            </a:extLst>
          </p:cNvPr>
          <p:cNvSpPr/>
          <p:nvPr/>
        </p:nvSpPr>
        <p:spPr>
          <a:xfrm>
            <a:off x="10119989" y="3141907"/>
            <a:ext cx="695158" cy="1033736"/>
          </a:xfrm>
          <a:prstGeom prst="upDownArrow">
            <a:avLst/>
          </a:prstGeom>
          <a:solidFill>
            <a:srgbClr val="49176D"/>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Rectangle: Folded Corner 1">
            <a:extLst>
              <a:ext uri="{FF2B5EF4-FFF2-40B4-BE49-F238E27FC236}">
                <a16:creationId xmlns:a16="http://schemas.microsoft.com/office/drawing/2014/main" id="{7F799F9E-285B-8FA9-0B64-A88CD47E46B6}"/>
              </a:ext>
            </a:extLst>
          </p:cNvPr>
          <p:cNvSpPr/>
          <p:nvPr/>
        </p:nvSpPr>
        <p:spPr>
          <a:xfrm rot="21106899">
            <a:off x="10877233" y="85757"/>
            <a:ext cx="1268799" cy="959798"/>
          </a:xfrm>
          <a:prstGeom prst="foldedCorner">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400" dirty="0"/>
              <a:t>Draft for review and discussion</a:t>
            </a:r>
          </a:p>
        </p:txBody>
      </p:sp>
    </p:spTree>
    <p:extLst>
      <p:ext uri="{BB962C8B-B14F-4D97-AF65-F5344CB8AC3E}">
        <p14:creationId xmlns:p14="http://schemas.microsoft.com/office/powerpoint/2010/main" val="227734238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 name="Title 1">
            <a:extLst>
              <a:ext uri="{FF2B5EF4-FFF2-40B4-BE49-F238E27FC236}">
                <a16:creationId xmlns:a16="http://schemas.microsoft.com/office/drawing/2014/main" id="{B40B0706-47BC-E2C3-136B-73137F61F26B}"/>
              </a:ext>
            </a:extLst>
          </p:cNvPr>
          <p:cNvSpPr txBox="1">
            <a:spLocks/>
          </p:cNvSpPr>
          <p:nvPr/>
        </p:nvSpPr>
        <p:spPr>
          <a:xfrm>
            <a:off x="-9364" y="678411"/>
            <a:ext cx="10291490" cy="863674"/>
          </a:xfrm>
          <a:prstGeom prst="rect">
            <a:avLst/>
          </a:prstGeom>
          <a:solidFill>
            <a:schemeClr val="bg2"/>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p:txBody>
      </p:sp>
      <p:sp>
        <p:nvSpPr>
          <p:cNvPr id="57" name="TextBox 56">
            <a:extLst>
              <a:ext uri="{FF2B5EF4-FFF2-40B4-BE49-F238E27FC236}">
                <a16:creationId xmlns:a16="http://schemas.microsoft.com/office/drawing/2014/main" id="{A7BA49AE-193B-3132-CA74-CAB11DD7A46D}"/>
              </a:ext>
            </a:extLst>
          </p:cNvPr>
          <p:cNvSpPr txBox="1"/>
          <p:nvPr/>
        </p:nvSpPr>
        <p:spPr>
          <a:xfrm>
            <a:off x="742949" y="1659296"/>
            <a:ext cx="9411635" cy="1546577"/>
          </a:xfrm>
          <a:prstGeom prst="rect">
            <a:avLst/>
          </a:prstGeom>
          <a:gradFill flip="none" rotWithShape="1">
            <a:gsLst>
              <a:gs pos="0">
                <a:srgbClr val="E1CCF0"/>
              </a:gs>
              <a:gs pos="55000">
                <a:srgbClr val="E1CCF0"/>
              </a:gs>
              <a:gs pos="100000">
                <a:schemeClr val="bg1"/>
              </a:gs>
            </a:gsLst>
            <a:lin ang="5400000" scaled="1"/>
            <a:tileRect/>
          </a:gra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pPr algn="l"/>
            <a:endParaRPr lang="en-GB" i="1" dirty="0"/>
          </a:p>
          <a:p>
            <a:pPr algn="l"/>
            <a:endParaRPr lang="en-GB" i="1" dirty="0"/>
          </a:p>
          <a:p>
            <a:pPr algn="l"/>
            <a:endParaRPr lang="en-GB" i="1" dirty="0"/>
          </a:p>
          <a:p>
            <a:pPr algn="l"/>
            <a:endParaRPr lang="en-GB" i="1" dirty="0"/>
          </a:p>
          <a:p>
            <a:pPr algn="l"/>
            <a:endParaRPr lang="en-GB" i="1" dirty="0"/>
          </a:p>
          <a:p>
            <a:pPr algn="l"/>
            <a:endParaRPr lang="en-GB" i="1" dirty="0"/>
          </a:p>
          <a:p>
            <a:pPr algn="l"/>
            <a:endParaRPr lang="en-GB" i="1" dirty="0"/>
          </a:p>
          <a:p>
            <a:pPr algn="l"/>
            <a:endParaRPr lang="en-GB" i="1" dirty="0"/>
          </a:p>
          <a:p>
            <a:pPr algn="l"/>
            <a:endParaRPr lang="en-GB" i="1" dirty="0"/>
          </a:p>
        </p:txBody>
      </p:sp>
      <p:sp>
        <p:nvSpPr>
          <p:cNvPr id="37" name="TextBox 36">
            <a:extLst>
              <a:ext uri="{FF2B5EF4-FFF2-40B4-BE49-F238E27FC236}">
                <a16:creationId xmlns:a16="http://schemas.microsoft.com/office/drawing/2014/main" id="{5B5922A6-C7A1-BEE2-ADC0-F5013E18B3CF}"/>
              </a:ext>
            </a:extLst>
          </p:cNvPr>
          <p:cNvSpPr txBox="1"/>
          <p:nvPr/>
        </p:nvSpPr>
        <p:spPr>
          <a:xfrm>
            <a:off x="738601" y="3208313"/>
            <a:ext cx="9415984" cy="2723823"/>
          </a:xfrm>
          <a:prstGeom prst="rect">
            <a:avLst/>
          </a:prstGeom>
          <a:gradFill flip="none" rotWithShape="1">
            <a:gsLst>
              <a:gs pos="100000">
                <a:srgbClr val="E1CCF0"/>
              </a:gs>
              <a:gs pos="55000">
                <a:srgbClr val="E1CCF0"/>
              </a:gs>
              <a:gs pos="0">
                <a:schemeClr val="bg1"/>
              </a:gs>
            </a:gsLst>
            <a:lin ang="5400000" scaled="1"/>
            <a:tileRect/>
          </a:gradFill>
        </p:spPr>
        <p:txBody>
          <a:bodyPr wrap="square">
            <a:spAutoFit/>
          </a:bodyPr>
          <a:lstStyle>
            <a:defPPr>
              <a:defRPr lang="en-US"/>
            </a:defPPr>
            <a:lvl1pPr>
              <a:defRPr sz="1050" i="1">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a:p>
            <a:endParaRPr lang="en-GB" sz="900" dirty="0"/>
          </a:p>
        </p:txBody>
      </p:sp>
      <p:sp>
        <p:nvSpPr>
          <p:cNvPr id="20" name="Rectangle 19">
            <a:extLst>
              <a:ext uri="{FF2B5EF4-FFF2-40B4-BE49-F238E27FC236}">
                <a16:creationId xmlns:a16="http://schemas.microsoft.com/office/drawing/2014/main" id="{6821C5BC-D456-5530-005D-76C22C8D2F68}"/>
              </a:ext>
            </a:extLst>
          </p:cNvPr>
          <p:cNvSpPr/>
          <p:nvPr/>
        </p:nvSpPr>
        <p:spPr>
          <a:xfrm>
            <a:off x="0" y="6345852"/>
            <a:ext cx="10284309" cy="512148"/>
          </a:xfrm>
          <a:prstGeom prst="rect">
            <a:avLst/>
          </a:prstGeom>
          <a:solidFill>
            <a:srgbClr val="E1CCF0"/>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Title 1">
            <a:extLst>
              <a:ext uri="{FF2B5EF4-FFF2-40B4-BE49-F238E27FC236}">
                <a16:creationId xmlns:a16="http://schemas.microsoft.com/office/drawing/2014/main" id="{FA181754-963A-DB7A-A565-9EDC7C5D628F}"/>
              </a:ext>
            </a:extLst>
          </p:cNvPr>
          <p:cNvSpPr>
            <a:spLocks noGrp="1"/>
          </p:cNvSpPr>
          <p:nvPr>
            <p:ph type="title"/>
          </p:nvPr>
        </p:nvSpPr>
        <p:spPr>
          <a:xfrm>
            <a:off x="0" y="0"/>
            <a:ext cx="12192000" cy="681037"/>
          </a:xfrm>
          <a:solidFill>
            <a:srgbClr val="49176D"/>
          </a:solidFill>
        </p:spPr>
        <p:txBody>
          <a:bodyPr>
            <a:noAutofit/>
          </a:bodyPr>
          <a:lstStyle/>
          <a:p>
            <a:pPr algn="ctr">
              <a:lnSpc>
                <a:spcPct val="100000"/>
              </a:lnSpc>
            </a:pPr>
            <a:r>
              <a:rPr lang="en-GB" sz="2800" dirty="0">
                <a:solidFill>
                  <a:schemeClr val="bg1"/>
                </a:solidFill>
                <a:latin typeface="Aptos Black" panose="020F0502020204030204" pitchFamily="34" charset="0"/>
              </a:rPr>
              <a:t>ASSET MANAGEMENT &amp; INTEGRATED PRODUCT SUPPORT</a:t>
            </a:r>
          </a:p>
        </p:txBody>
      </p:sp>
      <p:sp>
        <p:nvSpPr>
          <p:cNvPr id="5" name="Title 1">
            <a:extLst>
              <a:ext uri="{FF2B5EF4-FFF2-40B4-BE49-F238E27FC236}">
                <a16:creationId xmlns:a16="http://schemas.microsoft.com/office/drawing/2014/main" id="{13C65642-D710-A008-6A49-58FE62692FC9}"/>
              </a:ext>
            </a:extLst>
          </p:cNvPr>
          <p:cNvSpPr txBox="1">
            <a:spLocks/>
          </p:cNvSpPr>
          <p:nvPr/>
        </p:nvSpPr>
        <p:spPr>
          <a:xfrm>
            <a:off x="10293790" y="67637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Start</a:t>
            </a:r>
          </a:p>
        </p:txBody>
      </p:sp>
      <p:sp>
        <p:nvSpPr>
          <p:cNvPr id="6" name="Title 1">
            <a:extLst>
              <a:ext uri="{FF2B5EF4-FFF2-40B4-BE49-F238E27FC236}">
                <a16:creationId xmlns:a16="http://schemas.microsoft.com/office/drawing/2014/main" id="{D0BFAFD6-C292-F380-3FAE-E40A61E8CA77}"/>
              </a:ext>
            </a:extLst>
          </p:cNvPr>
          <p:cNvSpPr txBox="1">
            <a:spLocks/>
          </p:cNvSpPr>
          <p:nvPr/>
        </p:nvSpPr>
        <p:spPr>
          <a:xfrm>
            <a:off x="10293790" y="2453337"/>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Progress</a:t>
            </a:r>
          </a:p>
        </p:txBody>
      </p:sp>
      <p:sp>
        <p:nvSpPr>
          <p:cNvPr id="7" name="Title 1">
            <a:extLst>
              <a:ext uri="{FF2B5EF4-FFF2-40B4-BE49-F238E27FC236}">
                <a16:creationId xmlns:a16="http://schemas.microsoft.com/office/drawing/2014/main" id="{35DC44BD-4F7C-F2CD-A436-5324AAC20548}"/>
              </a:ext>
            </a:extLst>
          </p:cNvPr>
          <p:cNvSpPr txBox="1">
            <a:spLocks/>
          </p:cNvSpPr>
          <p:nvPr/>
        </p:nvSpPr>
        <p:spPr>
          <a:xfrm>
            <a:off x="10293790" y="423030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Excel</a:t>
            </a:r>
          </a:p>
        </p:txBody>
      </p:sp>
      <p:sp>
        <p:nvSpPr>
          <p:cNvPr id="8" name="Title 1">
            <a:extLst>
              <a:ext uri="{FF2B5EF4-FFF2-40B4-BE49-F238E27FC236}">
                <a16:creationId xmlns:a16="http://schemas.microsoft.com/office/drawing/2014/main" id="{E6530673-3C07-8476-E373-ACC3B1517805}"/>
              </a:ext>
            </a:extLst>
          </p:cNvPr>
          <p:cNvSpPr txBox="1">
            <a:spLocks/>
          </p:cNvSpPr>
          <p:nvPr/>
        </p:nvSpPr>
        <p:spPr>
          <a:xfrm>
            <a:off x="10293790" y="1010295"/>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Awareness of the value that each discipline brings across the organisation and asset lifecycle</a:t>
            </a:r>
            <a:br>
              <a:rPr lang="en-GB" sz="1000" dirty="0">
                <a:solidFill>
                  <a:schemeClr val="accent3">
                    <a:lumMod val="50000"/>
                  </a:schemeClr>
                </a:solidFill>
                <a:latin typeface="Aptos Narrow" panose="020F0502020204030204" pitchFamily="34" charset="0"/>
              </a:rPr>
            </a:br>
            <a:br>
              <a:rPr lang="en-GB" sz="1000" dirty="0">
                <a:solidFill>
                  <a:schemeClr val="accent3">
                    <a:lumMod val="50000"/>
                  </a:schemeClr>
                </a:solidFill>
                <a:latin typeface="Aptos Narrow" panose="020F0502020204030204" pitchFamily="34" charset="0"/>
              </a:rPr>
            </a:br>
            <a:r>
              <a:rPr lang="en-GB" sz="1000" dirty="0">
                <a:solidFill>
                  <a:schemeClr val="accent3">
                    <a:lumMod val="50000"/>
                  </a:schemeClr>
                </a:solidFill>
                <a:latin typeface="Aptos Narrow" panose="020F0502020204030204" pitchFamily="34" charset="0"/>
              </a:rPr>
              <a:t>- Common language &amp; understanding to enable information &amp; insight to flow</a:t>
            </a:r>
          </a:p>
        </p:txBody>
      </p:sp>
      <p:sp>
        <p:nvSpPr>
          <p:cNvPr id="9" name="Title 1">
            <a:extLst>
              <a:ext uri="{FF2B5EF4-FFF2-40B4-BE49-F238E27FC236}">
                <a16:creationId xmlns:a16="http://schemas.microsoft.com/office/drawing/2014/main" id="{57EFADD3-0961-733C-5216-27567CACC2BF}"/>
              </a:ext>
            </a:extLst>
          </p:cNvPr>
          <p:cNvSpPr txBox="1">
            <a:spLocks/>
          </p:cNvSpPr>
          <p:nvPr/>
        </p:nvSpPr>
        <p:spPr>
          <a:xfrm>
            <a:off x="10293790" y="2782594"/>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Clarity of the processes and outcomes that enable difference between the way AM is applied at an organisational level, with clear boundaries &amp; objectives</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Digitally enabled decision support tools</a:t>
            </a:r>
          </a:p>
        </p:txBody>
      </p:sp>
      <p:sp>
        <p:nvSpPr>
          <p:cNvPr id="10" name="Title 1">
            <a:extLst>
              <a:ext uri="{FF2B5EF4-FFF2-40B4-BE49-F238E27FC236}">
                <a16:creationId xmlns:a16="http://schemas.microsoft.com/office/drawing/2014/main" id="{0CFD23DF-63B6-63A6-22D4-04042743F7F2}"/>
              </a:ext>
            </a:extLst>
          </p:cNvPr>
          <p:cNvSpPr txBox="1">
            <a:spLocks/>
          </p:cNvSpPr>
          <p:nvPr/>
        </p:nvSpPr>
        <p:spPr>
          <a:xfrm>
            <a:off x="10293790" y="4574400"/>
            <a:ext cx="1898210" cy="1432561"/>
          </a:xfrm>
          <a:prstGeom prst="rect">
            <a:avLst/>
          </a:prstGeom>
          <a:solidFill>
            <a:schemeClr val="bg2">
              <a:lumMod val="90000"/>
            </a:schemeClr>
          </a:solidFill>
        </p:spPr>
        <p:txBody>
          <a:bodyPr vert="horz" lIns="91440" tIns="45720" rIns="91440" bIns="45720" rtlCol="0" anchor="ctr">
            <a:noAutofit/>
          </a:bodyPr>
          <a:lstStyle>
            <a:defPPr>
              <a:defRPr lang="en-US"/>
            </a:defPPr>
            <a:lvl1pPr>
              <a:lnSpc>
                <a:spcPct val="100000"/>
              </a:lnSpc>
              <a:spcBef>
                <a:spcPct val="0"/>
              </a:spcBef>
              <a:buNone/>
              <a:tabLst>
                <a:tab pos="36000" algn="l"/>
              </a:tabLst>
              <a:defRPr sz="1000">
                <a:solidFill>
                  <a:schemeClr val="accent3">
                    <a:lumMod val="50000"/>
                  </a:schemeClr>
                </a:solidFill>
                <a:latin typeface="Aptos Narrow" panose="020F0502020204030204" pitchFamily="34" charset="0"/>
                <a:ea typeface="+mj-ea"/>
                <a:cs typeface="+mj-cs"/>
              </a:defRPr>
            </a:lvl1pPr>
          </a:lstStyle>
          <a:p>
            <a:r>
              <a:rPr lang="en-GB" dirty="0"/>
              <a:t>-  Working as one team with information to influence investment decisions within the organisation and enable visibility of current and future equipment performance</a:t>
            </a:r>
          </a:p>
          <a:p>
            <a:r>
              <a:rPr lang="en-GB" dirty="0">
                <a:solidFill>
                  <a:srgbClr val="FF0000"/>
                </a:solidFill>
              </a:rPr>
              <a:t> </a:t>
            </a:r>
          </a:p>
          <a:p>
            <a:r>
              <a:rPr lang="en-GB" dirty="0"/>
              <a:t>- Whole life aggregated articulation of outcomes</a:t>
            </a:r>
          </a:p>
        </p:txBody>
      </p:sp>
      <p:sp>
        <p:nvSpPr>
          <p:cNvPr id="12" name="TextBox 11">
            <a:extLst>
              <a:ext uri="{FF2B5EF4-FFF2-40B4-BE49-F238E27FC236}">
                <a16:creationId xmlns:a16="http://schemas.microsoft.com/office/drawing/2014/main" id="{8726FDD9-2C25-853D-3160-CD5B9519354D}"/>
              </a:ext>
            </a:extLst>
          </p:cNvPr>
          <p:cNvSpPr txBox="1"/>
          <p:nvPr/>
        </p:nvSpPr>
        <p:spPr>
          <a:xfrm>
            <a:off x="0" y="6345853"/>
            <a:ext cx="2652067" cy="507831"/>
          </a:xfrm>
          <a:prstGeom prst="rect">
            <a:avLst/>
          </a:prstGeom>
          <a:solidFill>
            <a:srgbClr val="E1CCF0"/>
          </a:solidFill>
        </p:spPr>
        <p:txBody>
          <a:bodyPr wrap="square" rtlCol="0">
            <a:spAutoFit/>
          </a:bodyPr>
          <a:lstStyle/>
          <a:p>
            <a:r>
              <a:rPr lang="en-GB" sz="900" dirty="0">
                <a:solidFill>
                  <a:schemeClr val="accent3">
                    <a:lumMod val="50000"/>
                  </a:schemeClr>
                </a:solidFill>
              </a:rPr>
              <a:t>Asset Management: Overview - Big Picture Video, DIO tailored version; Anatomy &amp; 39/40 subjects</a:t>
            </a:r>
          </a:p>
          <a:p>
            <a:r>
              <a:rPr lang="en-GB" sz="900" dirty="0">
                <a:solidFill>
                  <a:schemeClr val="accent3">
                    <a:lumMod val="50000"/>
                  </a:schemeClr>
                </a:solidFill>
              </a:rPr>
              <a:t>ISO: BS ISO55000:2024 Asset Management</a:t>
            </a:r>
          </a:p>
        </p:txBody>
      </p:sp>
      <p:sp>
        <p:nvSpPr>
          <p:cNvPr id="13" name="TextBox 12">
            <a:extLst>
              <a:ext uri="{FF2B5EF4-FFF2-40B4-BE49-F238E27FC236}">
                <a16:creationId xmlns:a16="http://schemas.microsoft.com/office/drawing/2014/main" id="{E5F92176-BFCB-9F41-6699-B7E1E64D810D}"/>
              </a:ext>
            </a:extLst>
          </p:cNvPr>
          <p:cNvSpPr txBox="1"/>
          <p:nvPr/>
        </p:nvSpPr>
        <p:spPr>
          <a:xfrm>
            <a:off x="3638421" y="6345853"/>
            <a:ext cx="3035003" cy="507831"/>
          </a:xfrm>
          <a:prstGeom prst="rect">
            <a:avLst/>
          </a:prstGeom>
          <a:solidFill>
            <a:srgbClr val="E1CCF0"/>
          </a:solidFill>
        </p:spPr>
        <p:txBody>
          <a:bodyPr wrap="square" rtlCol="0">
            <a:spAutoFit/>
          </a:bodyPr>
          <a:lstStyle/>
          <a:p>
            <a:r>
              <a:rPr lang="en-GB" sz="900" dirty="0">
                <a:solidFill>
                  <a:srgbClr val="FF0000"/>
                </a:solidFill>
              </a:rPr>
              <a:t>IPS</a:t>
            </a:r>
          </a:p>
          <a:p>
            <a:r>
              <a:rPr lang="en-GB" sz="900" dirty="0">
                <a:solidFill>
                  <a:srgbClr val="FF0000"/>
                </a:solidFill>
              </a:rPr>
              <a:t>JSP….</a:t>
            </a:r>
          </a:p>
          <a:p>
            <a:r>
              <a:rPr lang="en-GB" sz="900" dirty="0">
                <a:solidFill>
                  <a:srgbClr val="FF0000"/>
                </a:solidFill>
              </a:rPr>
              <a:t>DEF Stan 00-600 &amp; S series</a:t>
            </a:r>
          </a:p>
        </p:txBody>
      </p:sp>
      <p:sp>
        <p:nvSpPr>
          <p:cNvPr id="14" name="TextBox 13">
            <a:extLst>
              <a:ext uri="{FF2B5EF4-FFF2-40B4-BE49-F238E27FC236}">
                <a16:creationId xmlns:a16="http://schemas.microsoft.com/office/drawing/2014/main" id="{9B0ECC66-882A-0553-E5B0-DA102E5BC4EA}"/>
              </a:ext>
            </a:extLst>
          </p:cNvPr>
          <p:cNvSpPr txBox="1"/>
          <p:nvPr/>
        </p:nvSpPr>
        <p:spPr>
          <a:xfrm>
            <a:off x="6354165" y="6340884"/>
            <a:ext cx="3939625" cy="230832"/>
          </a:xfrm>
          <a:prstGeom prst="rect">
            <a:avLst/>
          </a:prstGeom>
          <a:solidFill>
            <a:srgbClr val="E1CCF0"/>
          </a:solidFill>
        </p:spPr>
        <p:txBody>
          <a:bodyPr wrap="square" rtlCol="0">
            <a:spAutoFit/>
          </a:bodyPr>
          <a:lstStyle/>
          <a:p>
            <a:r>
              <a:rPr lang="en-GB" sz="900" dirty="0">
                <a:solidFill>
                  <a:schemeClr val="accent3">
                    <a:lumMod val="50000"/>
                  </a:schemeClr>
                </a:solidFill>
                <a:highlight>
                  <a:srgbClr val="FFFF00"/>
                </a:highlight>
              </a:rPr>
              <a:t>Other: tbc</a:t>
            </a:r>
          </a:p>
        </p:txBody>
      </p:sp>
      <p:pic>
        <p:nvPicPr>
          <p:cNvPr id="41" name="Graphic 40" descr="Artificial Intelligence with solid fill">
            <a:extLst>
              <a:ext uri="{FF2B5EF4-FFF2-40B4-BE49-F238E27FC236}">
                <a16:creationId xmlns:a16="http://schemas.microsoft.com/office/drawing/2014/main" id="{E2E80595-2D11-39A3-5D84-8B2D490B746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293790" y="4224792"/>
            <a:ext cx="338588" cy="338588"/>
          </a:xfrm>
          <a:prstGeom prst="rect">
            <a:avLst/>
          </a:prstGeom>
        </p:spPr>
      </p:pic>
      <p:pic>
        <p:nvPicPr>
          <p:cNvPr id="43" name="Graphic 42" descr="Workflow with solid fill">
            <a:extLst>
              <a:ext uri="{FF2B5EF4-FFF2-40B4-BE49-F238E27FC236}">
                <a16:creationId xmlns:a16="http://schemas.microsoft.com/office/drawing/2014/main" id="{F31823E5-996A-6956-AE52-75C40B8F587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0259938" y="2405087"/>
            <a:ext cx="406291" cy="406291"/>
          </a:xfrm>
          <a:prstGeom prst="rect">
            <a:avLst/>
          </a:prstGeom>
        </p:spPr>
      </p:pic>
      <p:pic>
        <p:nvPicPr>
          <p:cNvPr id="45" name="Graphic 44" descr="Target Audience with solid fill">
            <a:extLst>
              <a:ext uri="{FF2B5EF4-FFF2-40B4-BE49-F238E27FC236}">
                <a16:creationId xmlns:a16="http://schemas.microsoft.com/office/drawing/2014/main" id="{1356EE41-49EB-09B0-8DF5-FC11329790BF}"/>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10336237" y="628200"/>
            <a:ext cx="421240" cy="421240"/>
          </a:xfrm>
          <a:prstGeom prst="rect">
            <a:avLst/>
          </a:prstGeom>
        </p:spPr>
      </p:pic>
      <p:sp>
        <p:nvSpPr>
          <p:cNvPr id="51" name="Callout: Down Arrow 50">
            <a:extLst>
              <a:ext uri="{FF2B5EF4-FFF2-40B4-BE49-F238E27FC236}">
                <a16:creationId xmlns:a16="http://schemas.microsoft.com/office/drawing/2014/main" id="{4B6CE11B-A0A7-5663-FDB6-957135D60B32}"/>
              </a:ext>
            </a:extLst>
          </p:cNvPr>
          <p:cNvSpPr/>
          <p:nvPr/>
        </p:nvSpPr>
        <p:spPr>
          <a:xfrm rot="1001240">
            <a:off x="8562774" y="910918"/>
            <a:ext cx="1546925" cy="1443040"/>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3" name="Callout: Down Arrow 52">
            <a:extLst>
              <a:ext uri="{FF2B5EF4-FFF2-40B4-BE49-F238E27FC236}">
                <a16:creationId xmlns:a16="http://schemas.microsoft.com/office/drawing/2014/main" id="{0ABD390C-AA28-715B-53BB-65F94CF3F160}"/>
              </a:ext>
            </a:extLst>
          </p:cNvPr>
          <p:cNvSpPr/>
          <p:nvPr/>
        </p:nvSpPr>
        <p:spPr>
          <a:xfrm rot="21195839">
            <a:off x="6191524" y="780343"/>
            <a:ext cx="1546925" cy="1443040"/>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5" name="Callout: Down Arrow 54">
            <a:extLst>
              <a:ext uri="{FF2B5EF4-FFF2-40B4-BE49-F238E27FC236}">
                <a16:creationId xmlns:a16="http://schemas.microsoft.com/office/drawing/2014/main" id="{965B8D5B-8172-8FA1-4EB2-D8A5ED67B412}"/>
              </a:ext>
            </a:extLst>
          </p:cNvPr>
          <p:cNvSpPr/>
          <p:nvPr/>
        </p:nvSpPr>
        <p:spPr>
          <a:xfrm rot="158273">
            <a:off x="2973065" y="780343"/>
            <a:ext cx="1546925" cy="1443040"/>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6" name="Callout: Down Arrow 55">
            <a:extLst>
              <a:ext uri="{FF2B5EF4-FFF2-40B4-BE49-F238E27FC236}">
                <a16:creationId xmlns:a16="http://schemas.microsoft.com/office/drawing/2014/main" id="{9EFA480C-7241-CE26-B899-405219DA8FC6}"/>
              </a:ext>
            </a:extLst>
          </p:cNvPr>
          <p:cNvSpPr/>
          <p:nvPr/>
        </p:nvSpPr>
        <p:spPr>
          <a:xfrm rot="21207237">
            <a:off x="239857" y="814732"/>
            <a:ext cx="1546925" cy="1443040"/>
          </a:xfrm>
          <a:solidFill>
            <a:srgbClr val="7030A0"/>
          </a:solidFill>
          <a:ln>
            <a:extLst>
              <a:ext uri="{C807C97D-BFC1-408E-A445-0C87EB9F89A2}">
                <ask:lineSketchStyleProps xmlns:ask="http://schemas.microsoft.com/office/drawing/2018/sketchyshapes">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16" name="Callout: Down Arrow 15">
            <a:extLst>
              <a:ext uri="{FF2B5EF4-FFF2-40B4-BE49-F238E27FC236}">
                <a16:creationId xmlns:a16="http://schemas.microsoft.com/office/drawing/2014/main" id="{88FEEFBE-CA84-490E-3B7B-289EFB3157B7}"/>
              </a:ext>
            </a:extLst>
          </p:cNvPr>
          <p:cNvSpPr/>
          <p:nvPr/>
        </p:nvSpPr>
        <p:spPr>
          <a:xfrm>
            <a:off x="4228009" y="745509"/>
            <a:ext cx="1367331" cy="709787"/>
          </a:xfrm>
          <a:solidFill>
            <a:schemeClr val="accent1"/>
          </a:solidFill>
          <a:ln>
            <a:extLst>
              <a:ext uri="{C807C97D-BFC1-408E-A445-0C87EB9F89A2}">
                <ask:lineSketchStyleProps xmlns:ask="http://schemas.microsoft.com/office/drawing/2018/sketchyshapes">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1200" dirty="0"/>
          </a:p>
        </p:txBody>
      </p:sp>
      <p:graphicFrame>
        <p:nvGraphicFramePr>
          <p:cNvPr id="50" name="Diagram 49">
            <a:extLst>
              <a:ext uri="{FF2B5EF4-FFF2-40B4-BE49-F238E27FC236}">
                <a16:creationId xmlns:a16="http://schemas.microsoft.com/office/drawing/2014/main" id="{DBBB0C4C-3876-5829-4525-BD6E5E537775}"/>
              </a:ext>
            </a:extLst>
          </p:cNvPr>
          <p:cNvGraphicFramePr/>
          <p:nvPr/>
        </p:nvGraphicFramePr>
        <p:xfrm>
          <a:off x="4141294" y="1850312"/>
          <a:ext cx="2980894" cy="2697230"/>
        </p:xfrm>
        <a:graphic>
          <a:graphicData uri="http://schemas.openxmlformats.org/drawingml/2006/diagram">
            <dgm:relIds xmlns:dgm="http://schemas.openxmlformats.org/drawingml/2006/diagram" xmlns:r="http://schemas.openxmlformats.org/officeDocument/2006/relationships" r:dm="rId9" r:lo="rId10" r:qs="rId11" r:cs="rId12"/>
          </a:graphicData>
        </a:graphic>
      </p:graphicFrame>
      <p:graphicFrame>
        <p:nvGraphicFramePr>
          <p:cNvPr id="18" name="Diagram 17">
            <a:extLst>
              <a:ext uri="{FF2B5EF4-FFF2-40B4-BE49-F238E27FC236}">
                <a16:creationId xmlns:a16="http://schemas.microsoft.com/office/drawing/2014/main" id="{A05B848D-1988-6A05-1596-0DCEC09EDC91}"/>
              </a:ext>
            </a:extLst>
          </p:cNvPr>
          <p:cNvGraphicFramePr/>
          <p:nvPr/>
        </p:nvGraphicFramePr>
        <p:xfrm>
          <a:off x="3969611" y="5166444"/>
          <a:ext cx="3523400" cy="707886"/>
        </p:xfrm>
        <a:graphic>
          <a:graphicData uri="http://schemas.openxmlformats.org/drawingml/2006/diagram">
            <dgm:relIds xmlns:dgm="http://schemas.openxmlformats.org/drawingml/2006/diagram" xmlns:r="http://schemas.openxmlformats.org/officeDocument/2006/relationships" r:dm="rId14" r:lo="rId15" r:qs="rId16" r:cs="rId17"/>
          </a:graphicData>
        </a:graphic>
      </p:graphicFrame>
      <p:sp>
        <p:nvSpPr>
          <p:cNvPr id="19" name="Arrow: Curved Left 18">
            <a:extLst>
              <a:ext uri="{FF2B5EF4-FFF2-40B4-BE49-F238E27FC236}">
                <a16:creationId xmlns:a16="http://schemas.microsoft.com/office/drawing/2014/main" id="{FEC99906-38D4-ACA9-F687-D175453A95A6}"/>
              </a:ext>
            </a:extLst>
          </p:cNvPr>
          <p:cNvSpPr/>
          <p:nvPr/>
        </p:nvSpPr>
        <p:spPr>
          <a:xfrm rot="774085" flipH="1">
            <a:off x="3284441" y="3695493"/>
            <a:ext cx="940480" cy="1992805"/>
          </a:xfrm>
          <a:custGeom>
            <a:avLst/>
            <a:gdLst>
              <a:gd name="connsiteX0" fmla="*/ 0 w 940480"/>
              <a:gd name="connsiteY0" fmla="*/ 1757685 h 1992805"/>
              <a:gd name="connsiteX1" fmla="*/ 235120 w 940480"/>
              <a:gd name="connsiteY1" fmla="*/ 1496525 h 1992805"/>
              <a:gd name="connsiteX2" fmla="*/ 235120 w 940480"/>
              <a:gd name="connsiteY2" fmla="*/ 1614085 h 1992805"/>
              <a:gd name="connsiteX3" fmla="*/ 930766 w 940480"/>
              <a:gd name="connsiteY3" fmla="*/ 937622 h 1992805"/>
              <a:gd name="connsiteX4" fmla="*/ 235120 w 940480"/>
              <a:gd name="connsiteY4" fmla="*/ 1849205 h 1992805"/>
              <a:gd name="connsiteX5" fmla="*/ 235120 w 940480"/>
              <a:gd name="connsiteY5" fmla="*/ 1966765 h 1992805"/>
              <a:gd name="connsiteX6" fmla="*/ 0 w 940480"/>
              <a:gd name="connsiteY6" fmla="*/ 1757685 h 1992805"/>
              <a:gd name="connsiteX0" fmla="*/ 940480 w 940480"/>
              <a:gd name="connsiteY0" fmla="*/ 1055183 h 1992805"/>
              <a:gd name="connsiteX1" fmla="*/ 0 w 940480"/>
              <a:gd name="connsiteY1" fmla="*/ 235120 h 1992805"/>
              <a:gd name="connsiteX2" fmla="*/ 0 w 940480"/>
              <a:gd name="connsiteY2" fmla="*/ 0 h 1992805"/>
              <a:gd name="connsiteX3" fmla="*/ 940480 w 940480"/>
              <a:gd name="connsiteY3" fmla="*/ 820063 h 1992805"/>
              <a:gd name="connsiteX4" fmla="*/ 940480 w 940480"/>
              <a:gd name="connsiteY4" fmla="*/ 1055183 h 1992805"/>
              <a:gd name="connsiteX0" fmla="*/ 940480 w 940480"/>
              <a:gd name="connsiteY0" fmla="*/ 1055183 h 1992805"/>
              <a:gd name="connsiteX1" fmla="*/ 0 w 940480"/>
              <a:gd name="connsiteY1" fmla="*/ 235120 h 1992805"/>
              <a:gd name="connsiteX2" fmla="*/ 0 w 940480"/>
              <a:gd name="connsiteY2" fmla="*/ 0 h 1992805"/>
              <a:gd name="connsiteX3" fmla="*/ 940480 w 940480"/>
              <a:gd name="connsiteY3" fmla="*/ 820063 h 1992805"/>
              <a:gd name="connsiteX4" fmla="*/ 940480 w 940480"/>
              <a:gd name="connsiteY4" fmla="*/ 1055183 h 1992805"/>
              <a:gd name="connsiteX5" fmla="*/ 235120 w 940480"/>
              <a:gd name="connsiteY5" fmla="*/ 1849206 h 1992805"/>
              <a:gd name="connsiteX6" fmla="*/ 235120 w 940480"/>
              <a:gd name="connsiteY6" fmla="*/ 1966765 h 1992805"/>
              <a:gd name="connsiteX7" fmla="*/ 0 w 940480"/>
              <a:gd name="connsiteY7" fmla="*/ 1757685 h 1992805"/>
              <a:gd name="connsiteX8" fmla="*/ 235120 w 940480"/>
              <a:gd name="connsiteY8" fmla="*/ 1496525 h 1992805"/>
              <a:gd name="connsiteX9" fmla="*/ 235120 w 940480"/>
              <a:gd name="connsiteY9" fmla="*/ 1614085 h 1992805"/>
              <a:gd name="connsiteX10" fmla="*/ 930766 w 940480"/>
              <a:gd name="connsiteY10" fmla="*/ 937622 h 199280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940480" h="1992805" stroke="0" extrusionOk="0">
                <a:moveTo>
                  <a:pt x="0" y="1757685"/>
                </a:moveTo>
                <a:cubicBezTo>
                  <a:pt x="88851" y="1688715"/>
                  <a:pt x="164603" y="1529098"/>
                  <a:pt x="235120" y="1496525"/>
                </a:cubicBezTo>
                <a:cubicBezTo>
                  <a:pt x="226156" y="1537600"/>
                  <a:pt x="224777" y="1558733"/>
                  <a:pt x="235120" y="1614085"/>
                </a:cubicBezTo>
                <a:cubicBezTo>
                  <a:pt x="619335" y="1555133"/>
                  <a:pt x="881269" y="1204604"/>
                  <a:pt x="930766" y="937622"/>
                </a:cubicBezTo>
                <a:cubicBezTo>
                  <a:pt x="1024588" y="1293805"/>
                  <a:pt x="612802" y="1770791"/>
                  <a:pt x="235120" y="1849205"/>
                </a:cubicBezTo>
                <a:cubicBezTo>
                  <a:pt x="241796" y="1863607"/>
                  <a:pt x="240977" y="1953995"/>
                  <a:pt x="235120" y="1966765"/>
                </a:cubicBezTo>
                <a:cubicBezTo>
                  <a:pt x="110977" y="1889582"/>
                  <a:pt x="45243" y="1786574"/>
                  <a:pt x="0" y="1757685"/>
                </a:cubicBezTo>
                <a:close/>
              </a:path>
              <a:path w="940480" h="1992805" fill="darkenLess" stroke="0" extrusionOk="0">
                <a:moveTo>
                  <a:pt x="940480" y="1055183"/>
                </a:moveTo>
                <a:cubicBezTo>
                  <a:pt x="955846" y="583599"/>
                  <a:pt x="565533" y="286118"/>
                  <a:pt x="0" y="235120"/>
                </a:cubicBezTo>
                <a:cubicBezTo>
                  <a:pt x="18778" y="181148"/>
                  <a:pt x="-9300" y="114772"/>
                  <a:pt x="0" y="0"/>
                </a:cubicBezTo>
                <a:cubicBezTo>
                  <a:pt x="573640" y="-24351"/>
                  <a:pt x="890199" y="433094"/>
                  <a:pt x="940480" y="820063"/>
                </a:cubicBezTo>
                <a:cubicBezTo>
                  <a:pt x="956765" y="923333"/>
                  <a:pt x="936447" y="1010972"/>
                  <a:pt x="940480" y="1055183"/>
                </a:cubicBezTo>
                <a:close/>
              </a:path>
              <a:path w="940480" h="1992805" fill="none" extrusionOk="0">
                <a:moveTo>
                  <a:pt x="940480" y="1055183"/>
                </a:moveTo>
                <a:cubicBezTo>
                  <a:pt x="915046" y="553765"/>
                  <a:pt x="487778" y="181535"/>
                  <a:pt x="0" y="235120"/>
                </a:cubicBezTo>
                <a:cubicBezTo>
                  <a:pt x="9983" y="131994"/>
                  <a:pt x="-5434" y="103190"/>
                  <a:pt x="0" y="0"/>
                </a:cubicBezTo>
                <a:cubicBezTo>
                  <a:pt x="541697" y="-82"/>
                  <a:pt x="953130" y="364672"/>
                  <a:pt x="940480" y="820063"/>
                </a:cubicBezTo>
                <a:cubicBezTo>
                  <a:pt x="957895" y="911358"/>
                  <a:pt x="948157" y="956330"/>
                  <a:pt x="940480" y="1055183"/>
                </a:cubicBezTo>
                <a:cubicBezTo>
                  <a:pt x="995901" y="1430535"/>
                  <a:pt x="658643" y="1792757"/>
                  <a:pt x="235120" y="1849206"/>
                </a:cubicBezTo>
                <a:cubicBezTo>
                  <a:pt x="231150" y="1889238"/>
                  <a:pt x="241812" y="1915429"/>
                  <a:pt x="235120" y="1966765"/>
                </a:cubicBezTo>
                <a:cubicBezTo>
                  <a:pt x="217398" y="1926677"/>
                  <a:pt x="59305" y="1779304"/>
                  <a:pt x="0" y="1757685"/>
                </a:cubicBezTo>
                <a:cubicBezTo>
                  <a:pt x="48025" y="1709625"/>
                  <a:pt x="180795" y="1574742"/>
                  <a:pt x="235120" y="1496525"/>
                </a:cubicBezTo>
                <a:cubicBezTo>
                  <a:pt x="238787" y="1510670"/>
                  <a:pt x="233533" y="1575053"/>
                  <a:pt x="235120" y="1614085"/>
                </a:cubicBezTo>
                <a:cubicBezTo>
                  <a:pt x="601741" y="1553144"/>
                  <a:pt x="864204" y="1258353"/>
                  <a:pt x="930766" y="937622"/>
                </a:cubicBezTo>
              </a:path>
              <a:path w="940480" h="1992805" fill="none" stroke="0" extrusionOk="0">
                <a:moveTo>
                  <a:pt x="940480" y="1055183"/>
                </a:moveTo>
                <a:cubicBezTo>
                  <a:pt x="1010553" y="653085"/>
                  <a:pt x="560787" y="193562"/>
                  <a:pt x="0" y="235120"/>
                </a:cubicBezTo>
                <a:cubicBezTo>
                  <a:pt x="15599" y="134006"/>
                  <a:pt x="-9750" y="110509"/>
                  <a:pt x="0" y="0"/>
                </a:cubicBezTo>
                <a:cubicBezTo>
                  <a:pt x="502217" y="-34571"/>
                  <a:pt x="895601" y="339426"/>
                  <a:pt x="940480" y="820063"/>
                </a:cubicBezTo>
                <a:cubicBezTo>
                  <a:pt x="933643" y="898982"/>
                  <a:pt x="935808" y="1029659"/>
                  <a:pt x="940480" y="1055183"/>
                </a:cubicBezTo>
                <a:cubicBezTo>
                  <a:pt x="938196" y="1412104"/>
                  <a:pt x="594106" y="1699396"/>
                  <a:pt x="235120" y="1849206"/>
                </a:cubicBezTo>
                <a:cubicBezTo>
                  <a:pt x="230603" y="1881315"/>
                  <a:pt x="228482" y="1921901"/>
                  <a:pt x="235120" y="1966765"/>
                </a:cubicBezTo>
                <a:cubicBezTo>
                  <a:pt x="141883" y="1884873"/>
                  <a:pt x="74866" y="1804601"/>
                  <a:pt x="0" y="1757685"/>
                </a:cubicBezTo>
                <a:cubicBezTo>
                  <a:pt x="101782" y="1665210"/>
                  <a:pt x="222702" y="1535869"/>
                  <a:pt x="235120" y="1496525"/>
                </a:cubicBezTo>
                <a:cubicBezTo>
                  <a:pt x="230915" y="1532541"/>
                  <a:pt x="233593" y="1580516"/>
                  <a:pt x="235120" y="1614085"/>
                </a:cubicBezTo>
                <a:cubicBezTo>
                  <a:pt x="619928" y="1553602"/>
                  <a:pt x="867429" y="1247133"/>
                  <a:pt x="930766" y="937622"/>
                </a:cubicBezTo>
              </a:path>
            </a:pathLst>
          </a:custGeom>
          <a:ln>
            <a:extLst>
              <a:ext uri="{C807C97D-BFC1-408E-A445-0C87EB9F89A2}">
                <ask:lineSketchStyleProps xmlns:ask="http://schemas.microsoft.com/office/drawing/2018/sketchyshapes" sd="3487544627">
                  <a:prstGeom prst="curvedLeftArrow">
                    <a:avLst/>
                  </a:prstGeom>
                  <ask:type>
                    <ask:lineSketchCurved/>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9" name="TextBox 28">
            <a:extLst>
              <a:ext uri="{FF2B5EF4-FFF2-40B4-BE49-F238E27FC236}">
                <a16:creationId xmlns:a16="http://schemas.microsoft.com/office/drawing/2014/main" id="{372E3523-F164-97FA-5B99-56FF6D45A411}"/>
              </a:ext>
            </a:extLst>
          </p:cNvPr>
          <p:cNvSpPr txBox="1"/>
          <p:nvPr/>
        </p:nvSpPr>
        <p:spPr>
          <a:xfrm>
            <a:off x="8304154" y="4429377"/>
            <a:ext cx="1651710" cy="1061829"/>
          </a:xfrm>
          <a:prstGeom prst="rect">
            <a:avLst/>
          </a:prstGeom>
          <a:noFill/>
        </p:spPr>
        <p:txBody>
          <a:bodyPr wrap="square">
            <a:spAutoFit/>
          </a:bodyPr>
          <a:lstStyle/>
          <a:p>
            <a:pPr algn="ctr"/>
            <a:r>
              <a:rPr lang="en-GB" sz="1050" dirty="0">
                <a:solidFill>
                  <a:schemeClr val="accent1"/>
                </a:solidFill>
                <a:effectLst/>
                <a:latin typeface="Cavolini" panose="03000502040302020204" pitchFamily="66" charset="0"/>
                <a:ea typeface="Times New Roman" panose="02020603050405020304" pitchFamily="18" charset="0"/>
                <a:cs typeface="Cavolini" panose="03000502040302020204" pitchFamily="66" charset="0"/>
              </a:rPr>
              <a:t>IPS provides optimised support solutions, resource requirements, and data to enable decision making.</a:t>
            </a:r>
            <a:endParaRPr lang="en-GB" sz="1050" dirty="0">
              <a:solidFill>
                <a:schemeClr val="accent1"/>
              </a:solidFill>
              <a:latin typeface="Cavolini" panose="03000502040302020204" pitchFamily="66" charset="0"/>
              <a:cs typeface="Cavolini" panose="03000502040302020204" pitchFamily="66" charset="0"/>
            </a:endParaRPr>
          </a:p>
        </p:txBody>
      </p:sp>
      <p:sp>
        <p:nvSpPr>
          <p:cNvPr id="30" name="Arrow: Curved Left 29">
            <a:extLst>
              <a:ext uri="{FF2B5EF4-FFF2-40B4-BE49-F238E27FC236}">
                <a16:creationId xmlns:a16="http://schemas.microsoft.com/office/drawing/2014/main" id="{1EB739A6-D214-E9AA-58E6-DF369B040BF7}"/>
              </a:ext>
            </a:extLst>
          </p:cNvPr>
          <p:cNvSpPr/>
          <p:nvPr/>
        </p:nvSpPr>
        <p:spPr>
          <a:xfrm rot="10800000" flipH="1">
            <a:off x="6023161" y="4698999"/>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32023" y="326763"/>
                  <a:pt x="55390" y="313449"/>
                  <a:pt x="74027" y="284093"/>
                </a:cubicBezTo>
                <a:cubicBezTo>
                  <a:pt x="78144" y="293407"/>
                  <a:pt x="73706" y="308462"/>
                  <a:pt x="74027" y="321106"/>
                </a:cubicBezTo>
                <a:cubicBezTo>
                  <a:pt x="182893" y="321341"/>
                  <a:pt x="277486" y="264180"/>
                  <a:pt x="288386" y="200157"/>
                </a:cubicBezTo>
                <a:cubicBezTo>
                  <a:pt x="344114" y="315288"/>
                  <a:pt x="237786" y="367543"/>
                  <a:pt x="74027" y="395133"/>
                </a:cubicBezTo>
                <a:cubicBezTo>
                  <a:pt x="75763" y="411179"/>
                  <a:pt x="72762" y="416352"/>
                  <a:pt x="74027" y="432147"/>
                </a:cubicBezTo>
                <a:cubicBezTo>
                  <a:pt x="45358" y="411086"/>
                  <a:pt x="42480" y="391725"/>
                  <a:pt x="0" y="363300"/>
                </a:cubicBezTo>
                <a:close/>
              </a:path>
              <a:path w="296107" h="437327" fill="darkenLess" stroke="0" extrusionOk="0">
                <a:moveTo>
                  <a:pt x="296107" y="237170"/>
                </a:moveTo>
                <a:cubicBezTo>
                  <a:pt x="278336" y="120117"/>
                  <a:pt x="142354" y="91825"/>
                  <a:pt x="0" y="74027"/>
                </a:cubicBezTo>
                <a:cubicBezTo>
                  <a:pt x="-27" y="48426"/>
                  <a:pt x="8628" y="25343"/>
                  <a:pt x="0" y="0"/>
                </a:cubicBezTo>
                <a:cubicBezTo>
                  <a:pt x="180631" y="1499"/>
                  <a:pt x="296796" y="85192"/>
                  <a:pt x="296107" y="163143"/>
                </a:cubicBezTo>
                <a:cubicBezTo>
                  <a:pt x="302984" y="188273"/>
                  <a:pt x="294729" y="210587"/>
                  <a:pt x="296107" y="237170"/>
                </a:cubicBezTo>
                <a:close/>
              </a:path>
              <a:path w="296107" h="437327" fill="none" extrusionOk="0">
                <a:moveTo>
                  <a:pt x="296107" y="237170"/>
                </a:moveTo>
                <a:cubicBezTo>
                  <a:pt x="274774" y="109478"/>
                  <a:pt x="159796" y="32665"/>
                  <a:pt x="0" y="74027"/>
                </a:cubicBezTo>
                <a:cubicBezTo>
                  <a:pt x="-7650" y="45921"/>
                  <a:pt x="2970" y="25629"/>
                  <a:pt x="0" y="0"/>
                </a:cubicBezTo>
                <a:cubicBezTo>
                  <a:pt x="160060" y="-22913"/>
                  <a:pt x="296840" y="75137"/>
                  <a:pt x="296107" y="163143"/>
                </a:cubicBezTo>
                <a:cubicBezTo>
                  <a:pt x="300796" y="191636"/>
                  <a:pt x="291923" y="207444"/>
                  <a:pt x="296107" y="237170"/>
                </a:cubicBezTo>
                <a:cubicBezTo>
                  <a:pt x="303921" y="300191"/>
                  <a:pt x="221651" y="400017"/>
                  <a:pt x="74027" y="395133"/>
                </a:cubicBezTo>
                <a:cubicBezTo>
                  <a:pt x="74695" y="411581"/>
                  <a:pt x="72975" y="420620"/>
                  <a:pt x="74027" y="432147"/>
                </a:cubicBezTo>
                <a:cubicBezTo>
                  <a:pt x="42786" y="410167"/>
                  <a:pt x="34947" y="392308"/>
                  <a:pt x="0" y="363300"/>
                </a:cubicBezTo>
                <a:cubicBezTo>
                  <a:pt x="31492" y="319982"/>
                  <a:pt x="59825" y="315347"/>
                  <a:pt x="74027" y="284093"/>
                </a:cubicBezTo>
                <a:cubicBezTo>
                  <a:pt x="77843" y="293230"/>
                  <a:pt x="71662" y="312326"/>
                  <a:pt x="74027" y="321106"/>
                </a:cubicBezTo>
                <a:cubicBezTo>
                  <a:pt x="173388" y="303342"/>
                  <a:pt x="268834" y="248942"/>
                  <a:pt x="288386" y="200157"/>
                </a:cubicBezTo>
              </a:path>
              <a:path w="296107" h="437327" fill="none" stroke="0" extrusionOk="0">
                <a:moveTo>
                  <a:pt x="296107" y="237170"/>
                </a:moveTo>
                <a:cubicBezTo>
                  <a:pt x="272775" y="175587"/>
                  <a:pt x="165994" y="70887"/>
                  <a:pt x="0" y="74027"/>
                </a:cubicBezTo>
                <a:cubicBezTo>
                  <a:pt x="-51" y="55081"/>
                  <a:pt x="3064" y="15758"/>
                  <a:pt x="0" y="0"/>
                </a:cubicBezTo>
                <a:cubicBezTo>
                  <a:pt x="163586" y="-8267"/>
                  <a:pt x="294143" y="76965"/>
                  <a:pt x="296107" y="163143"/>
                </a:cubicBezTo>
                <a:cubicBezTo>
                  <a:pt x="300663" y="188965"/>
                  <a:pt x="290491" y="220624"/>
                  <a:pt x="296107" y="237170"/>
                </a:cubicBezTo>
                <a:cubicBezTo>
                  <a:pt x="298813" y="308595"/>
                  <a:pt x="204628" y="379324"/>
                  <a:pt x="74027" y="395133"/>
                </a:cubicBezTo>
                <a:cubicBezTo>
                  <a:pt x="75031" y="410535"/>
                  <a:pt x="71614" y="424419"/>
                  <a:pt x="74027" y="432147"/>
                </a:cubicBezTo>
                <a:cubicBezTo>
                  <a:pt x="32489" y="406024"/>
                  <a:pt x="22046" y="371777"/>
                  <a:pt x="0" y="363300"/>
                </a:cubicBezTo>
                <a:cubicBezTo>
                  <a:pt x="32708" y="326877"/>
                  <a:pt x="62110" y="313075"/>
                  <a:pt x="74027" y="284093"/>
                </a:cubicBezTo>
                <a:cubicBezTo>
                  <a:pt x="74987" y="300515"/>
                  <a:pt x="70235" y="307530"/>
                  <a:pt x="74027" y="321106"/>
                </a:cubicBezTo>
                <a:cubicBezTo>
                  <a:pt x="173503" y="312770"/>
                  <a:pt x="272267" y="248494"/>
                  <a:pt x="288386" y="200157"/>
                </a:cubicBezTo>
              </a:path>
            </a:pathLst>
          </a:custGeom>
          <a:ln>
            <a:extLst>
              <a:ext uri="{C807C97D-BFC1-408E-A445-0C87EB9F89A2}">
                <ask:lineSketchStyleProps xmlns:ask="http://schemas.microsoft.com/office/drawing/2018/sketchyshapes" sd="59168626">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1" name="Arrow: Curved Left 30">
            <a:extLst>
              <a:ext uri="{FF2B5EF4-FFF2-40B4-BE49-F238E27FC236}">
                <a16:creationId xmlns:a16="http://schemas.microsoft.com/office/drawing/2014/main" id="{5BF88792-1646-CEC2-0793-E4DEC5684494}"/>
              </a:ext>
            </a:extLst>
          </p:cNvPr>
          <p:cNvSpPr/>
          <p:nvPr/>
        </p:nvSpPr>
        <p:spPr>
          <a:xfrm flipH="1">
            <a:off x="5710127" y="4725218"/>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19497" y="342235"/>
                  <a:pt x="54353" y="316216"/>
                  <a:pt x="74027" y="284093"/>
                </a:cubicBezTo>
                <a:cubicBezTo>
                  <a:pt x="77408" y="293354"/>
                  <a:pt x="70142" y="308471"/>
                  <a:pt x="74027" y="321106"/>
                </a:cubicBezTo>
                <a:cubicBezTo>
                  <a:pt x="182920" y="305500"/>
                  <a:pt x="263544" y="253849"/>
                  <a:pt x="288386" y="200157"/>
                </a:cubicBezTo>
                <a:cubicBezTo>
                  <a:pt x="332545" y="315524"/>
                  <a:pt x="210080" y="392880"/>
                  <a:pt x="74027" y="395133"/>
                </a:cubicBezTo>
                <a:cubicBezTo>
                  <a:pt x="75371" y="402564"/>
                  <a:pt x="72749" y="415797"/>
                  <a:pt x="74027" y="432147"/>
                </a:cubicBezTo>
                <a:cubicBezTo>
                  <a:pt x="42162" y="403804"/>
                  <a:pt x="19908" y="375746"/>
                  <a:pt x="0" y="363300"/>
                </a:cubicBezTo>
                <a:close/>
              </a:path>
              <a:path w="296107" h="437327" fill="darkenLess" stroke="0" extrusionOk="0">
                <a:moveTo>
                  <a:pt x="296107" y="237170"/>
                </a:moveTo>
                <a:cubicBezTo>
                  <a:pt x="311402" y="154156"/>
                  <a:pt x="155753" y="116122"/>
                  <a:pt x="0" y="74027"/>
                </a:cubicBezTo>
                <a:cubicBezTo>
                  <a:pt x="-7804" y="52398"/>
                  <a:pt x="7783" y="30719"/>
                  <a:pt x="0" y="0"/>
                </a:cubicBezTo>
                <a:cubicBezTo>
                  <a:pt x="182438" y="-19180"/>
                  <a:pt x="302366" y="88904"/>
                  <a:pt x="296107" y="163143"/>
                </a:cubicBezTo>
                <a:cubicBezTo>
                  <a:pt x="297955" y="180186"/>
                  <a:pt x="289770" y="207018"/>
                  <a:pt x="296107" y="237170"/>
                </a:cubicBezTo>
                <a:close/>
              </a:path>
              <a:path w="296107" h="437327" fill="none" extrusionOk="0">
                <a:moveTo>
                  <a:pt x="296107" y="237170"/>
                </a:moveTo>
                <a:cubicBezTo>
                  <a:pt x="319569" y="132580"/>
                  <a:pt x="153720" y="42587"/>
                  <a:pt x="0" y="74027"/>
                </a:cubicBezTo>
                <a:cubicBezTo>
                  <a:pt x="-8195" y="38497"/>
                  <a:pt x="7159" y="30858"/>
                  <a:pt x="0" y="0"/>
                </a:cubicBezTo>
                <a:cubicBezTo>
                  <a:pt x="161521" y="6006"/>
                  <a:pt x="313087" y="80136"/>
                  <a:pt x="296107" y="163143"/>
                </a:cubicBezTo>
                <a:cubicBezTo>
                  <a:pt x="298579" y="193665"/>
                  <a:pt x="292144" y="218279"/>
                  <a:pt x="296107" y="237170"/>
                </a:cubicBezTo>
                <a:cubicBezTo>
                  <a:pt x="278027" y="292224"/>
                  <a:pt x="217743" y="384739"/>
                  <a:pt x="74027" y="395133"/>
                </a:cubicBezTo>
                <a:cubicBezTo>
                  <a:pt x="76499" y="406871"/>
                  <a:pt x="71158" y="419126"/>
                  <a:pt x="74027" y="432147"/>
                </a:cubicBezTo>
                <a:cubicBezTo>
                  <a:pt x="51394" y="418738"/>
                  <a:pt x="42642" y="390615"/>
                  <a:pt x="0" y="363300"/>
                </a:cubicBezTo>
                <a:cubicBezTo>
                  <a:pt x="13388" y="335114"/>
                  <a:pt x="62683" y="312620"/>
                  <a:pt x="74027" y="284093"/>
                </a:cubicBezTo>
                <a:cubicBezTo>
                  <a:pt x="78434" y="296153"/>
                  <a:pt x="72322" y="305907"/>
                  <a:pt x="74027" y="321106"/>
                </a:cubicBezTo>
                <a:cubicBezTo>
                  <a:pt x="182892" y="301560"/>
                  <a:pt x="269909" y="257699"/>
                  <a:pt x="288386" y="200157"/>
                </a:cubicBezTo>
              </a:path>
              <a:path w="296107" h="437327" fill="none" stroke="0" extrusionOk="0">
                <a:moveTo>
                  <a:pt x="296107" y="237170"/>
                </a:moveTo>
                <a:cubicBezTo>
                  <a:pt x="279526" y="147363"/>
                  <a:pt x="142356" y="90172"/>
                  <a:pt x="0" y="74027"/>
                </a:cubicBezTo>
                <a:cubicBezTo>
                  <a:pt x="-8598" y="42324"/>
                  <a:pt x="7015" y="34443"/>
                  <a:pt x="0" y="0"/>
                </a:cubicBezTo>
                <a:cubicBezTo>
                  <a:pt x="150221" y="13764"/>
                  <a:pt x="276851" y="76220"/>
                  <a:pt x="296107" y="163143"/>
                </a:cubicBezTo>
                <a:cubicBezTo>
                  <a:pt x="299405" y="189610"/>
                  <a:pt x="287852" y="201379"/>
                  <a:pt x="296107" y="237170"/>
                </a:cubicBezTo>
                <a:cubicBezTo>
                  <a:pt x="299626" y="319415"/>
                  <a:pt x="215324" y="352000"/>
                  <a:pt x="74027" y="395133"/>
                </a:cubicBezTo>
                <a:cubicBezTo>
                  <a:pt x="77923" y="412118"/>
                  <a:pt x="70725" y="423679"/>
                  <a:pt x="74027" y="432147"/>
                </a:cubicBezTo>
                <a:cubicBezTo>
                  <a:pt x="38337" y="399294"/>
                  <a:pt x="31980" y="382704"/>
                  <a:pt x="0" y="363300"/>
                </a:cubicBezTo>
                <a:cubicBezTo>
                  <a:pt x="31575" y="326433"/>
                  <a:pt x="58712" y="312573"/>
                  <a:pt x="74027" y="284093"/>
                </a:cubicBezTo>
                <a:cubicBezTo>
                  <a:pt x="77625" y="295480"/>
                  <a:pt x="70122" y="308634"/>
                  <a:pt x="74027" y="321106"/>
                </a:cubicBezTo>
                <a:cubicBezTo>
                  <a:pt x="179308" y="304094"/>
                  <a:pt x="278890" y="254415"/>
                  <a:pt x="288386" y="200157"/>
                </a:cubicBezTo>
              </a:path>
            </a:pathLst>
          </a:custGeom>
          <a:ln>
            <a:extLst>
              <a:ext uri="{C807C97D-BFC1-408E-A445-0C87EB9F89A2}">
                <ask:lineSketchStyleProps xmlns:ask="http://schemas.microsoft.com/office/drawing/2018/sketchyshapes" sd="657432211">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2" name="TextBox 31">
            <a:extLst>
              <a:ext uri="{FF2B5EF4-FFF2-40B4-BE49-F238E27FC236}">
                <a16:creationId xmlns:a16="http://schemas.microsoft.com/office/drawing/2014/main" id="{4865B639-879B-C995-3F77-1EF52BEDD775}"/>
              </a:ext>
            </a:extLst>
          </p:cNvPr>
          <p:cNvSpPr txBox="1"/>
          <p:nvPr/>
        </p:nvSpPr>
        <p:spPr>
          <a:xfrm>
            <a:off x="4831062" y="5099968"/>
            <a:ext cx="1895596" cy="253916"/>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Progressive assurance</a:t>
            </a:r>
            <a:endParaRPr lang="en-GB" sz="1050" dirty="0">
              <a:latin typeface="Cavolini" panose="03000502040302020204" pitchFamily="66" charset="0"/>
              <a:cs typeface="Cavolini" panose="03000502040302020204" pitchFamily="66" charset="0"/>
            </a:endParaRPr>
          </a:p>
        </p:txBody>
      </p:sp>
      <p:sp>
        <p:nvSpPr>
          <p:cNvPr id="33" name="Arrow: Curved Left 32">
            <a:extLst>
              <a:ext uri="{FF2B5EF4-FFF2-40B4-BE49-F238E27FC236}">
                <a16:creationId xmlns:a16="http://schemas.microsoft.com/office/drawing/2014/main" id="{E09C743A-0C14-DBAC-B5F4-AA49C62A6B89}"/>
              </a:ext>
            </a:extLst>
          </p:cNvPr>
          <p:cNvSpPr/>
          <p:nvPr/>
        </p:nvSpPr>
        <p:spPr>
          <a:xfrm rot="10800000" flipH="1">
            <a:off x="5342369" y="4698999"/>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30110" y="328002"/>
                  <a:pt x="56218" y="306948"/>
                  <a:pt x="74027" y="284093"/>
                </a:cubicBezTo>
                <a:cubicBezTo>
                  <a:pt x="75324" y="302040"/>
                  <a:pt x="71422" y="308295"/>
                  <a:pt x="74027" y="321106"/>
                </a:cubicBezTo>
                <a:cubicBezTo>
                  <a:pt x="176638" y="287491"/>
                  <a:pt x="262684" y="277218"/>
                  <a:pt x="288386" y="200157"/>
                </a:cubicBezTo>
                <a:cubicBezTo>
                  <a:pt x="323153" y="290968"/>
                  <a:pt x="207722" y="353886"/>
                  <a:pt x="74027" y="395133"/>
                </a:cubicBezTo>
                <a:cubicBezTo>
                  <a:pt x="75391" y="409714"/>
                  <a:pt x="72938" y="415588"/>
                  <a:pt x="74027" y="432147"/>
                </a:cubicBezTo>
                <a:cubicBezTo>
                  <a:pt x="48928" y="416485"/>
                  <a:pt x="29075" y="380798"/>
                  <a:pt x="0" y="363300"/>
                </a:cubicBezTo>
                <a:close/>
              </a:path>
              <a:path w="296107" h="437327" fill="darkenLess" stroke="0" extrusionOk="0">
                <a:moveTo>
                  <a:pt x="296107" y="237170"/>
                </a:moveTo>
                <a:cubicBezTo>
                  <a:pt x="324283" y="142183"/>
                  <a:pt x="171415" y="61057"/>
                  <a:pt x="0" y="74027"/>
                </a:cubicBezTo>
                <a:cubicBezTo>
                  <a:pt x="-3410" y="48776"/>
                  <a:pt x="5119" y="30629"/>
                  <a:pt x="0" y="0"/>
                </a:cubicBezTo>
                <a:cubicBezTo>
                  <a:pt x="163528" y="13894"/>
                  <a:pt x="306151" y="63485"/>
                  <a:pt x="296107" y="163143"/>
                </a:cubicBezTo>
                <a:cubicBezTo>
                  <a:pt x="299260" y="179436"/>
                  <a:pt x="292780" y="219097"/>
                  <a:pt x="296107" y="237170"/>
                </a:cubicBezTo>
                <a:close/>
              </a:path>
              <a:path w="296107" h="437327" fill="none" extrusionOk="0">
                <a:moveTo>
                  <a:pt x="296107" y="237170"/>
                </a:moveTo>
                <a:cubicBezTo>
                  <a:pt x="287498" y="142745"/>
                  <a:pt x="143746" y="49818"/>
                  <a:pt x="0" y="74027"/>
                </a:cubicBezTo>
                <a:cubicBezTo>
                  <a:pt x="-1232" y="55332"/>
                  <a:pt x="4690" y="17277"/>
                  <a:pt x="0" y="0"/>
                </a:cubicBezTo>
                <a:cubicBezTo>
                  <a:pt x="160493" y="9978"/>
                  <a:pt x="308639" y="87841"/>
                  <a:pt x="296107" y="163143"/>
                </a:cubicBezTo>
                <a:cubicBezTo>
                  <a:pt x="297861" y="181290"/>
                  <a:pt x="289322" y="216766"/>
                  <a:pt x="296107" y="237170"/>
                </a:cubicBezTo>
                <a:cubicBezTo>
                  <a:pt x="298063" y="314042"/>
                  <a:pt x="216033" y="387359"/>
                  <a:pt x="74027" y="395133"/>
                </a:cubicBezTo>
                <a:cubicBezTo>
                  <a:pt x="76963" y="408411"/>
                  <a:pt x="72704" y="416060"/>
                  <a:pt x="74027" y="432147"/>
                </a:cubicBezTo>
                <a:cubicBezTo>
                  <a:pt x="38267" y="400714"/>
                  <a:pt x="35906" y="392607"/>
                  <a:pt x="0" y="363300"/>
                </a:cubicBezTo>
                <a:cubicBezTo>
                  <a:pt x="28732" y="318468"/>
                  <a:pt x="39176" y="324567"/>
                  <a:pt x="74027" y="284093"/>
                </a:cubicBezTo>
                <a:cubicBezTo>
                  <a:pt x="78408" y="295743"/>
                  <a:pt x="70708" y="308436"/>
                  <a:pt x="74027" y="321106"/>
                </a:cubicBezTo>
                <a:cubicBezTo>
                  <a:pt x="171361" y="294029"/>
                  <a:pt x="274740" y="271619"/>
                  <a:pt x="288386" y="200157"/>
                </a:cubicBezTo>
              </a:path>
              <a:path w="296107" h="437327" fill="none" stroke="0" extrusionOk="0">
                <a:moveTo>
                  <a:pt x="296107" y="237170"/>
                </a:moveTo>
                <a:cubicBezTo>
                  <a:pt x="273977" y="156200"/>
                  <a:pt x="168676" y="88795"/>
                  <a:pt x="0" y="74027"/>
                </a:cubicBezTo>
                <a:cubicBezTo>
                  <a:pt x="-5980" y="58904"/>
                  <a:pt x="1850" y="35763"/>
                  <a:pt x="0" y="0"/>
                </a:cubicBezTo>
                <a:cubicBezTo>
                  <a:pt x="169694" y="-1846"/>
                  <a:pt x="274232" y="66108"/>
                  <a:pt x="296107" y="163143"/>
                </a:cubicBezTo>
                <a:cubicBezTo>
                  <a:pt x="303440" y="179532"/>
                  <a:pt x="294368" y="214681"/>
                  <a:pt x="296107" y="237170"/>
                </a:cubicBezTo>
                <a:cubicBezTo>
                  <a:pt x="270323" y="293092"/>
                  <a:pt x="222691" y="379275"/>
                  <a:pt x="74027" y="395133"/>
                </a:cubicBezTo>
                <a:cubicBezTo>
                  <a:pt x="74756" y="409631"/>
                  <a:pt x="70599" y="418064"/>
                  <a:pt x="74027" y="432147"/>
                </a:cubicBezTo>
                <a:cubicBezTo>
                  <a:pt x="47164" y="413097"/>
                  <a:pt x="21614" y="378472"/>
                  <a:pt x="0" y="363300"/>
                </a:cubicBezTo>
                <a:cubicBezTo>
                  <a:pt x="25227" y="329378"/>
                  <a:pt x="42188" y="318882"/>
                  <a:pt x="74027" y="284093"/>
                </a:cubicBezTo>
                <a:cubicBezTo>
                  <a:pt x="76571" y="300850"/>
                  <a:pt x="71830" y="306915"/>
                  <a:pt x="74027" y="321106"/>
                </a:cubicBezTo>
                <a:cubicBezTo>
                  <a:pt x="193742" y="305893"/>
                  <a:pt x="264384" y="255895"/>
                  <a:pt x="288386" y="200157"/>
                </a:cubicBezTo>
              </a:path>
            </a:pathLst>
          </a:custGeom>
          <a:ln>
            <a:extLst>
              <a:ext uri="{C807C97D-BFC1-408E-A445-0C87EB9F89A2}">
                <ask:lineSketchStyleProps xmlns:ask="http://schemas.microsoft.com/office/drawing/2018/sketchyshapes" sd="2708594556">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5" name="Arrow: Curved Left 34">
            <a:extLst>
              <a:ext uri="{FF2B5EF4-FFF2-40B4-BE49-F238E27FC236}">
                <a16:creationId xmlns:a16="http://schemas.microsoft.com/office/drawing/2014/main" id="{89C2CE66-62D8-EE65-9103-BAD49170F325}"/>
              </a:ext>
            </a:extLst>
          </p:cNvPr>
          <p:cNvSpPr/>
          <p:nvPr/>
        </p:nvSpPr>
        <p:spPr>
          <a:xfrm flipH="1">
            <a:off x="5029335" y="4725218"/>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26888" y="328784"/>
                  <a:pt x="44500" y="319787"/>
                  <a:pt x="74027" y="284093"/>
                </a:cubicBezTo>
                <a:cubicBezTo>
                  <a:pt x="76446" y="297219"/>
                  <a:pt x="73609" y="313665"/>
                  <a:pt x="74027" y="321106"/>
                </a:cubicBezTo>
                <a:cubicBezTo>
                  <a:pt x="191221" y="302186"/>
                  <a:pt x="256023" y="261136"/>
                  <a:pt x="288386" y="200157"/>
                </a:cubicBezTo>
                <a:cubicBezTo>
                  <a:pt x="343586" y="258073"/>
                  <a:pt x="221207" y="377945"/>
                  <a:pt x="74027" y="395133"/>
                </a:cubicBezTo>
                <a:cubicBezTo>
                  <a:pt x="74035" y="407564"/>
                  <a:pt x="71103" y="415867"/>
                  <a:pt x="74027" y="432147"/>
                </a:cubicBezTo>
                <a:cubicBezTo>
                  <a:pt x="48878" y="410214"/>
                  <a:pt x="39068" y="389412"/>
                  <a:pt x="0" y="363300"/>
                </a:cubicBezTo>
                <a:close/>
              </a:path>
              <a:path w="296107" h="437327" fill="darkenLess" stroke="0" extrusionOk="0">
                <a:moveTo>
                  <a:pt x="296107" y="237170"/>
                </a:moveTo>
                <a:cubicBezTo>
                  <a:pt x="256090" y="129078"/>
                  <a:pt x="160759" y="70143"/>
                  <a:pt x="0" y="74027"/>
                </a:cubicBezTo>
                <a:cubicBezTo>
                  <a:pt x="-3276" y="54486"/>
                  <a:pt x="7286" y="28368"/>
                  <a:pt x="0" y="0"/>
                </a:cubicBezTo>
                <a:cubicBezTo>
                  <a:pt x="167510" y="-12159"/>
                  <a:pt x="295233" y="68254"/>
                  <a:pt x="296107" y="163143"/>
                </a:cubicBezTo>
                <a:cubicBezTo>
                  <a:pt x="296580" y="198158"/>
                  <a:pt x="293940" y="219605"/>
                  <a:pt x="296107" y="237170"/>
                </a:cubicBezTo>
                <a:close/>
              </a:path>
              <a:path w="296107" h="437327" fill="none" extrusionOk="0">
                <a:moveTo>
                  <a:pt x="296107" y="237170"/>
                </a:moveTo>
                <a:cubicBezTo>
                  <a:pt x="266056" y="171964"/>
                  <a:pt x="161892" y="76770"/>
                  <a:pt x="0" y="74027"/>
                </a:cubicBezTo>
                <a:cubicBezTo>
                  <a:pt x="-8784" y="43102"/>
                  <a:pt x="5789" y="32756"/>
                  <a:pt x="0" y="0"/>
                </a:cubicBezTo>
                <a:cubicBezTo>
                  <a:pt x="167280" y="-12972"/>
                  <a:pt x="305407" y="66887"/>
                  <a:pt x="296107" y="163143"/>
                </a:cubicBezTo>
                <a:cubicBezTo>
                  <a:pt x="298947" y="188061"/>
                  <a:pt x="288710" y="216508"/>
                  <a:pt x="296107" y="237170"/>
                </a:cubicBezTo>
                <a:cubicBezTo>
                  <a:pt x="291572" y="319584"/>
                  <a:pt x="211566" y="388048"/>
                  <a:pt x="74027" y="395133"/>
                </a:cubicBezTo>
                <a:cubicBezTo>
                  <a:pt x="77821" y="404155"/>
                  <a:pt x="69901" y="422047"/>
                  <a:pt x="74027" y="432147"/>
                </a:cubicBezTo>
                <a:cubicBezTo>
                  <a:pt x="36197" y="403363"/>
                  <a:pt x="20408" y="371209"/>
                  <a:pt x="0" y="363300"/>
                </a:cubicBezTo>
                <a:cubicBezTo>
                  <a:pt x="28203" y="326935"/>
                  <a:pt x="51761" y="324167"/>
                  <a:pt x="74027" y="284093"/>
                </a:cubicBezTo>
                <a:cubicBezTo>
                  <a:pt x="75491" y="294304"/>
                  <a:pt x="71047" y="302755"/>
                  <a:pt x="74027" y="321106"/>
                </a:cubicBezTo>
                <a:cubicBezTo>
                  <a:pt x="187161" y="310465"/>
                  <a:pt x="267050" y="277544"/>
                  <a:pt x="288386" y="200157"/>
                </a:cubicBezTo>
              </a:path>
              <a:path w="296107" h="437327" fill="none" stroke="0" extrusionOk="0">
                <a:moveTo>
                  <a:pt x="296107" y="237170"/>
                </a:moveTo>
                <a:cubicBezTo>
                  <a:pt x="285184" y="129220"/>
                  <a:pt x="161403" y="85637"/>
                  <a:pt x="0" y="74027"/>
                </a:cubicBezTo>
                <a:cubicBezTo>
                  <a:pt x="-1131" y="51204"/>
                  <a:pt x="2555" y="22144"/>
                  <a:pt x="0" y="0"/>
                </a:cubicBezTo>
                <a:cubicBezTo>
                  <a:pt x="182825" y="4358"/>
                  <a:pt x="298639" y="80956"/>
                  <a:pt x="296107" y="163143"/>
                </a:cubicBezTo>
                <a:cubicBezTo>
                  <a:pt x="300869" y="179412"/>
                  <a:pt x="294216" y="215556"/>
                  <a:pt x="296107" y="237170"/>
                </a:cubicBezTo>
                <a:cubicBezTo>
                  <a:pt x="290885" y="327263"/>
                  <a:pt x="219600" y="392640"/>
                  <a:pt x="74027" y="395133"/>
                </a:cubicBezTo>
                <a:cubicBezTo>
                  <a:pt x="76306" y="407871"/>
                  <a:pt x="72671" y="416138"/>
                  <a:pt x="74027" y="432147"/>
                </a:cubicBezTo>
                <a:cubicBezTo>
                  <a:pt x="44250" y="404783"/>
                  <a:pt x="36407" y="385411"/>
                  <a:pt x="0" y="363300"/>
                </a:cubicBezTo>
                <a:cubicBezTo>
                  <a:pt x="19661" y="327847"/>
                  <a:pt x="46492" y="318802"/>
                  <a:pt x="74027" y="284093"/>
                </a:cubicBezTo>
                <a:cubicBezTo>
                  <a:pt x="76035" y="299473"/>
                  <a:pt x="72214" y="309163"/>
                  <a:pt x="74027" y="321106"/>
                </a:cubicBezTo>
                <a:cubicBezTo>
                  <a:pt x="190835" y="302499"/>
                  <a:pt x="256550" y="260795"/>
                  <a:pt x="288386" y="200157"/>
                </a:cubicBezTo>
              </a:path>
            </a:pathLst>
          </a:custGeom>
          <a:ln>
            <a:extLst>
              <a:ext uri="{C807C97D-BFC1-408E-A445-0C87EB9F89A2}">
                <ask:lineSketchStyleProps xmlns:ask="http://schemas.microsoft.com/office/drawing/2018/sketchyshapes" sd="3236744214">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6" name="Arrow: Curved Left 35">
            <a:extLst>
              <a:ext uri="{FF2B5EF4-FFF2-40B4-BE49-F238E27FC236}">
                <a16:creationId xmlns:a16="http://schemas.microsoft.com/office/drawing/2014/main" id="{A62C272C-83EA-EBA2-A3C2-E5102F2A28C7}"/>
              </a:ext>
            </a:extLst>
          </p:cNvPr>
          <p:cNvSpPr/>
          <p:nvPr/>
        </p:nvSpPr>
        <p:spPr>
          <a:xfrm rot="10800000" flipH="1">
            <a:off x="4673894" y="4698999"/>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23738" y="332898"/>
                  <a:pt x="47861" y="313442"/>
                  <a:pt x="74027" y="284093"/>
                </a:cubicBezTo>
                <a:cubicBezTo>
                  <a:pt x="77628" y="292426"/>
                  <a:pt x="71592" y="313389"/>
                  <a:pt x="74027" y="321106"/>
                </a:cubicBezTo>
                <a:cubicBezTo>
                  <a:pt x="171593" y="318752"/>
                  <a:pt x="258482" y="260670"/>
                  <a:pt x="288386" y="200157"/>
                </a:cubicBezTo>
                <a:cubicBezTo>
                  <a:pt x="325401" y="248453"/>
                  <a:pt x="223687" y="344769"/>
                  <a:pt x="74027" y="395133"/>
                </a:cubicBezTo>
                <a:cubicBezTo>
                  <a:pt x="74455" y="410465"/>
                  <a:pt x="70474" y="421906"/>
                  <a:pt x="74027" y="432147"/>
                </a:cubicBezTo>
                <a:cubicBezTo>
                  <a:pt x="35716" y="403122"/>
                  <a:pt x="34986" y="387766"/>
                  <a:pt x="0" y="363300"/>
                </a:cubicBezTo>
                <a:close/>
              </a:path>
              <a:path w="296107" h="437327" fill="darkenLess" stroke="0" extrusionOk="0">
                <a:moveTo>
                  <a:pt x="296107" y="237170"/>
                </a:moveTo>
                <a:cubicBezTo>
                  <a:pt x="298643" y="137222"/>
                  <a:pt x="180045" y="56125"/>
                  <a:pt x="0" y="74027"/>
                </a:cubicBezTo>
                <a:cubicBezTo>
                  <a:pt x="-8511" y="41145"/>
                  <a:pt x="401" y="17796"/>
                  <a:pt x="0" y="0"/>
                </a:cubicBezTo>
                <a:cubicBezTo>
                  <a:pt x="173093" y="-9805"/>
                  <a:pt x="293677" y="82353"/>
                  <a:pt x="296107" y="163143"/>
                </a:cubicBezTo>
                <a:cubicBezTo>
                  <a:pt x="296391" y="190001"/>
                  <a:pt x="287571" y="209741"/>
                  <a:pt x="296107" y="237170"/>
                </a:cubicBezTo>
                <a:close/>
              </a:path>
              <a:path w="296107" h="437327" fill="none" extrusionOk="0">
                <a:moveTo>
                  <a:pt x="296107" y="237170"/>
                </a:moveTo>
                <a:cubicBezTo>
                  <a:pt x="307554" y="122557"/>
                  <a:pt x="164841" y="82382"/>
                  <a:pt x="0" y="74027"/>
                </a:cubicBezTo>
                <a:cubicBezTo>
                  <a:pt x="-3680" y="51802"/>
                  <a:pt x="3258" y="35868"/>
                  <a:pt x="0" y="0"/>
                </a:cubicBezTo>
                <a:cubicBezTo>
                  <a:pt x="160794" y="2736"/>
                  <a:pt x="294883" y="66453"/>
                  <a:pt x="296107" y="163143"/>
                </a:cubicBezTo>
                <a:cubicBezTo>
                  <a:pt x="298293" y="195672"/>
                  <a:pt x="295157" y="204934"/>
                  <a:pt x="296107" y="237170"/>
                </a:cubicBezTo>
                <a:cubicBezTo>
                  <a:pt x="314807" y="331673"/>
                  <a:pt x="191448" y="375470"/>
                  <a:pt x="74027" y="395133"/>
                </a:cubicBezTo>
                <a:cubicBezTo>
                  <a:pt x="75292" y="410843"/>
                  <a:pt x="73244" y="422011"/>
                  <a:pt x="74027" y="432147"/>
                </a:cubicBezTo>
                <a:cubicBezTo>
                  <a:pt x="34334" y="404036"/>
                  <a:pt x="37475" y="390114"/>
                  <a:pt x="0" y="363300"/>
                </a:cubicBezTo>
                <a:cubicBezTo>
                  <a:pt x="25533" y="318692"/>
                  <a:pt x="49745" y="320125"/>
                  <a:pt x="74027" y="284093"/>
                </a:cubicBezTo>
                <a:cubicBezTo>
                  <a:pt x="77168" y="301270"/>
                  <a:pt x="71632" y="306037"/>
                  <a:pt x="74027" y="321106"/>
                </a:cubicBezTo>
                <a:cubicBezTo>
                  <a:pt x="179473" y="298753"/>
                  <a:pt x="259284" y="251262"/>
                  <a:pt x="288386" y="200157"/>
                </a:cubicBezTo>
              </a:path>
              <a:path w="296107" h="437327" fill="none" stroke="0" extrusionOk="0">
                <a:moveTo>
                  <a:pt x="296107" y="237170"/>
                </a:moveTo>
                <a:cubicBezTo>
                  <a:pt x="292707" y="158640"/>
                  <a:pt x="156735" y="85097"/>
                  <a:pt x="0" y="74027"/>
                </a:cubicBezTo>
                <a:cubicBezTo>
                  <a:pt x="-571" y="49483"/>
                  <a:pt x="8510" y="23234"/>
                  <a:pt x="0" y="0"/>
                </a:cubicBezTo>
                <a:cubicBezTo>
                  <a:pt x="189241" y="5464"/>
                  <a:pt x="309807" y="81080"/>
                  <a:pt x="296107" y="163143"/>
                </a:cubicBezTo>
                <a:cubicBezTo>
                  <a:pt x="300844" y="185375"/>
                  <a:pt x="293925" y="214687"/>
                  <a:pt x="296107" y="237170"/>
                </a:cubicBezTo>
                <a:cubicBezTo>
                  <a:pt x="290553" y="314254"/>
                  <a:pt x="209343" y="408851"/>
                  <a:pt x="74027" y="395133"/>
                </a:cubicBezTo>
                <a:cubicBezTo>
                  <a:pt x="76591" y="409250"/>
                  <a:pt x="69655" y="413833"/>
                  <a:pt x="74027" y="432147"/>
                </a:cubicBezTo>
                <a:cubicBezTo>
                  <a:pt x="46524" y="421592"/>
                  <a:pt x="36616" y="396598"/>
                  <a:pt x="0" y="363300"/>
                </a:cubicBezTo>
                <a:cubicBezTo>
                  <a:pt x="24880" y="322352"/>
                  <a:pt x="46052" y="315910"/>
                  <a:pt x="74027" y="284093"/>
                </a:cubicBezTo>
                <a:cubicBezTo>
                  <a:pt x="75561" y="299865"/>
                  <a:pt x="70179" y="303373"/>
                  <a:pt x="74027" y="321106"/>
                </a:cubicBezTo>
                <a:cubicBezTo>
                  <a:pt x="198165" y="313318"/>
                  <a:pt x="260164" y="260255"/>
                  <a:pt x="288386" y="200157"/>
                </a:cubicBezTo>
              </a:path>
            </a:pathLst>
          </a:custGeom>
          <a:ln>
            <a:extLst>
              <a:ext uri="{C807C97D-BFC1-408E-A445-0C87EB9F89A2}">
                <ask:lineSketchStyleProps xmlns:ask="http://schemas.microsoft.com/office/drawing/2018/sketchyshapes" sd="572884586">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8" name="Arrow: Curved Left 37">
            <a:extLst>
              <a:ext uri="{FF2B5EF4-FFF2-40B4-BE49-F238E27FC236}">
                <a16:creationId xmlns:a16="http://schemas.microsoft.com/office/drawing/2014/main" id="{F75024E7-2941-ADC5-39E2-EBB35C84B1F7}"/>
              </a:ext>
            </a:extLst>
          </p:cNvPr>
          <p:cNvSpPr/>
          <p:nvPr/>
        </p:nvSpPr>
        <p:spPr>
          <a:xfrm flipH="1">
            <a:off x="4360860" y="4725218"/>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23116" y="319765"/>
                  <a:pt x="53674" y="311003"/>
                  <a:pt x="74027" y="284093"/>
                </a:cubicBezTo>
                <a:cubicBezTo>
                  <a:pt x="75365" y="292822"/>
                  <a:pt x="73254" y="303901"/>
                  <a:pt x="74027" y="321106"/>
                </a:cubicBezTo>
                <a:cubicBezTo>
                  <a:pt x="177602" y="310141"/>
                  <a:pt x="264503" y="276238"/>
                  <a:pt x="288386" y="200157"/>
                </a:cubicBezTo>
                <a:cubicBezTo>
                  <a:pt x="352560" y="307504"/>
                  <a:pt x="262729" y="367762"/>
                  <a:pt x="74027" y="395133"/>
                </a:cubicBezTo>
                <a:cubicBezTo>
                  <a:pt x="74568" y="404953"/>
                  <a:pt x="70426" y="417167"/>
                  <a:pt x="74027" y="432147"/>
                </a:cubicBezTo>
                <a:cubicBezTo>
                  <a:pt x="33143" y="406787"/>
                  <a:pt x="27224" y="383605"/>
                  <a:pt x="0" y="363300"/>
                </a:cubicBezTo>
                <a:close/>
              </a:path>
              <a:path w="296107" h="437327" fill="darkenLess" stroke="0" extrusionOk="0">
                <a:moveTo>
                  <a:pt x="296107" y="237170"/>
                </a:moveTo>
                <a:cubicBezTo>
                  <a:pt x="327378" y="175413"/>
                  <a:pt x="145727" y="41875"/>
                  <a:pt x="0" y="74027"/>
                </a:cubicBezTo>
                <a:cubicBezTo>
                  <a:pt x="-5180" y="54624"/>
                  <a:pt x="1338" y="27809"/>
                  <a:pt x="0" y="0"/>
                </a:cubicBezTo>
                <a:cubicBezTo>
                  <a:pt x="187825" y="9261"/>
                  <a:pt x="284624" y="82064"/>
                  <a:pt x="296107" y="163143"/>
                </a:cubicBezTo>
                <a:cubicBezTo>
                  <a:pt x="296641" y="195929"/>
                  <a:pt x="288965" y="215938"/>
                  <a:pt x="296107" y="237170"/>
                </a:cubicBezTo>
                <a:close/>
              </a:path>
              <a:path w="296107" h="437327" fill="none" extrusionOk="0">
                <a:moveTo>
                  <a:pt x="296107" y="237170"/>
                </a:moveTo>
                <a:cubicBezTo>
                  <a:pt x="303673" y="108891"/>
                  <a:pt x="159999" y="82422"/>
                  <a:pt x="0" y="74027"/>
                </a:cubicBezTo>
                <a:cubicBezTo>
                  <a:pt x="-5480" y="46304"/>
                  <a:pt x="8448" y="16643"/>
                  <a:pt x="0" y="0"/>
                </a:cubicBezTo>
                <a:cubicBezTo>
                  <a:pt x="178394" y="1921"/>
                  <a:pt x="316027" y="78974"/>
                  <a:pt x="296107" y="163143"/>
                </a:cubicBezTo>
                <a:cubicBezTo>
                  <a:pt x="298135" y="191508"/>
                  <a:pt x="289926" y="220902"/>
                  <a:pt x="296107" y="237170"/>
                </a:cubicBezTo>
                <a:cubicBezTo>
                  <a:pt x="283672" y="304842"/>
                  <a:pt x="218489" y="370284"/>
                  <a:pt x="74027" y="395133"/>
                </a:cubicBezTo>
                <a:cubicBezTo>
                  <a:pt x="75432" y="412349"/>
                  <a:pt x="71315" y="418056"/>
                  <a:pt x="74027" y="432147"/>
                </a:cubicBezTo>
                <a:cubicBezTo>
                  <a:pt x="46775" y="418365"/>
                  <a:pt x="33887" y="392824"/>
                  <a:pt x="0" y="363300"/>
                </a:cubicBezTo>
                <a:cubicBezTo>
                  <a:pt x="14344" y="332442"/>
                  <a:pt x="52098" y="324739"/>
                  <a:pt x="74027" y="284093"/>
                </a:cubicBezTo>
                <a:cubicBezTo>
                  <a:pt x="75432" y="293981"/>
                  <a:pt x="70575" y="307029"/>
                  <a:pt x="74027" y="321106"/>
                </a:cubicBezTo>
                <a:cubicBezTo>
                  <a:pt x="195071" y="309970"/>
                  <a:pt x="266073" y="257726"/>
                  <a:pt x="288386" y="200157"/>
                </a:cubicBezTo>
              </a:path>
              <a:path w="296107" h="437327" fill="none" stroke="0" extrusionOk="0">
                <a:moveTo>
                  <a:pt x="296107" y="237170"/>
                </a:moveTo>
                <a:cubicBezTo>
                  <a:pt x="268252" y="178628"/>
                  <a:pt x="154697" y="52620"/>
                  <a:pt x="0" y="74027"/>
                </a:cubicBezTo>
                <a:cubicBezTo>
                  <a:pt x="-7505" y="37856"/>
                  <a:pt x="6117" y="24771"/>
                  <a:pt x="0" y="0"/>
                </a:cubicBezTo>
                <a:cubicBezTo>
                  <a:pt x="163801" y="3981"/>
                  <a:pt x="297737" y="80600"/>
                  <a:pt x="296107" y="163143"/>
                </a:cubicBezTo>
                <a:cubicBezTo>
                  <a:pt x="297818" y="195714"/>
                  <a:pt x="287728" y="209466"/>
                  <a:pt x="296107" y="237170"/>
                </a:cubicBezTo>
                <a:cubicBezTo>
                  <a:pt x="271505" y="327417"/>
                  <a:pt x="234030" y="367693"/>
                  <a:pt x="74027" y="395133"/>
                </a:cubicBezTo>
                <a:cubicBezTo>
                  <a:pt x="75617" y="411439"/>
                  <a:pt x="73209" y="418550"/>
                  <a:pt x="74027" y="432147"/>
                </a:cubicBezTo>
                <a:cubicBezTo>
                  <a:pt x="32082" y="408387"/>
                  <a:pt x="28908" y="381213"/>
                  <a:pt x="0" y="363300"/>
                </a:cubicBezTo>
                <a:cubicBezTo>
                  <a:pt x="22899" y="332535"/>
                  <a:pt x="61119" y="303847"/>
                  <a:pt x="74027" y="284093"/>
                </a:cubicBezTo>
                <a:cubicBezTo>
                  <a:pt x="76567" y="301558"/>
                  <a:pt x="71660" y="303503"/>
                  <a:pt x="74027" y="321106"/>
                </a:cubicBezTo>
                <a:cubicBezTo>
                  <a:pt x="177930" y="289326"/>
                  <a:pt x="270230" y="259842"/>
                  <a:pt x="288386" y="200157"/>
                </a:cubicBezTo>
              </a:path>
            </a:pathLst>
          </a:custGeom>
          <a:ln>
            <a:extLst>
              <a:ext uri="{C807C97D-BFC1-408E-A445-0C87EB9F89A2}">
                <ask:lineSketchStyleProps xmlns:ask="http://schemas.microsoft.com/office/drawing/2018/sketchyshapes" sd="3815233800">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9" name="Arrow: Curved Left 38">
            <a:extLst>
              <a:ext uri="{FF2B5EF4-FFF2-40B4-BE49-F238E27FC236}">
                <a16:creationId xmlns:a16="http://schemas.microsoft.com/office/drawing/2014/main" id="{A6E180DE-C48E-287A-8989-53E04DD48B49}"/>
              </a:ext>
            </a:extLst>
          </p:cNvPr>
          <p:cNvSpPr/>
          <p:nvPr/>
        </p:nvSpPr>
        <p:spPr>
          <a:xfrm rot="10800000" flipH="1">
            <a:off x="4033357" y="4698999"/>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22894" y="322499"/>
                  <a:pt x="48840" y="322166"/>
                  <a:pt x="74027" y="284093"/>
                </a:cubicBezTo>
                <a:cubicBezTo>
                  <a:pt x="76452" y="294532"/>
                  <a:pt x="70305" y="311885"/>
                  <a:pt x="74027" y="321106"/>
                </a:cubicBezTo>
                <a:cubicBezTo>
                  <a:pt x="173989" y="308452"/>
                  <a:pt x="259355" y="258685"/>
                  <a:pt x="288386" y="200157"/>
                </a:cubicBezTo>
                <a:cubicBezTo>
                  <a:pt x="292456" y="279832"/>
                  <a:pt x="266758" y="381976"/>
                  <a:pt x="74027" y="395133"/>
                </a:cubicBezTo>
                <a:cubicBezTo>
                  <a:pt x="75277" y="412335"/>
                  <a:pt x="73648" y="422031"/>
                  <a:pt x="74027" y="432147"/>
                </a:cubicBezTo>
                <a:cubicBezTo>
                  <a:pt x="31066" y="406466"/>
                  <a:pt x="29778" y="379737"/>
                  <a:pt x="0" y="363300"/>
                </a:cubicBezTo>
                <a:close/>
              </a:path>
              <a:path w="296107" h="437327" fill="darkenLess" stroke="0" extrusionOk="0">
                <a:moveTo>
                  <a:pt x="296107" y="237170"/>
                </a:moveTo>
                <a:cubicBezTo>
                  <a:pt x="303384" y="146882"/>
                  <a:pt x="162798" y="113106"/>
                  <a:pt x="0" y="74027"/>
                </a:cubicBezTo>
                <a:cubicBezTo>
                  <a:pt x="-643" y="48656"/>
                  <a:pt x="3281" y="32356"/>
                  <a:pt x="0" y="0"/>
                </a:cubicBezTo>
                <a:cubicBezTo>
                  <a:pt x="169490" y="-17389"/>
                  <a:pt x="288450" y="63190"/>
                  <a:pt x="296107" y="163143"/>
                </a:cubicBezTo>
                <a:cubicBezTo>
                  <a:pt x="301640" y="185912"/>
                  <a:pt x="287501" y="203446"/>
                  <a:pt x="296107" y="237170"/>
                </a:cubicBezTo>
                <a:close/>
              </a:path>
              <a:path w="296107" h="437327" fill="none" extrusionOk="0">
                <a:moveTo>
                  <a:pt x="296107" y="237170"/>
                </a:moveTo>
                <a:cubicBezTo>
                  <a:pt x="299517" y="119062"/>
                  <a:pt x="167671" y="96043"/>
                  <a:pt x="0" y="74027"/>
                </a:cubicBezTo>
                <a:cubicBezTo>
                  <a:pt x="-2999" y="43438"/>
                  <a:pt x="1738" y="22032"/>
                  <a:pt x="0" y="0"/>
                </a:cubicBezTo>
                <a:cubicBezTo>
                  <a:pt x="163259" y="-4963"/>
                  <a:pt x="307368" y="68519"/>
                  <a:pt x="296107" y="163143"/>
                </a:cubicBezTo>
                <a:cubicBezTo>
                  <a:pt x="299611" y="185615"/>
                  <a:pt x="290270" y="203124"/>
                  <a:pt x="296107" y="237170"/>
                </a:cubicBezTo>
                <a:cubicBezTo>
                  <a:pt x="292665" y="321930"/>
                  <a:pt x="215728" y="355951"/>
                  <a:pt x="74027" y="395133"/>
                </a:cubicBezTo>
                <a:cubicBezTo>
                  <a:pt x="74591" y="407231"/>
                  <a:pt x="71427" y="419584"/>
                  <a:pt x="74027" y="432147"/>
                </a:cubicBezTo>
                <a:cubicBezTo>
                  <a:pt x="32919" y="406476"/>
                  <a:pt x="30466" y="378838"/>
                  <a:pt x="0" y="363300"/>
                </a:cubicBezTo>
                <a:cubicBezTo>
                  <a:pt x="23062" y="327777"/>
                  <a:pt x="46679" y="313729"/>
                  <a:pt x="74027" y="284093"/>
                </a:cubicBezTo>
                <a:cubicBezTo>
                  <a:pt x="74912" y="300579"/>
                  <a:pt x="72826" y="308613"/>
                  <a:pt x="74027" y="321106"/>
                </a:cubicBezTo>
                <a:cubicBezTo>
                  <a:pt x="192023" y="290712"/>
                  <a:pt x="273932" y="269499"/>
                  <a:pt x="288386" y="200157"/>
                </a:cubicBezTo>
              </a:path>
              <a:path w="296107" h="437327" fill="none" stroke="0" extrusionOk="0">
                <a:moveTo>
                  <a:pt x="296107" y="237170"/>
                </a:moveTo>
                <a:cubicBezTo>
                  <a:pt x="292432" y="151434"/>
                  <a:pt x="176782" y="47465"/>
                  <a:pt x="0" y="74027"/>
                </a:cubicBezTo>
                <a:cubicBezTo>
                  <a:pt x="-306" y="48834"/>
                  <a:pt x="2835" y="16005"/>
                  <a:pt x="0" y="0"/>
                </a:cubicBezTo>
                <a:cubicBezTo>
                  <a:pt x="173067" y="11564"/>
                  <a:pt x="296761" y="84897"/>
                  <a:pt x="296107" y="163143"/>
                </a:cubicBezTo>
                <a:cubicBezTo>
                  <a:pt x="300157" y="178548"/>
                  <a:pt x="294322" y="205851"/>
                  <a:pt x="296107" y="237170"/>
                </a:cubicBezTo>
                <a:cubicBezTo>
                  <a:pt x="289609" y="304688"/>
                  <a:pt x="212094" y="387660"/>
                  <a:pt x="74027" y="395133"/>
                </a:cubicBezTo>
                <a:cubicBezTo>
                  <a:pt x="74771" y="411542"/>
                  <a:pt x="69752" y="416016"/>
                  <a:pt x="74027" y="432147"/>
                </a:cubicBezTo>
                <a:cubicBezTo>
                  <a:pt x="52468" y="417078"/>
                  <a:pt x="29481" y="386935"/>
                  <a:pt x="0" y="363300"/>
                </a:cubicBezTo>
                <a:cubicBezTo>
                  <a:pt x="17631" y="327521"/>
                  <a:pt x="64704" y="307976"/>
                  <a:pt x="74027" y="284093"/>
                </a:cubicBezTo>
                <a:cubicBezTo>
                  <a:pt x="74639" y="301186"/>
                  <a:pt x="72950" y="303223"/>
                  <a:pt x="74027" y="321106"/>
                </a:cubicBezTo>
                <a:cubicBezTo>
                  <a:pt x="197181" y="312193"/>
                  <a:pt x="262759" y="264718"/>
                  <a:pt x="288386" y="200157"/>
                </a:cubicBezTo>
              </a:path>
            </a:pathLst>
          </a:custGeom>
          <a:ln>
            <a:extLst>
              <a:ext uri="{C807C97D-BFC1-408E-A445-0C87EB9F89A2}">
                <ask:lineSketchStyleProps xmlns:ask="http://schemas.microsoft.com/office/drawing/2018/sketchyshapes" sd="954227517">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40" name="Arrow: Curved Left 39">
            <a:extLst>
              <a:ext uri="{FF2B5EF4-FFF2-40B4-BE49-F238E27FC236}">
                <a16:creationId xmlns:a16="http://schemas.microsoft.com/office/drawing/2014/main" id="{F254EC48-8BDB-44BE-A885-7C1777CB2185}"/>
              </a:ext>
            </a:extLst>
          </p:cNvPr>
          <p:cNvSpPr/>
          <p:nvPr/>
        </p:nvSpPr>
        <p:spPr>
          <a:xfrm flipH="1">
            <a:off x="3720323" y="4725218"/>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16037" y="343155"/>
                  <a:pt x="48571" y="320339"/>
                  <a:pt x="74027" y="284093"/>
                </a:cubicBezTo>
                <a:cubicBezTo>
                  <a:pt x="77218" y="299522"/>
                  <a:pt x="73920" y="305879"/>
                  <a:pt x="74027" y="321106"/>
                </a:cubicBezTo>
                <a:cubicBezTo>
                  <a:pt x="186403" y="305868"/>
                  <a:pt x="253253" y="258341"/>
                  <a:pt x="288386" y="200157"/>
                </a:cubicBezTo>
                <a:cubicBezTo>
                  <a:pt x="314111" y="303270"/>
                  <a:pt x="232244" y="368351"/>
                  <a:pt x="74027" y="395133"/>
                </a:cubicBezTo>
                <a:cubicBezTo>
                  <a:pt x="74836" y="407174"/>
                  <a:pt x="69790" y="417040"/>
                  <a:pt x="74027" y="432147"/>
                </a:cubicBezTo>
                <a:cubicBezTo>
                  <a:pt x="36616" y="406384"/>
                  <a:pt x="39745" y="386351"/>
                  <a:pt x="0" y="363300"/>
                </a:cubicBezTo>
                <a:close/>
              </a:path>
              <a:path w="296107" h="437327" fill="darkenLess" stroke="0" extrusionOk="0">
                <a:moveTo>
                  <a:pt x="296107" y="237170"/>
                </a:moveTo>
                <a:cubicBezTo>
                  <a:pt x="313994" y="174708"/>
                  <a:pt x="151715" y="65559"/>
                  <a:pt x="0" y="74027"/>
                </a:cubicBezTo>
                <a:cubicBezTo>
                  <a:pt x="-1508" y="56973"/>
                  <a:pt x="2057" y="23721"/>
                  <a:pt x="0" y="0"/>
                </a:cubicBezTo>
                <a:cubicBezTo>
                  <a:pt x="158103" y="16303"/>
                  <a:pt x="300366" y="90413"/>
                  <a:pt x="296107" y="163143"/>
                </a:cubicBezTo>
                <a:cubicBezTo>
                  <a:pt x="301156" y="187057"/>
                  <a:pt x="289225" y="209618"/>
                  <a:pt x="296107" y="237170"/>
                </a:cubicBezTo>
                <a:close/>
              </a:path>
              <a:path w="296107" h="437327" fill="none" extrusionOk="0">
                <a:moveTo>
                  <a:pt x="296107" y="237170"/>
                </a:moveTo>
                <a:cubicBezTo>
                  <a:pt x="323917" y="173642"/>
                  <a:pt x="143008" y="57769"/>
                  <a:pt x="0" y="74027"/>
                </a:cubicBezTo>
                <a:cubicBezTo>
                  <a:pt x="-4102" y="37102"/>
                  <a:pt x="2256" y="33606"/>
                  <a:pt x="0" y="0"/>
                </a:cubicBezTo>
                <a:cubicBezTo>
                  <a:pt x="182958" y="11114"/>
                  <a:pt x="304827" y="94195"/>
                  <a:pt x="296107" y="163143"/>
                </a:cubicBezTo>
                <a:cubicBezTo>
                  <a:pt x="297562" y="181846"/>
                  <a:pt x="291148" y="219207"/>
                  <a:pt x="296107" y="237170"/>
                </a:cubicBezTo>
                <a:cubicBezTo>
                  <a:pt x="300808" y="311347"/>
                  <a:pt x="193738" y="350337"/>
                  <a:pt x="74027" y="395133"/>
                </a:cubicBezTo>
                <a:cubicBezTo>
                  <a:pt x="77119" y="403838"/>
                  <a:pt x="73718" y="417275"/>
                  <a:pt x="74027" y="432147"/>
                </a:cubicBezTo>
                <a:cubicBezTo>
                  <a:pt x="54582" y="416248"/>
                  <a:pt x="34978" y="383361"/>
                  <a:pt x="0" y="363300"/>
                </a:cubicBezTo>
                <a:cubicBezTo>
                  <a:pt x="19843" y="335121"/>
                  <a:pt x="49427" y="319769"/>
                  <a:pt x="74027" y="284093"/>
                </a:cubicBezTo>
                <a:cubicBezTo>
                  <a:pt x="75962" y="294660"/>
                  <a:pt x="73122" y="312176"/>
                  <a:pt x="74027" y="321106"/>
                </a:cubicBezTo>
                <a:cubicBezTo>
                  <a:pt x="196801" y="297293"/>
                  <a:pt x="269758" y="247371"/>
                  <a:pt x="288386" y="200157"/>
                </a:cubicBezTo>
              </a:path>
              <a:path w="296107" h="437327" fill="none" stroke="0" extrusionOk="0">
                <a:moveTo>
                  <a:pt x="296107" y="237170"/>
                </a:moveTo>
                <a:cubicBezTo>
                  <a:pt x="274351" y="127367"/>
                  <a:pt x="137036" y="38524"/>
                  <a:pt x="0" y="74027"/>
                </a:cubicBezTo>
                <a:cubicBezTo>
                  <a:pt x="-6057" y="48582"/>
                  <a:pt x="4079" y="28024"/>
                  <a:pt x="0" y="0"/>
                </a:cubicBezTo>
                <a:cubicBezTo>
                  <a:pt x="145194" y="-5365"/>
                  <a:pt x="290364" y="94989"/>
                  <a:pt x="296107" y="163143"/>
                </a:cubicBezTo>
                <a:cubicBezTo>
                  <a:pt x="301301" y="191402"/>
                  <a:pt x="293651" y="211767"/>
                  <a:pt x="296107" y="237170"/>
                </a:cubicBezTo>
                <a:cubicBezTo>
                  <a:pt x="293605" y="306514"/>
                  <a:pt x="182871" y="400733"/>
                  <a:pt x="74027" y="395133"/>
                </a:cubicBezTo>
                <a:cubicBezTo>
                  <a:pt x="74648" y="406674"/>
                  <a:pt x="71930" y="417449"/>
                  <a:pt x="74027" y="432147"/>
                </a:cubicBezTo>
                <a:cubicBezTo>
                  <a:pt x="40005" y="415287"/>
                  <a:pt x="25950" y="386973"/>
                  <a:pt x="0" y="363300"/>
                </a:cubicBezTo>
                <a:cubicBezTo>
                  <a:pt x="13171" y="340813"/>
                  <a:pt x="45846" y="316571"/>
                  <a:pt x="74027" y="284093"/>
                </a:cubicBezTo>
                <a:cubicBezTo>
                  <a:pt x="76305" y="294773"/>
                  <a:pt x="71921" y="313377"/>
                  <a:pt x="74027" y="321106"/>
                </a:cubicBezTo>
                <a:cubicBezTo>
                  <a:pt x="183205" y="312039"/>
                  <a:pt x="269749" y="253815"/>
                  <a:pt x="288386" y="200157"/>
                </a:cubicBezTo>
              </a:path>
            </a:pathLst>
          </a:custGeom>
          <a:ln>
            <a:extLst>
              <a:ext uri="{C807C97D-BFC1-408E-A445-0C87EB9F89A2}">
                <ask:lineSketchStyleProps xmlns:ask="http://schemas.microsoft.com/office/drawing/2018/sketchyshapes" sd="3165258938">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42" name="Arrow: Curved Left 41">
            <a:extLst>
              <a:ext uri="{FF2B5EF4-FFF2-40B4-BE49-F238E27FC236}">
                <a16:creationId xmlns:a16="http://schemas.microsoft.com/office/drawing/2014/main" id="{EEFCC1F3-9F6E-6D9C-685E-AC32376BABCA}"/>
              </a:ext>
            </a:extLst>
          </p:cNvPr>
          <p:cNvSpPr/>
          <p:nvPr/>
        </p:nvSpPr>
        <p:spPr>
          <a:xfrm rot="10800000" flipH="1">
            <a:off x="6664671" y="4698999"/>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20604" y="324703"/>
                  <a:pt x="47531" y="316038"/>
                  <a:pt x="74027" y="284093"/>
                </a:cubicBezTo>
                <a:cubicBezTo>
                  <a:pt x="76279" y="292777"/>
                  <a:pt x="72790" y="304881"/>
                  <a:pt x="74027" y="321106"/>
                </a:cubicBezTo>
                <a:cubicBezTo>
                  <a:pt x="188740" y="311447"/>
                  <a:pt x="268467" y="247938"/>
                  <a:pt x="288386" y="200157"/>
                </a:cubicBezTo>
                <a:cubicBezTo>
                  <a:pt x="322651" y="288050"/>
                  <a:pt x="221973" y="405388"/>
                  <a:pt x="74027" y="395133"/>
                </a:cubicBezTo>
                <a:cubicBezTo>
                  <a:pt x="74769" y="409434"/>
                  <a:pt x="71971" y="418884"/>
                  <a:pt x="74027" y="432147"/>
                </a:cubicBezTo>
                <a:cubicBezTo>
                  <a:pt x="38386" y="413221"/>
                  <a:pt x="25395" y="374886"/>
                  <a:pt x="0" y="363300"/>
                </a:cubicBezTo>
                <a:close/>
              </a:path>
              <a:path w="296107" h="437327" fill="darkenLess" stroke="0" extrusionOk="0">
                <a:moveTo>
                  <a:pt x="296107" y="237170"/>
                </a:moveTo>
                <a:cubicBezTo>
                  <a:pt x="273800" y="180878"/>
                  <a:pt x="164145" y="78018"/>
                  <a:pt x="0" y="74027"/>
                </a:cubicBezTo>
                <a:cubicBezTo>
                  <a:pt x="-1864" y="46804"/>
                  <a:pt x="1880" y="20662"/>
                  <a:pt x="0" y="0"/>
                </a:cubicBezTo>
                <a:cubicBezTo>
                  <a:pt x="162377" y="-4086"/>
                  <a:pt x="312133" y="80999"/>
                  <a:pt x="296107" y="163143"/>
                </a:cubicBezTo>
                <a:cubicBezTo>
                  <a:pt x="302136" y="189359"/>
                  <a:pt x="295151" y="218318"/>
                  <a:pt x="296107" y="237170"/>
                </a:cubicBezTo>
                <a:close/>
              </a:path>
              <a:path w="296107" h="437327" fill="none" extrusionOk="0">
                <a:moveTo>
                  <a:pt x="296107" y="237170"/>
                </a:moveTo>
                <a:cubicBezTo>
                  <a:pt x="307095" y="149207"/>
                  <a:pt x="147801" y="36389"/>
                  <a:pt x="0" y="74027"/>
                </a:cubicBezTo>
                <a:cubicBezTo>
                  <a:pt x="-699" y="49243"/>
                  <a:pt x="3277" y="25424"/>
                  <a:pt x="0" y="0"/>
                </a:cubicBezTo>
                <a:cubicBezTo>
                  <a:pt x="174512" y="12261"/>
                  <a:pt x="297189" y="82104"/>
                  <a:pt x="296107" y="163143"/>
                </a:cubicBezTo>
                <a:cubicBezTo>
                  <a:pt x="301530" y="191212"/>
                  <a:pt x="290802" y="214715"/>
                  <a:pt x="296107" y="237170"/>
                </a:cubicBezTo>
                <a:cubicBezTo>
                  <a:pt x="306554" y="292376"/>
                  <a:pt x="215278" y="380798"/>
                  <a:pt x="74027" y="395133"/>
                </a:cubicBezTo>
                <a:cubicBezTo>
                  <a:pt x="77946" y="412846"/>
                  <a:pt x="70396" y="414766"/>
                  <a:pt x="74027" y="432147"/>
                </a:cubicBezTo>
                <a:cubicBezTo>
                  <a:pt x="34482" y="401085"/>
                  <a:pt x="28847" y="382423"/>
                  <a:pt x="0" y="363300"/>
                </a:cubicBezTo>
                <a:cubicBezTo>
                  <a:pt x="25400" y="335803"/>
                  <a:pt x="40554" y="326190"/>
                  <a:pt x="74027" y="284093"/>
                </a:cubicBezTo>
                <a:cubicBezTo>
                  <a:pt x="74628" y="297460"/>
                  <a:pt x="70656" y="312877"/>
                  <a:pt x="74027" y="321106"/>
                </a:cubicBezTo>
                <a:cubicBezTo>
                  <a:pt x="176437" y="307330"/>
                  <a:pt x="266569" y="256884"/>
                  <a:pt x="288386" y="200157"/>
                </a:cubicBezTo>
              </a:path>
              <a:path w="296107" h="437327" fill="none" stroke="0" extrusionOk="0">
                <a:moveTo>
                  <a:pt x="296107" y="237170"/>
                </a:moveTo>
                <a:cubicBezTo>
                  <a:pt x="298917" y="141110"/>
                  <a:pt x="165358" y="36452"/>
                  <a:pt x="0" y="74027"/>
                </a:cubicBezTo>
                <a:cubicBezTo>
                  <a:pt x="-7288" y="58745"/>
                  <a:pt x="4736" y="33454"/>
                  <a:pt x="0" y="0"/>
                </a:cubicBezTo>
                <a:cubicBezTo>
                  <a:pt x="168493" y="-4211"/>
                  <a:pt x="299246" y="84450"/>
                  <a:pt x="296107" y="163143"/>
                </a:cubicBezTo>
                <a:cubicBezTo>
                  <a:pt x="301419" y="191569"/>
                  <a:pt x="292278" y="221704"/>
                  <a:pt x="296107" y="237170"/>
                </a:cubicBezTo>
                <a:cubicBezTo>
                  <a:pt x="328906" y="313747"/>
                  <a:pt x="179137" y="382016"/>
                  <a:pt x="74027" y="395133"/>
                </a:cubicBezTo>
                <a:cubicBezTo>
                  <a:pt x="75285" y="412607"/>
                  <a:pt x="72781" y="414859"/>
                  <a:pt x="74027" y="432147"/>
                </a:cubicBezTo>
                <a:cubicBezTo>
                  <a:pt x="55155" y="417771"/>
                  <a:pt x="27162" y="376478"/>
                  <a:pt x="0" y="363300"/>
                </a:cubicBezTo>
                <a:cubicBezTo>
                  <a:pt x="27293" y="318485"/>
                  <a:pt x="62726" y="309161"/>
                  <a:pt x="74027" y="284093"/>
                </a:cubicBezTo>
                <a:cubicBezTo>
                  <a:pt x="76433" y="297522"/>
                  <a:pt x="72709" y="308106"/>
                  <a:pt x="74027" y="321106"/>
                </a:cubicBezTo>
                <a:cubicBezTo>
                  <a:pt x="179265" y="302331"/>
                  <a:pt x="281547" y="254441"/>
                  <a:pt x="288386" y="200157"/>
                </a:cubicBezTo>
              </a:path>
            </a:pathLst>
          </a:custGeom>
          <a:ln>
            <a:extLst>
              <a:ext uri="{C807C97D-BFC1-408E-A445-0C87EB9F89A2}">
                <ask:lineSketchStyleProps xmlns:ask="http://schemas.microsoft.com/office/drawing/2018/sketchyshapes" sd="965216410">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44" name="Arrow: Curved Left 43">
            <a:extLst>
              <a:ext uri="{FF2B5EF4-FFF2-40B4-BE49-F238E27FC236}">
                <a16:creationId xmlns:a16="http://schemas.microsoft.com/office/drawing/2014/main" id="{5E01F3CA-5B0D-2FC0-51CF-45EDD5E25F82}"/>
              </a:ext>
            </a:extLst>
          </p:cNvPr>
          <p:cNvSpPr/>
          <p:nvPr/>
        </p:nvSpPr>
        <p:spPr>
          <a:xfrm flipH="1">
            <a:off x="6351637" y="4725218"/>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9239" y="341446"/>
                  <a:pt x="58721" y="309063"/>
                  <a:pt x="74027" y="284093"/>
                </a:cubicBezTo>
                <a:cubicBezTo>
                  <a:pt x="77063" y="295436"/>
                  <a:pt x="73116" y="305036"/>
                  <a:pt x="74027" y="321106"/>
                </a:cubicBezTo>
                <a:cubicBezTo>
                  <a:pt x="192023" y="306125"/>
                  <a:pt x="261445" y="252610"/>
                  <a:pt x="288386" y="200157"/>
                </a:cubicBezTo>
                <a:cubicBezTo>
                  <a:pt x="349323" y="264379"/>
                  <a:pt x="251065" y="369894"/>
                  <a:pt x="74027" y="395133"/>
                </a:cubicBezTo>
                <a:cubicBezTo>
                  <a:pt x="76476" y="406680"/>
                  <a:pt x="71572" y="424216"/>
                  <a:pt x="74027" y="432147"/>
                </a:cubicBezTo>
                <a:cubicBezTo>
                  <a:pt x="37046" y="399943"/>
                  <a:pt x="35593" y="385693"/>
                  <a:pt x="0" y="363300"/>
                </a:cubicBezTo>
                <a:close/>
              </a:path>
              <a:path w="296107" h="437327" fill="darkenLess" stroke="0" extrusionOk="0">
                <a:moveTo>
                  <a:pt x="296107" y="237170"/>
                </a:moveTo>
                <a:cubicBezTo>
                  <a:pt x="298999" y="142711"/>
                  <a:pt x="177216" y="60723"/>
                  <a:pt x="0" y="74027"/>
                </a:cubicBezTo>
                <a:cubicBezTo>
                  <a:pt x="-3421" y="55621"/>
                  <a:pt x="6137" y="22562"/>
                  <a:pt x="0" y="0"/>
                </a:cubicBezTo>
                <a:cubicBezTo>
                  <a:pt x="181572" y="-13108"/>
                  <a:pt x="292469" y="75096"/>
                  <a:pt x="296107" y="163143"/>
                </a:cubicBezTo>
                <a:cubicBezTo>
                  <a:pt x="302425" y="191711"/>
                  <a:pt x="288302" y="207443"/>
                  <a:pt x="296107" y="237170"/>
                </a:cubicBezTo>
                <a:close/>
              </a:path>
              <a:path w="296107" h="437327" fill="none" extrusionOk="0">
                <a:moveTo>
                  <a:pt x="296107" y="237170"/>
                </a:moveTo>
                <a:cubicBezTo>
                  <a:pt x="301573" y="117515"/>
                  <a:pt x="120196" y="73885"/>
                  <a:pt x="0" y="74027"/>
                </a:cubicBezTo>
                <a:cubicBezTo>
                  <a:pt x="-5431" y="43437"/>
                  <a:pt x="3834" y="25010"/>
                  <a:pt x="0" y="0"/>
                </a:cubicBezTo>
                <a:cubicBezTo>
                  <a:pt x="180968" y="20319"/>
                  <a:pt x="298929" y="95936"/>
                  <a:pt x="296107" y="163143"/>
                </a:cubicBezTo>
                <a:cubicBezTo>
                  <a:pt x="296172" y="187864"/>
                  <a:pt x="288885" y="220587"/>
                  <a:pt x="296107" y="237170"/>
                </a:cubicBezTo>
                <a:cubicBezTo>
                  <a:pt x="289683" y="297702"/>
                  <a:pt x="211188" y="371687"/>
                  <a:pt x="74027" y="395133"/>
                </a:cubicBezTo>
                <a:cubicBezTo>
                  <a:pt x="77823" y="408456"/>
                  <a:pt x="73433" y="414290"/>
                  <a:pt x="74027" y="432147"/>
                </a:cubicBezTo>
                <a:cubicBezTo>
                  <a:pt x="56185" y="421239"/>
                  <a:pt x="39545" y="388789"/>
                  <a:pt x="0" y="363300"/>
                </a:cubicBezTo>
                <a:cubicBezTo>
                  <a:pt x="18629" y="338066"/>
                  <a:pt x="57970" y="308968"/>
                  <a:pt x="74027" y="284093"/>
                </a:cubicBezTo>
                <a:cubicBezTo>
                  <a:pt x="77829" y="293585"/>
                  <a:pt x="71548" y="304428"/>
                  <a:pt x="74027" y="321106"/>
                </a:cubicBezTo>
                <a:cubicBezTo>
                  <a:pt x="184221" y="315987"/>
                  <a:pt x="275582" y="253903"/>
                  <a:pt x="288386" y="200157"/>
                </a:cubicBezTo>
              </a:path>
              <a:path w="296107" h="437327" fill="none" stroke="0" extrusionOk="0">
                <a:moveTo>
                  <a:pt x="296107" y="237170"/>
                </a:moveTo>
                <a:cubicBezTo>
                  <a:pt x="273257" y="113246"/>
                  <a:pt x="160755" y="70661"/>
                  <a:pt x="0" y="74027"/>
                </a:cubicBezTo>
                <a:cubicBezTo>
                  <a:pt x="-5433" y="49588"/>
                  <a:pt x="4030" y="33887"/>
                  <a:pt x="0" y="0"/>
                </a:cubicBezTo>
                <a:cubicBezTo>
                  <a:pt x="175212" y="21286"/>
                  <a:pt x="311723" y="88353"/>
                  <a:pt x="296107" y="163143"/>
                </a:cubicBezTo>
                <a:cubicBezTo>
                  <a:pt x="301273" y="192491"/>
                  <a:pt x="295090" y="215092"/>
                  <a:pt x="296107" y="237170"/>
                </a:cubicBezTo>
                <a:cubicBezTo>
                  <a:pt x="297906" y="293035"/>
                  <a:pt x="206164" y="380063"/>
                  <a:pt x="74027" y="395133"/>
                </a:cubicBezTo>
                <a:cubicBezTo>
                  <a:pt x="76009" y="403495"/>
                  <a:pt x="70525" y="422697"/>
                  <a:pt x="74027" y="432147"/>
                </a:cubicBezTo>
                <a:cubicBezTo>
                  <a:pt x="57791" y="418215"/>
                  <a:pt x="36370" y="387827"/>
                  <a:pt x="0" y="363300"/>
                </a:cubicBezTo>
                <a:cubicBezTo>
                  <a:pt x="7342" y="336583"/>
                  <a:pt x="47858" y="319023"/>
                  <a:pt x="74027" y="284093"/>
                </a:cubicBezTo>
                <a:cubicBezTo>
                  <a:pt x="76767" y="301619"/>
                  <a:pt x="73303" y="306958"/>
                  <a:pt x="74027" y="321106"/>
                </a:cubicBezTo>
                <a:cubicBezTo>
                  <a:pt x="183787" y="289917"/>
                  <a:pt x="274316" y="261676"/>
                  <a:pt x="288386" y="200157"/>
                </a:cubicBezTo>
              </a:path>
            </a:pathLst>
          </a:custGeom>
          <a:ln>
            <a:extLst>
              <a:ext uri="{C807C97D-BFC1-408E-A445-0C87EB9F89A2}">
                <ask:lineSketchStyleProps xmlns:ask="http://schemas.microsoft.com/office/drawing/2018/sketchyshapes" sd="1908510653">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46" name="Arrow: Curved Left 45">
            <a:extLst>
              <a:ext uri="{FF2B5EF4-FFF2-40B4-BE49-F238E27FC236}">
                <a16:creationId xmlns:a16="http://schemas.microsoft.com/office/drawing/2014/main" id="{B4AB0102-D844-6747-2E66-8925F7BC4C3D}"/>
              </a:ext>
            </a:extLst>
          </p:cNvPr>
          <p:cNvSpPr/>
          <p:nvPr/>
        </p:nvSpPr>
        <p:spPr>
          <a:xfrm rot="10800000" flipH="1">
            <a:off x="7286595" y="4698999"/>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26266" y="320612"/>
                  <a:pt x="48587" y="322538"/>
                  <a:pt x="74027" y="284093"/>
                </a:cubicBezTo>
                <a:cubicBezTo>
                  <a:pt x="75953" y="301814"/>
                  <a:pt x="72636" y="304646"/>
                  <a:pt x="74027" y="321106"/>
                </a:cubicBezTo>
                <a:cubicBezTo>
                  <a:pt x="180495" y="310315"/>
                  <a:pt x="261116" y="258170"/>
                  <a:pt x="288386" y="200157"/>
                </a:cubicBezTo>
                <a:cubicBezTo>
                  <a:pt x="323641" y="302171"/>
                  <a:pt x="233535" y="376905"/>
                  <a:pt x="74027" y="395133"/>
                </a:cubicBezTo>
                <a:cubicBezTo>
                  <a:pt x="76263" y="412964"/>
                  <a:pt x="71542" y="419486"/>
                  <a:pt x="74027" y="432147"/>
                </a:cubicBezTo>
                <a:cubicBezTo>
                  <a:pt x="40597" y="412746"/>
                  <a:pt x="21517" y="374578"/>
                  <a:pt x="0" y="363300"/>
                </a:cubicBezTo>
                <a:close/>
              </a:path>
              <a:path w="296107" h="437327" fill="darkenLess" stroke="0" extrusionOk="0">
                <a:moveTo>
                  <a:pt x="296107" y="237170"/>
                </a:moveTo>
                <a:cubicBezTo>
                  <a:pt x="306757" y="134219"/>
                  <a:pt x="166544" y="77202"/>
                  <a:pt x="0" y="74027"/>
                </a:cubicBezTo>
                <a:cubicBezTo>
                  <a:pt x="-7639" y="55298"/>
                  <a:pt x="3302" y="24044"/>
                  <a:pt x="0" y="0"/>
                </a:cubicBezTo>
                <a:cubicBezTo>
                  <a:pt x="148804" y="-13042"/>
                  <a:pt x="287519" y="64493"/>
                  <a:pt x="296107" y="163143"/>
                </a:cubicBezTo>
                <a:cubicBezTo>
                  <a:pt x="300139" y="199722"/>
                  <a:pt x="293517" y="215023"/>
                  <a:pt x="296107" y="237170"/>
                </a:cubicBezTo>
                <a:close/>
              </a:path>
              <a:path w="296107" h="437327" fill="none" extrusionOk="0">
                <a:moveTo>
                  <a:pt x="296107" y="237170"/>
                </a:moveTo>
                <a:cubicBezTo>
                  <a:pt x="269368" y="125766"/>
                  <a:pt x="157307" y="81213"/>
                  <a:pt x="0" y="74027"/>
                </a:cubicBezTo>
                <a:cubicBezTo>
                  <a:pt x="-7290" y="42754"/>
                  <a:pt x="2589" y="15298"/>
                  <a:pt x="0" y="0"/>
                </a:cubicBezTo>
                <a:cubicBezTo>
                  <a:pt x="172331" y="5912"/>
                  <a:pt x="294878" y="70212"/>
                  <a:pt x="296107" y="163143"/>
                </a:cubicBezTo>
                <a:cubicBezTo>
                  <a:pt x="297419" y="193469"/>
                  <a:pt x="293551" y="218433"/>
                  <a:pt x="296107" y="237170"/>
                </a:cubicBezTo>
                <a:cubicBezTo>
                  <a:pt x="303953" y="310856"/>
                  <a:pt x="185792" y="382395"/>
                  <a:pt x="74027" y="395133"/>
                </a:cubicBezTo>
                <a:cubicBezTo>
                  <a:pt x="76443" y="408410"/>
                  <a:pt x="70374" y="414443"/>
                  <a:pt x="74027" y="432147"/>
                </a:cubicBezTo>
                <a:cubicBezTo>
                  <a:pt x="32131" y="404452"/>
                  <a:pt x="35295" y="394199"/>
                  <a:pt x="0" y="363300"/>
                </a:cubicBezTo>
                <a:cubicBezTo>
                  <a:pt x="14026" y="342542"/>
                  <a:pt x="55253" y="313981"/>
                  <a:pt x="74027" y="284093"/>
                </a:cubicBezTo>
                <a:cubicBezTo>
                  <a:pt x="75053" y="293252"/>
                  <a:pt x="70823" y="308893"/>
                  <a:pt x="74027" y="321106"/>
                </a:cubicBezTo>
                <a:cubicBezTo>
                  <a:pt x="179021" y="306958"/>
                  <a:pt x="277742" y="268438"/>
                  <a:pt x="288386" y="200157"/>
                </a:cubicBezTo>
              </a:path>
              <a:path w="296107" h="437327" fill="none" stroke="0" extrusionOk="0">
                <a:moveTo>
                  <a:pt x="296107" y="237170"/>
                </a:moveTo>
                <a:cubicBezTo>
                  <a:pt x="302822" y="124494"/>
                  <a:pt x="167718" y="55170"/>
                  <a:pt x="0" y="74027"/>
                </a:cubicBezTo>
                <a:cubicBezTo>
                  <a:pt x="-5034" y="39904"/>
                  <a:pt x="1889" y="32763"/>
                  <a:pt x="0" y="0"/>
                </a:cubicBezTo>
                <a:cubicBezTo>
                  <a:pt x="175282" y="2756"/>
                  <a:pt x="298722" y="77951"/>
                  <a:pt x="296107" y="163143"/>
                </a:cubicBezTo>
                <a:cubicBezTo>
                  <a:pt x="296848" y="198568"/>
                  <a:pt x="293491" y="202229"/>
                  <a:pt x="296107" y="237170"/>
                </a:cubicBezTo>
                <a:cubicBezTo>
                  <a:pt x="306287" y="284405"/>
                  <a:pt x="199135" y="372226"/>
                  <a:pt x="74027" y="395133"/>
                </a:cubicBezTo>
                <a:cubicBezTo>
                  <a:pt x="76808" y="404373"/>
                  <a:pt x="72561" y="420865"/>
                  <a:pt x="74027" y="432147"/>
                </a:cubicBezTo>
                <a:cubicBezTo>
                  <a:pt x="49403" y="425710"/>
                  <a:pt x="34225" y="394008"/>
                  <a:pt x="0" y="363300"/>
                </a:cubicBezTo>
                <a:cubicBezTo>
                  <a:pt x="10154" y="335011"/>
                  <a:pt x="41752" y="324221"/>
                  <a:pt x="74027" y="284093"/>
                </a:cubicBezTo>
                <a:cubicBezTo>
                  <a:pt x="75287" y="291558"/>
                  <a:pt x="73373" y="310552"/>
                  <a:pt x="74027" y="321106"/>
                </a:cubicBezTo>
                <a:cubicBezTo>
                  <a:pt x="180627" y="314007"/>
                  <a:pt x="251724" y="250728"/>
                  <a:pt x="288386" y="200157"/>
                </a:cubicBezTo>
              </a:path>
            </a:pathLst>
          </a:custGeom>
          <a:ln>
            <a:extLst>
              <a:ext uri="{C807C97D-BFC1-408E-A445-0C87EB9F89A2}">
                <ask:lineSketchStyleProps xmlns:ask="http://schemas.microsoft.com/office/drawing/2018/sketchyshapes" sd="1877037944">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60" name="Arrow: Curved Left 59">
            <a:extLst>
              <a:ext uri="{FF2B5EF4-FFF2-40B4-BE49-F238E27FC236}">
                <a16:creationId xmlns:a16="http://schemas.microsoft.com/office/drawing/2014/main" id="{87641230-A2F9-B7F0-3A1C-261CA15C19DA}"/>
              </a:ext>
            </a:extLst>
          </p:cNvPr>
          <p:cNvSpPr/>
          <p:nvPr/>
        </p:nvSpPr>
        <p:spPr>
          <a:xfrm flipH="1">
            <a:off x="6973561" y="4725218"/>
            <a:ext cx="296107" cy="437327"/>
          </a:xfrm>
          <a:custGeom>
            <a:avLst/>
            <a:gdLst>
              <a:gd name="connsiteX0" fmla="*/ 0 w 296107"/>
              <a:gd name="connsiteY0" fmla="*/ 363300 h 437327"/>
              <a:gd name="connsiteX1" fmla="*/ 74027 w 296107"/>
              <a:gd name="connsiteY1" fmla="*/ 284093 h 437327"/>
              <a:gd name="connsiteX2" fmla="*/ 74027 w 296107"/>
              <a:gd name="connsiteY2" fmla="*/ 321106 h 437327"/>
              <a:gd name="connsiteX3" fmla="*/ 288386 w 296107"/>
              <a:gd name="connsiteY3" fmla="*/ 200157 h 437327"/>
              <a:gd name="connsiteX4" fmla="*/ 74027 w 296107"/>
              <a:gd name="connsiteY4" fmla="*/ 395133 h 437327"/>
              <a:gd name="connsiteX5" fmla="*/ 74027 w 296107"/>
              <a:gd name="connsiteY5" fmla="*/ 432147 h 437327"/>
              <a:gd name="connsiteX6" fmla="*/ 0 w 296107"/>
              <a:gd name="connsiteY6" fmla="*/ 36330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0" fmla="*/ 296107 w 296107"/>
              <a:gd name="connsiteY0" fmla="*/ 237170 h 437327"/>
              <a:gd name="connsiteX1" fmla="*/ 0 w 296107"/>
              <a:gd name="connsiteY1" fmla="*/ 74027 h 437327"/>
              <a:gd name="connsiteX2" fmla="*/ 0 w 296107"/>
              <a:gd name="connsiteY2" fmla="*/ 0 h 437327"/>
              <a:gd name="connsiteX3" fmla="*/ 296107 w 296107"/>
              <a:gd name="connsiteY3" fmla="*/ 163143 h 437327"/>
              <a:gd name="connsiteX4" fmla="*/ 296107 w 296107"/>
              <a:gd name="connsiteY4" fmla="*/ 237170 h 437327"/>
              <a:gd name="connsiteX5" fmla="*/ 74027 w 296107"/>
              <a:gd name="connsiteY5" fmla="*/ 395133 h 437327"/>
              <a:gd name="connsiteX6" fmla="*/ 74027 w 296107"/>
              <a:gd name="connsiteY6" fmla="*/ 432147 h 437327"/>
              <a:gd name="connsiteX7" fmla="*/ 0 w 296107"/>
              <a:gd name="connsiteY7" fmla="*/ 363300 h 437327"/>
              <a:gd name="connsiteX8" fmla="*/ 74027 w 296107"/>
              <a:gd name="connsiteY8" fmla="*/ 284093 h 437327"/>
              <a:gd name="connsiteX9" fmla="*/ 74027 w 296107"/>
              <a:gd name="connsiteY9" fmla="*/ 321106 h 437327"/>
              <a:gd name="connsiteX10" fmla="*/ 288386 w 296107"/>
              <a:gd name="connsiteY10" fmla="*/ 200157 h 4373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96107" h="437327" stroke="0" extrusionOk="0">
                <a:moveTo>
                  <a:pt x="0" y="363300"/>
                </a:moveTo>
                <a:cubicBezTo>
                  <a:pt x="9358" y="338620"/>
                  <a:pt x="51242" y="322887"/>
                  <a:pt x="74027" y="284093"/>
                </a:cubicBezTo>
                <a:cubicBezTo>
                  <a:pt x="74726" y="292939"/>
                  <a:pt x="72507" y="303564"/>
                  <a:pt x="74027" y="321106"/>
                </a:cubicBezTo>
                <a:cubicBezTo>
                  <a:pt x="179439" y="308919"/>
                  <a:pt x="247700" y="266878"/>
                  <a:pt x="288386" y="200157"/>
                </a:cubicBezTo>
                <a:cubicBezTo>
                  <a:pt x="354099" y="310077"/>
                  <a:pt x="219039" y="352583"/>
                  <a:pt x="74027" y="395133"/>
                </a:cubicBezTo>
                <a:cubicBezTo>
                  <a:pt x="77120" y="411296"/>
                  <a:pt x="70217" y="422624"/>
                  <a:pt x="74027" y="432147"/>
                </a:cubicBezTo>
                <a:cubicBezTo>
                  <a:pt x="46874" y="418914"/>
                  <a:pt x="20629" y="375195"/>
                  <a:pt x="0" y="363300"/>
                </a:cubicBezTo>
                <a:close/>
              </a:path>
              <a:path w="296107" h="437327" fill="darkenLess" stroke="0" extrusionOk="0">
                <a:moveTo>
                  <a:pt x="296107" y="237170"/>
                </a:moveTo>
                <a:cubicBezTo>
                  <a:pt x="319818" y="156385"/>
                  <a:pt x="150638" y="85849"/>
                  <a:pt x="0" y="74027"/>
                </a:cubicBezTo>
                <a:cubicBezTo>
                  <a:pt x="-5895" y="41904"/>
                  <a:pt x="8185" y="22295"/>
                  <a:pt x="0" y="0"/>
                </a:cubicBezTo>
                <a:cubicBezTo>
                  <a:pt x="172221" y="3998"/>
                  <a:pt x="291020" y="77314"/>
                  <a:pt x="296107" y="163143"/>
                </a:cubicBezTo>
                <a:cubicBezTo>
                  <a:pt x="299023" y="184676"/>
                  <a:pt x="287356" y="218450"/>
                  <a:pt x="296107" y="237170"/>
                </a:cubicBezTo>
                <a:close/>
              </a:path>
              <a:path w="296107" h="437327" fill="none" extrusionOk="0">
                <a:moveTo>
                  <a:pt x="296107" y="237170"/>
                </a:moveTo>
                <a:cubicBezTo>
                  <a:pt x="308487" y="137309"/>
                  <a:pt x="165069" y="79283"/>
                  <a:pt x="0" y="74027"/>
                </a:cubicBezTo>
                <a:cubicBezTo>
                  <a:pt x="-4869" y="52062"/>
                  <a:pt x="1304" y="15845"/>
                  <a:pt x="0" y="0"/>
                </a:cubicBezTo>
                <a:cubicBezTo>
                  <a:pt x="168089" y="6746"/>
                  <a:pt x="305375" y="84646"/>
                  <a:pt x="296107" y="163143"/>
                </a:cubicBezTo>
                <a:cubicBezTo>
                  <a:pt x="300186" y="193318"/>
                  <a:pt x="291166" y="217408"/>
                  <a:pt x="296107" y="237170"/>
                </a:cubicBezTo>
                <a:cubicBezTo>
                  <a:pt x="298971" y="331707"/>
                  <a:pt x="197843" y="366957"/>
                  <a:pt x="74027" y="395133"/>
                </a:cubicBezTo>
                <a:cubicBezTo>
                  <a:pt x="75351" y="402743"/>
                  <a:pt x="69732" y="422586"/>
                  <a:pt x="74027" y="432147"/>
                </a:cubicBezTo>
                <a:cubicBezTo>
                  <a:pt x="50609" y="426105"/>
                  <a:pt x="23917" y="381143"/>
                  <a:pt x="0" y="363300"/>
                </a:cubicBezTo>
                <a:cubicBezTo>
                  <a:pt x="8159" y="336162"/>
                  <a:pt x="59210" y="302833"/>
                  <a:pt x="74027" y="284093"/>
                </a:cubicBezTo>
                <a:cubicBezTo>
                  <a:pt x="74970" y="302042"/>
                  <a:pt x="72011" y="312169"/>
                  <a:pt x="74027" y="321106"/>
                </a:cubicBezTo>
                <a:cubicBezTo>
                  <a:pt x="167766" y="311410"/>
                  <a:pt x="267372" y="260795"/>
                  <a:pt x="288386" y="200157"/>
                </a:cubicBezTo>
              </a:path>
              <a:path w="296107" h="437327" fill="none" stroke="0" extrusionOk="0">
                <a:moveTo>
                  <a:pt x="296107" y="237170"/>
                </a:moveTo>
                <a:cubicBezTo>
                  <a:pt x="302054" y="147302"/>
                  <a:pt x="170779" y="94575"/>
                  <a:pt x="0" y="74027"/>
                </a:cubicBezTo>
                <a:cubicBezTo>
                  <a:pt x="-2457" y="40491"/>
                  <a:pt x="2442" y="32349"/>
                  <a:pt x="0" y="0"/>
                </a:cubicBezTo>
                <a:cubicBezTo>
                  <a:pt x="155739" y="-2953"/>
                  <a:pt x="290703" y="75355"/>
                  <a:pt x="296107" y="163143"/>
                </a:cubicBezTo>
                <a:cubicBezTo>
                  <a:pt x="299532" y="198826"/>
                  <a:pt x="295112" y="213472"/>
                  <a:pt x="296107" y="237170"/>
                </a:cubicBezTo>
                <a:cubicBezTo>
                  <a:pt x="300860" y="298046"/>
                  <a:pt x="228691" y="363410"/>
                  <a:pt x="74027" y="395133"/>
                </a:cubicBezTo>
                <a:cubicBezTo>
                  <a:pt x="74187" y="410573"/>
                  <a:pt x="70213" y="417248"/>
                  <a:pt x="74027" y="432147"/>
                </a:cubicBezTo>
                <a:cubicBezTo>
                  <a:pt x="40573" y="410999"/>
                  <a:pt x="18671" y="380348"/>
                  <a:pt x="0" y="363300"/>
                </a:cubicBezTo>
                <a:cubicBezTo>
                  <a:pt x="21968" y="325504"/>
                  <a:pt x="60928" y="306523"/>
                  <a:pt x="74027" y="284093"/>
                </a:cubicBezTo>
                <a:cubicBezTo>
                  <a:pt x="75065" y="294057"/>
                  <a:pt x="73127" y="312225"/>
                  <a:pt x="74027" y="321106"/>
                </a:cubicBezTo>
                <a:cubicBezTo>
                  <a:pt x="165474" y="301202"/>
                  <a:pt x="264552" y="271137"/>
                  <a:pt x="288386" y="200157"/>
                </a:cubicBezTo>
              </a:path>
            </a:pathLst>
          </a:custGeom>
          <a:ln>
            <a:extLst>
              <a:ext uri="{C807C97D-BFC1-408E-A445-0C87EB9F89A2}">
                <ask:lineSketchStyleProps xmlns:ask="http://schemas.microsoft.com/office/drawing/2018/sketchyshapes" sd="3953864684">
                  <a:prstGeom prst="curvedLeftArrow">
                    <a:avLst/>
                  </a:prstGeom>
                  <ask:type>
                    <ask:lineSketchScribble/>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64" name="Callout: Up Arrow 63">
            <a:extLst>
              <a:ext uri="{FF2B5EF4-FFF2-40B4-BE49-F238E27FC236}">
                <a16:creationId xmlns:a16="http://schemas.microsoft.com/office/drawing/2014/main" id="{969CF5A9-FE2D-BF48-A92E-70E6DAFDED86}"/>
              </a:ext>
            </a:extLst>
          </p:cNvPr>
          <p:cNvSpPr/>
          <p:nvPr/>
        </p:nvSpPr>
        <p:spPr>
          <a:xfrm>
            <a:off x="5850347" y="529252"/>
            <a:ext cx="1283137" cy="811726"/>
          </a:xfrm>
          <a:solidFill>
            <a:srgbClr val="A6A6A6"/>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1100" dirty="0"/>
          </a:p>
        </p:txBody>
      </p:sp>
      <p:sp>
        <p:nvSpPr>
          <p:cNvPr id="65" name="Callout: Down Arrow 64">
            <a:extLst>
              <a:ext uri="{FF2B5EF4-FFF2-40B4-BE49-F238E27FC236}">
                <a16:creationId xmlns:a16="http://schemas.microsoft.com/office/drawing/2014/main" id="{459678E7-0758-EC96-7881-4164D17EC82C}"/>
              </a:ext>
            </a:extLst>
          </p:cNvPr>
          <p:cNvSpPr/>
          <p:nvPr/>
        </p:nvSpPr>
        <p:spPr>
          <a:xfrm rot="477958">
            <a:off x="3698665" y="2292115"/>
            <a:ext cx="1367331" cy="980177"/>
          </a:xfrm>
          <a:custGeom>
            <a:avLst/>
            <a:gdLst>
              <a:gd name="connsiteX0" fmla="*/ 0 w 1367331"/>
              <a:gd name="connsiteY0" fmla="*/ 0 h 980177"/>
              <a:gd name="connsiteX1" fmla="*/ 483124 w 1367331"/>
              <a:gd name="connsiteY1" fmla="*/ 0 h 980177"/>
              <a:gd name="connsiteX2" fmla="*/ 925227 w 1367331"/>
              <a:gd name="connsiteY2" fmla="*/ 0 h 980177"/>
              <a:gd name="connsiteX3" fmla="*/ 1367331 w 1367331"/>
              <a:gd name="connsiteY3" fmla="*/ 0 h 980177"/>
              <a:gd name="connsiteX4" fmla="*/ 1367331 w 1367331"/>
              <a:gd name="connsiteY4" fmla="*/ 299338 h 980177"/>
              <a:gd name="connsiteX5" fmla="*/ 1367331 w 1367331"/>
              <a:gd name="connsiteY5" fmla="*/ 636890 h 980177"/>
              <a:gd name="connsiteX6" fmla="*/ 806188 w 1367331"/>
              <a:gd name="connsiteY6" fmla="*/ 636890 h 980177"/>
              <a:gd name="connsiteX7" fmla="*/ 806188 w 1367331"/>
              <a:gd name="connsiteY7" fmla="*/ 735133 h 980177"/>
              <a:gd name="connsiteX8" fmla="*/ 928710 w 1367331"/>
              <a:gd name="connsiteY8" fmla="*/ 735133 h 980177"/>
              <a:gd name="connsiteX9" fmla="*/ 683666 w 1367331"/>
              <a:gd name="connsiteY9" fmla="*/ 980177 h 980177"/>
              <a:gd name="connsiteX10" fmla="*/ 438621 w 1367331"/>
              <a:gd name="connsiteY10" fmla="*/ 735133 h 980177"/>
              <a:gd name="connsiteX11" fmla="*/ 561143 w 1367331"/>
              <a:gd name="connsiteY11" fmla="*/ 735133 h 980177"/>
              <a:gd name="connsiteX12" fmla="*/ 561143 w 1367331"/>
              <a:gd name="connsiteY12" fmla="*/ 636890 h 980177"/>
              <a:gd name="connsiteX13" fmla="*/ 0 w 1367331"/>
              <a:gd name="connsiteY13" fmla="*/ 636890 h 980177"/>
              <a:gd name="connsiteX14" fmla="*/ 0 w 1367331"/>
              <a:gd name="connsiteY14" fmla="*/ 318445 h 980177"/>
              <a:gd name="connsiteX15" fmla="*/ 0 w 1367331"/>
              <a:gd name="connsiteY15" fmla="*/ 0 h 9801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367331" h="980177" fill="none" extrusionOk="0">
                <a:moveTo>
                  <a:pt x="0" y="0"/>
                </a:moveTo>
                <a:cubicBezTo>
                  <a:pt x="209216" y="-4663"/>
                  <a:pt x="332516" y="48461"/>
                  <a:pt x="483124" y="0"/>
                </a:cubicBezTo>
                <a:cubicBezTo>
                  <a:pt x="633732" y="-48461"/>
                  <a:pt x="715990" y="30955"/>
                  <a:pt x="925227" y="0"/>
                </a:cubicBezTo>
                <a:cubicBezTo>
                  <a:pt x="1134464" y="-30955"/>
                  <a:pt x="1156716" y="18333"/>
                  <a:pt x="1367331" y="0"/>
                </a:cubicBezTo>
                <a:cubicBezTo>
                  <a:pt x="1399565" y="124342"/>
                  <a:pt x="1347486" y="213215"/>
                  <a:pt x="1367331" y="299338"/>
                </a:cubicBezTo>
                <a:cubicBezTo>
                  <a:pt x="1387176" y="385461"/>
                  <a:pt x="1361397" y="524688"/>
                  <a:pt x="1367331" y="636890"/>
                </a:cubicBezTo>
                <a:cubicBezTo>
                  <a:pt x="1190003" y="671846"/>
                  <a:pt x="952743" y="578420"/>
                  <a:pt x="806188" y="636890"/>
                </a:cubicBezTo>
                <a:cubicBezTo>
                  <a:pt x="812238" y="681010"/>
                  <a:pt x="795353" y="713412"/>
                  <a:pt x="806188" y="735133"/>
                </a:cubicBezTo>
                <a:cubicBezTo>
                  <a:pt x="857162" y="727014"/>
                  <a:pt x="882195" y="746622"/>
                  <a:pt x="928710" y="735133"/>
                </a:cubicBezTo>
                <a:cubicBezTo>
                  <a:pt x="845711" y="853145"/>
                  <a:pt x="739282" y="924161"/>
                  <a:pt x="683666" y="980177"/>
                </a:cubicBezTo>
                <a:cubicBezTo>
                  <a:pt x="575037" y="881952"/>
                  <a:pt x="548818" y="787056"/>
                  <a:pt x="438621" y="735133"/>
                </a:cubicBezTo>
                <a:cubicBezTo>
                  <a:pt x="495878" y="724258"/>
                  <a:pt x="526605" y="737842"/>
                  <a:pt x="561143" y="735133"/>
                </a:cubicBezTo>
                <a:cubicBezTo>
                  <a:pt x="550066" y="708067"/>
                  <a:pt x="571989" y="683633"/>
                  <a:pt x="561143" y="636890"/>
                </a:cubicBezTo>
                <a:cubicBezTo>
                  <a:pt x="379866" y="660703"/>
                  <a:pt x="170696" y="628429"/>
                  <a:pt x="0" y="636890"/>
                </a:cubicBezTo>
                <a:cubicBezTo>
                  <a:pt x="-24650" y="555273"/>
                  <a:pt x="12815" y="383754"/>
                  <a:pt x="0" y="318445"/>
                </a:cubicBezTo>
                <a:cubicBezTo>
                  <a:pt x="-12815" y="253136"/>
                  <a:pt x="32261" y="108144"/>
                  <a:pt x="0" y="0"/>
                </a:cubicBezTo>
                <a:close/>
              </a:path>
              <a:path w="1367331" h="980177" stroke="0" extrusionOk="0">
                <a:moveTo>
                  <a:pt x="0" y="0"/>
                </a:moveTo>
                <a:cubicBezTo>
                  <a:pt x="147028" y="-28688"/>
                  <a:pt x="265737" y="10921"/>
                  <a:pt x="428430" y="0"/>
                </a:cubicBezTo>
                <a:cubicBezTo>
                  <a:pt x="591123" y="-10921"/>
                  <a:pt x="700167" y="37532"/>
                  <a:pt x="843187" y="0"/>
                </a:cubicBezTo>
                <a:cubicBezTo>
                  <a:pt x="986207" y="-37532"/>
                  <a:pt x="1216294" y="50960"/>
                  <a:pt x="1367331" y="0"/>
                </a:cubicBezTo>
                <a:cubicBezTo>
                  <a:pt x="1393046" y="127964"/>
                  <a:pt x="1361270" y="240159"/>
                  <a:pt x="1367331" y="305707"/>
                </a:cubicBezTo>
                <a:cubicBezTo>
                  <a:pt x="1373392" y="371255"/>
                  <a:pt x="1332131" y="475527"/>
                  <a:pt x="1367331" y="636890"/>
                </a:cubicBezTo>
                <a:cubicBezTo>
                  <a:pt x="1245467" y="697910"/>
                  <a:pt x="1026858" y="631703"/>
                  <a:pt x="806188" y="636890"/>
                </a:cubicBezTo>
                <a:cubicBezTo>
                  <a:pt x="813057" y="678186"/>
                  <a:pt x="798191" y="707831"/>
                  <a:pt x="806188" y="735133"/>
                </a:cubicBezTo>
                <a:cubicBezTo>
                  <a:pt x="854887" y="734277"/>
                  <a:pt x="890924" y="737632"/>
                  <a:pt x="928710" y="735133"/>
                </a:cubicBezTo>
                <a:cubicBezTo>
                  <a:pt x="844663" y="844518"/>
                  <a:pt x="804303" y="858531"/>
                  <a:pt x="683666" y="980177"/>
                </a:cubicBezTo>
                <a:cubicBezTo>
                  <a:pt x="622631" y="921088"/>
                  <a:pt x="524288" y="771305"/>
                  <a:pt x="438621" y="735133"/>
                </a:cubicBezTo>
                <a:cubicBezTo>
                  <a:pt x="491957" y="730013"/>
                  <a:pt x="515672" y="743571"/>
                  <a:pt x="561143" y="735133"/>
                </a:cubicBezTo>
                <a:cubicBezTo>
                  <a:pt x="554660" y="686612"/>
                  <a:pt x="565945" y="677179"/>
                  <a:pt x="561143" y="636890"/>
                </a:cubicBezTo>
                <a:cubicBezTo>
                  <a:pt x="313365" y="701224"/>
                  <a:pt x="274071" y="600223"/>
                  <a:pt x="0" y="636890"/>
                </a:cubicBezTo>
                <a:cubicBezTo>
                  <a:pt x="-6966" y="517912"/>
                  <a:pt x="28822" y="430915"/>
                  <a:pt x="0" y="305707"/>
                </a:cubicBezTo>
                <a:cubicBezTo>
                  <a:pt x="-28822" y="180499"/>
                  <a:pt x="34749" y="117144"/>
                  <a:pt x="0" y="0"/>
                </a:cubicBezTo>
                <a:close/>
              </a:path>
            </a:pathLst>
          </a:custGeom>
          <a:solidFill>
            <a:srgbClr val="49176D"/>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b="1" dirty="0">
                <a:solidFill>
                  <a:schemeClr val="bg1"/>
                </a:solidFill>
                <a:latin typeface="Cavolini" panose="03000502040302020204" pitchFamily="66" charset="0"/>
                <a:cs typeface="Cavolini" panose="03000502040302020204" pitchFamily="66" charset="0"/>
              </a:rPr>
              <a:t>Plan</a:t>
            </a:r>
            <a:r>
              <a:rPr lang="en-GB" sz="900" dirty="0">
                <a:solidFill>
                  <a:schemeClr val="bg1"/>
                </a:solidFill>
                <a:latin typeface="Cavolini" panose="03000502040302020204" pitchFamily="66" charset="0"/>
                <a:cs typeface="Cavolini" panose="03000502040302020204" pitchFamily="66" charset="0"/>
              </a:rPr>
              <a:t> investments to improve organisational performance </a:t>
            </a:r>
          </a:p>
        </p:txBody>
      </p:sp>
      <p:sp>
        <p:nvSpPr>
          <p:cNvPr id="66" name="Callout: Up Arrow 65">
            <a:extLst>
              <a:ext uri="{FF2B5EF4-FFF2-40B4-BE49-F238E27FC236}">
                <a16:creationId xmlns:a16="http://schemas.microsoft.com/office/drawing/2014/main" id="{63F6F105-F176-092B-9D26-4FDBB09C8F72}"/>
              </a:ext>
            </a:extLst>
          </p:cNvPr>
          <p:cNvSpPr/>
          <p:nvPr/>
        </p:nvSpPr>
        <p:spPr>
          <a:xfrm rot="20100415">
            <a:off x="6153288" y="1920332"/>
            <a:ext cx="1283137" cy="811726"/>
          </a:xfrm>
          <a:custGeom>
            <a:avLst/>
            <a:gdLst>
              <a:gd name="connsiteX0" fmla="*/ 0 w 1283137"/>
              <a:gd name="connsiteY0" fmla="*/ 284291 h 811726"/>
              <a:gd name="connsiteX1" fmla="*/ 540103 w 1283137"/>
              <a:gd name="connsiteY1" fmla="*/ 284291 h 811726"/>
              <a:gd name="connsiteX2" fmla="*/ 540103 w 1283137"/>
              <a:gd name="connsiteY2" fmla="*/ 202932 h 811726"/>
              <a:gd name="connsiteX3" fmla="*/ 438637 w 1283137"/>
              <a:gd name="connsiteY3" fmla="*/ 202932 h 811726"/>
              <a:gd name="connsiteX4" fmla="*/ 641569 w 1283137"/>
              <a:gd name="connsiteY4" fmla="*/ 0 h 811726"/>
              <a:gd name="connsiteX5" fmla="*/ 844500 w 1283137"/>
              <a:gd name="connsiteY5" fmla="*/ 202932 h 811726"/>
              <a:gd name="connsiteX6" fmla="*/ 743034 w 1283137"/>
              <a:gd name="connsiteY6" fmla="*/ 202932 h 811726"/>
              <a:gd name="connsiteX7" fmla="*/ 743034 w 1283137"/>
              <a:gd name="connsiteY7" fmla="*/ 284291 h 811726"/>
              <a:gd name="connsiteX8" fmla="*/ 1283137 w 1283137"/>
              <a:gd name="connsiteY8" fmla="*/ 284291 h 811726"/>
              <a:gd name="connsiteX9" fmla="*/ 1283137 w 1283137"/>
              <a:gd name="connsiteY9" fmla="*/ 811726 h 811726"/>
              <a:gd name="connsiteX10" fmla="*/ 868256 w 1283137"/>
              <a:gd name="connsiteY10" fmla="*/ 811726 h 811726"/>
              <a:gd name="connsiteX11" fmla="*/ 466206 w 1283137"/>
              <a:gd name="connsiteY11" fmla="*/ 811726 h 811726"/>
              <a:gd name="connsiteX12" fmla="*/ 0 w 1283137"/>
              <a:gd name="connsiteY12" fmla="*/ 811726 h 811726"/>
              <a:gd name="connsiteX13" fmla="*/ 0 w 1283137"/>
              <a:gd name="connsiteY13" fmla="*/ 284291 h 81172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1283137" h="811726" fill="none" extrusionOk="0">
                <a:moveTo>
                  <a:pt x="0" y="284291"/>
                </a:moveTo>
                <a:cubicBezTo>
                  <a:pt x="178354" y="278740"/>
                  <a:pt x="361075" y="343648"/>
                  <a:pt x="540103" y="284291"/>
                </a:cubicBezTo>
                <a:cubicBezTo>
                  <a:pt x="533643" y="255073"/>
                  <a:pt x="541577" y="240551"/>
                  <a:pt x="540103" y="202932"/>
                </a:cubicBezTo>
                <a:cubicBezTo>
                  <a:pt x="510995" y="208167"/>
                  <a:pt x="485037" y="199771"/>
                  <a:pt x="438637" y="202932"/>
                </a:cubicBezTo>
                <a:cubicBezTo>
                  <a:pt x="482049" y="155793"/>
                  <a:pt x="568660" y="103099"/>
                  <a:pt x="641569" y="0"/>
                </a:cubicBezTo>
                <a:cubicBezTo>
                  <a:pt x="714738" y="67304"/>
                  <a:pt x="734496" y="113539"/>
                  <a:pt x="844500" y="202932"/>
                </a:cubicBezTo>
                <a:cubicBezTo>
                  <a:pt x="797250" y="203515"/>
                  <a:pt x="765780" y="193163"/>
                  <a:pt x="743034" y="202932"/>
                </a:cubicBezTo>
                <a:cubicBezTo>
                  <a:pt x="750557" y="230929"/>
                  <a:pt x="735311" y="260924"/>
                  <a:pt x="743034" y="284291"/>
                </a:cubicBezTo>
                <a:cubicBezTo>
                  <a:pt x="883195" y="276193"/>
                  <a:pt x="1081425" y="300532"/>
                  <a:pt x="1283137" y="284291"/>
                </a:cubicBezTo>
                <a:cubicBezTo>
                  <a:pt x="1337837" y="501721"/>
                  <a:pt x="1234543" y="628805"/>
                  <a:pt x="1283137" y="811726"/>
                </a:cubicBezTo>
                <a:cubicBezTo>
                  <a:pt x="1080136" y="850886"/>
                  <a:pt x="953497" y="772068"/>
                  <a:pt x="868256" y="811726"/>
                </a:cubicBezTo>
                <a:cubicBezTo>
                  <a:pt x="783015" y="851384"/>
                  <a:pt x="590524" y="787625"/>
                  <a:pt x="466206" y="811726"/>
                </a:cubicBezTo>
                <a:cubicBezTo>
                  <a:pt x="341888" y="835827"/>
                  <a:pt x="185622" y="764073"/>
                  <a:pt x="0" y="811726"/>
                </a:cubicBezTo>
                <a:cubicBezTo>
                  <a:pt x="-20111" y="603801"/>
                  <a:pt x="47798" y="398112"/>
                  <a:pt x="0" y="284291"/>
                </a:cubicBezTo>
                <a:close/>
              </a:path>
              <a:path w="1283137" h="811726" stroke="0" extrusionOk="0">
                <a:moveTo>
                  <a:pt x="0" y="284291"/>
                </a:moveTo>
                <a:cubicBezTo>
                  <a:pt x="201395" y="225447"/>
                  <a:pt x="310650" y="286851"/>
                  <a:pt x="540103" y="284291"/>
                </a:cubicBezTo>
                <a:cubicBezTo>
                  <a:pt x="533183" y="247200"/>
                  <a:pt x="544605" y="221856"/>
                  <a:pt x="540103" y="202932"/>
                </a:cubicBezTo>
                <a:cubicBezTo>
                  <a:pt x="510707" y="208414"/>
                  <a:pt x="486069" y="192565"/>
                  <a:pt x="438637" y="202932"/>
                </a:cubicBezTo>
                <a:cubicBezTo>
                  <a:pt x="487598" y="117550"/>
                  <a:pt x="568819" y="115208"/>
                  <a:pt x="641569" y="0"/>
                </a:cubicBezTo>
                <a:cubicBezTo>
                  <a:pt x="722624" y="65485"/>
                  <a:pt x="746989" y="107285"/>
                  <a:pt x="844500" y="202932"/>
                </a:cubicBezTo>
                <a:cubicBezTo>
                  <a:pt x="820143" y="205066"/>
                  <a:pt x="771134" y="200947"/>
                  <a:pt x="743034" y="202932"/>
                </a:cubicBezTo>
                <a:cubicBezTo>
                  <a:pt x="743934" y="237958"/>
                  <a:pt x="733644" y="261972"/>
                  <a:pt x="743034" y="284291"/>
                </a:cubicBezTo>
                <a:cubicBezTo>
                  <a:pt x="981148" y="243408"/>
                  <a:pt x="1144612" y="305680"/>
                  <a:pt x="1283137" y="284291"/>
                </a:cubicBezTo>
                <a:cubicBezTo>
                  <a:pt x="1336718" y="474242"/>
                  <a:pt x="1279590" y="600922"/>
                  <a:pt x="1283137" y="811726"/>
                </a:cubicBezTo>
                <a:cubicBezTo>
                  <a:pt x="1139847" y="835245"/>
                  <a:pt x="1050662" y="785296"/>
                  <a:pt x="881087" y="811726"/>
                </a:cubicBezTo>
                <a:cubicBezTo>
                  <a:pt x="711512" y="838156"/>
                  <a:pt x="647161" y="787223"/>
                  <a:pt x="466206" y="811726"/>
                </a:cubicBezTo>
                <a:cubicBezTo>
                  <a:pt x="285251" y="836229"/>
                  <a:pt x="174098" y="785712"/>
                  <a:pt x="0" y="811726"/>
                </a:cubicBezTo>
                <a:cubicBezTo>
                  <a:pt x="-23582" y="615689"/>
                  <a:pt x="26758" y="467208"/>
                  <a:pt x="0" y="284291"/>
                </a:cubicBezTo>
                <a:close/>
              </a:path>
            </a:pathLst>
          </a:custGeom>
          <a:solidFill>
            <a:srgbClr val="49176D"/>
          </a:solidFill>
          <a:ln>
            <a:extLst>
              <a:ext uri="{C807C97D-BFC1-408E-A445-0C87EB9F89A2}">
                <ask:lineSketchStyleProps xmlns:ask="http://schemas.microsoft.com/office/drawing/2018/sketchyshapes" sd="338338939">
                  <a:prstGeom prst="up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b="1" dirty="0">
                <a:solidFill>
                  <a:schemeClr val="bg1"/>
                </a:solidFill>
                <a:latin typeface="Cavolini" panose="03000502040302020204" pitchFamily="66" charset="0"/>
                <a:cs typeface="Cavolini" panose="03000502040302020204" pitchFamily="66" charset="0"/>
              </a:rPr>
              <a:t>Predict</a:t>
            </a:r>
            <a:r>
              <a:rPr lang="en-GB" sz="900" dirty="0">
                <a:solidFill>
                  <a:schemeClr val="bg1"/>
                </a:solidFill>
                <a:latin typeface="Cavolini" panose="03000502040302020204" pitchFamily="66" charset="0"/>
                <a:cs typeface="Cavolini" panose="03000502040302020204" pitchFamily="66" charset="0"/>
              </a:rPr>
              <a:t> future performance </a:t>
            </a:r>
          </a:p>
        </p:txBody>
      </p:sp>
      <p:sp>
        <p:nvSpPr>
          <p:cNvPr id="67" name="Callout: Up Arrow 66">
            <a:extLst>
              <a:ext uri="{FF2B5EF4-FFF2-40B4-BE49-F238E27FC236}">
                <a16:creationId xmlns:a16="http://schemas.microsoft.com/office/drawing/2014/main" id="{3B77159C-B7A4-EEAB-806B-318E7423F313}"/>
              </a:ext>
            </a:extLst>
          </p:cNvPr>
          <p:cNvSpPr/>
          <p:nvPr/>
        </p:nvSpPr>
        <p:spPr>
          <a:xfrm>
            <a:off x="6428720" y="2859828"/>
            <a:ext cx="1283137" cy="811726"/>
          </a:xfrm>
          <a:custGeom>
            <a:avLst/>
            <a:gdLst>
              <a:gd name="connsiteX0" fmla="*/ 0 w 1283137"/>
              <a:gd name="connsiteY0" fmla="*/ 284291 h 811726"/>
              <a:gd name="connsiteX1" fmla="*/ 540103 w 1283137"/>
              <a:gd name="connsiteY1" fmla="*/ 284291 h 811726"/>
              <a:gd name="connsiteX2" fmla="*/ 540103 w 1283137"/>
              <a:gd name="connsiteY2" fmla="*/ 202932 h 811726"/>
              <a:gd name="connsiteX3" fmla="*/ 438637 w 1283137"/>
              <a:gd name="connsiteY3" fmla="*/ 202932 h 811726"/>
              <a:gd name="connsiteX4" fmla="*/ 641569 w 1283137"/>
              <a:gd name="connsiteY4" fmla="*/ 0 h 811726"/>
              <a:gd name="connsiteX5" fmla="*/ 844500 w 1283137"/>
              <a:gd name="connsiteY5" fmla="*/ 202932 h 811726"/>
              <a:gd name="connsiteX6" fmla="*/ 743034 w 1283137"/>
              <a:gd name="connsiteY6" fmla="*/ 202932 h 811726"/>
              <a:gd name="connsiteX7" fmla="*/ 743034 w 1283137"/>
              <a:gd name="connsiteY7" fmla="*/ 284291 h 811726"/>
              <a:gd name="connsiteX8" fmla="*/ 1283137 w 1283137"/>
              <a:gd name="connsiteY8" fmla="*/ 284291 h 811726"/>
              <a:gd name="connsiteX9" fmla="*/ 1283137 w 1283137"/>
              <a:gd name="connsiteY9" fmla="*/ 811726 h 811726"/>
              <a:gd name="connsiteX10" fmla="*/ 868256 w 1283137"/>
              <a:gd name="connsiteY10" fmla="*/ 811726 h 811726"/>
              <a:gd name="connsiteX11" fmla="*/ 466206 w 1283137"/>
              <a:gd name="connsiteY11" fmla="*/ 811726 h 811726"/>
              <a:gd name="connsiteX12" fmla="*/ 0 w 1283137"/>
              <a:gd name="connsiteY12" fmla="*/ 811726 h 811726"/>
              <a:gd name="connsiteX13" fmla="*/ 0 w 1283137"/>
              <a:gd name="connsiteY13" fmla="*/ 284291 h 81172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1283137" h="811726" fill="none" extrusionOk="0">
                <a:moveTo>
                  <a:pt x="0" y="284291"/>
                </a:moveTo>
                <a:cubicBezTo>
                  <a:pt x="178354" y="278740"/>
                  <a:pt x="361075" y="343648"/>
                  <a:pt x="540103" y="284291"/>
                </a:cubicBezTo>
                <a:cubicBezTo>
                  <a:pt x="533643" y="255073"/>
                  <a:pt x="541577" y="240551"/>
                  <a:pt x="540103" y="202932"/>
                </a:cubicBezTo>
                <a:cubicBezTo>
                  <a:pt x="510995" y="208167"/>
                  <a:pt x="485037" y="199771"/>
                  <a:pt x="438637" y="202932"/>
                </a:cubicBezTo>
                <a:cubicBezTo>
                  <a:pt x="482049" y="155793"/>
                  <a:pt x="568660" y="103099"/>
                  <a:pt x="641569" y="0"/>
                </a:cubicBezTo>
                <a:cubicBezTo>
                  <a:pt x="714738" y="67304"/>
                  <a:pt x="734496" y="113539"/>
                  <a:pt x="844500" y="202932"/>
                </a:cubicBezTo>
                <a:cubicBezTo>
                  <a:pt x="797250" y="203515"/>
                  <a:pt x="765780" y="193163"/>
                  <a:pt x="743034" y="202932"/>
                </a:cubicBezTo>
                <a:cubicBezTo>
                  <a:pt x="750557" y="230929"/>
                  <a:pt x="735311" y="260924"/>
                  <a:pt x="743034" y="284291"/>
                </a:cubicBezTo>
                <a:cubicBezTo>
                  <a:pt x="883195" y="276193"/>
                  <a:pt x="1081425" y="300532"/>
                  <a:pt x="1283137" y="284291"/>
                </a:cubicBezTo>
                <a:cubicBezTo>
                  <a:pt x="1337837" y="501721"/>
                  <a:pt x="1234543" y="628805"/>
                  <a:pt x="1283137" y="811726"/>
                </a:cubicBezTo>
                <a:cubicBezTo>
                  <a:pt x="1080136" y="850886"/>
                  <a:pt x="953497" y="772068"/>
                  <a:pt x="868256" y="811726"/>
                </a:cubicBezTo>
                <a:cubicBezTo>
                  <a:pt x="783015" y="851384"/>
                  <a:pt x="590524" y="787625"/>
                  <a:pt x="466206" y="811726"/>
                </a:cubicBezTo>
                <a:cubicBezTo>
                  <a:pt x="341888" y="835827"/>
                  <a:pt x="185622" y="764073"/>
                  <a:pt x="0" y="811726"/>
                </a:cubicBezTo>
                <a:cubicBezTo>
                  <a:pt x="-20111" y="603801"/>
                  <a:pt x="47798" y="398112"/>
                  <a:pt x="0" y="284291"/>
                </a:cubicBezTo>
                <a:close/>
              </a:path>
              <a:path w="1283137" h="811726" stroke="0" extrusionOk="0">
                <a:moveTo>
                  <a:pt x="0" y="284291"/>
                </a:moveTo>
                <a:cubicBezTo>
                  <a:pt x="201395" y="225447"/>
                  <a:pt x="310650" y="286851"/>
                  <a:pt x="540103" y="284291"/>
                </a:cubicBezTo>
                <a:cubicBezTo>
                  <a:pt x="533183" y="247200"/>
                  <a:pt x="544605" y="221856"/>
                  <a:pt x="540103" y="202932"/>
                </a:cubicBezTo>
                <a:cubicBezTo>
                  <a:pt x="510707" y="208414"/>
                  <a:pt x="486069" y="192565"/>
                  <a:pt x="438637" y="202932"/>
                </a:cubicBezTo>
                <a:cubicBezTo>
                  <a:pt x="487598" y="117550"/>
                  <a:pt x="568819" y="115208"/>
                  <a:pt x="641569" y="0"/>
                </a:cubicBezTo>
                <a:cubicBezTo>
                  <a:pt x="722624" y="65485"/>
                  <a:pt x="746989" y="107285"/>
                  <a:pt x="844500" y="202932"/>
                </a:cubicBezTo>
                <a:cubicBezTo>
                  <a:pt x="820143" y="205066"/>
                  <a:pt x="771134" y="200947"/>
                  <a:pt x="743034" y="202932"/>
                </a:cubicBezTo>
                <a:cubicBezTo>
                  <a:pt x="743934" y="237958"/>
                  <a:pt x="733644" y="261972"/>
                  <a:pt x="743034" y="284291"/>
                </a:cubicBezTo>
                <a:cubicBezTo>
                  <a:pt x="981148" y="243408"/>
                  <a:pt x="1144612" y="305680"/>
                  <a:pt x="1283137" y="284291"/>
                </a:cubicBezTo>
                <a:cubicBezTo>
                  <a:pt x="1336718" y="474242"/>
                  <a:pt x="1279590" y="600922"/>
                  <a:pt x="1283137" y="811726"/>
                </a:cubicBezTo>
                <a:cubicBezTo>
                  <a:pt x="1139847" y="835245"/>
                  <a:pt x="1050662" y="785296"/>
                  <a:pt x="881087" y="811726"/>
                </a:cubicBezTo>
                <a:cubicBezTo>
                  <a:pt x="711512" y="838156"/>
                  <a:pt x="647161" y="787223"/>
                  <a:pt x="466206" y="811726"/>
                </a:cubicBezTo>
                <a:cubicBezTo>
                  <a:pt x="285251" y="836229"/>
                  <a:pt x="174098" y="785712"/>
                  <a:pt x="0" y="811726"/>
                </a:cubicBezTo>
                <a:cubicBezTo>
                  <a:pt x="-23582" y="615689"/>
                  <a:pt x="26758" y="467208"/>
                  <a:pt x="0" y="284291"/>
                </a:cubicBezTo>
                <a:close/>
              </a:path>
            </a:pathLst>
          </a:custGeom>
          <a:solidFill>
            <a:srgbClr val="49176D"/>
          </a:solidFill>
          <a:ln>
            <a:extLst>
              <a:ext uri="{C807C97D-BFC1-408E-A445-0C87EB9F89A2}">
                <ask:lineSketchStyleProps xmlns:ask="http://schemas.microsoft.com/office/drawing/2018/sketchyshapes" sd="338338939">
                  <a:prstGeom prst="up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b="1" dirty="0">
                <a:solidFill>
                  <a:schemeClr val="bg1"/>
                </a:solidFill>
                <a:latin typeface="Cavolini" panose="03000502040302020204" pitchFamily="66" charset="0"/>
                <a:cs typeface="Cavolini" panose="03000502040302020204" pitchFamily="66" charset="0"/>
              </a:rPr>
              <a:t>Assess</a:t>
            </a:r>
            <a:r>
              <a:rPr lang="en-GB" sz="900" dirty="0">
                <a:solidFill>
                  <a:schemeClr val="bg1"/>
                </a:solidFill>
                <a:latin typeface="Cavolini" panose="03000502040302020204" pitchFamily="66" charset="0"/>
                <a:cs typeface="Cavolini" panose="03000502040302020204" pitchFamily="66" charset="0"/>
              </a:rPr>
              <a:t> current performance across DLODS</a:t>
            </a:r>
          </a:p>
        </p:txBody>
      </p:sp>
      <p:sp>
        <p:nvSpPr>
          <p:cNvPr id="68" name="TextBox 67">
            <a:extLst>
              <a:ext uri="{FF2B5EF4-FFF2-40B4-BE49-F238E27FC236}">
                <a16:creationId xmlns:a16="http://schemas.microsoft.com/office/drawing/2014/main" id="{55D30156-8C34-DFA3-F84C-68AD7ACDBDBC}"/>
              </a:ext>
            </a:extLst>
          </p:cNvPr>
          <p:cNvSpPr txBox="1"/>
          <p:nvPr/>
        </p:nvSpPr>
        <p:spPr>
          <a:xfrm rot="16200000">
            <a:off x="-396696" y="2130379"/>
            <a:ext cx="1601381" cy="678363"/>
          </a:xfrm>
          <a:custGeom>
            <a:avLst/>
            <a:gdLst>
              <a:gd name="connsiteX0" fmla="*/ 0 w 1601381"/>
              <a:gd name="connsiteY0" fmla="*/ 0 h 678363"/>
              <a:gd name="connsiteX1" fmla="*/ 517780 w 1601381"/>
              <a:gd name="connsiteY1" fmla="*/ 0 h 678363"/>
              <a:gd name="connsiteX2" fmla="*/ 1067587 w 1601381"/>
              <a:gd name="connsiteY2" fmla="*/ 0 h 678363"/>
              <a:gd name="connsiteX3" fmla="*/ 1601381 w 1601381"/>
              <a:gd name="connsiteY3" fmla="*/ 0 h 678363"/>
              <a:gd name="connsiteX4" fmla="*/ 1601381 w 1601381"/>
              <a:gd name="connsiteY4" fmla="*/ 339182 h 678363"/>
              <a:gd name="connsiteX5" fmla="*/ 1601381 w 1601381"/>
              <a:gd name="connsiteY5" fmla="*/ 678363 h 678363"/>
              <a:gd name="connsiteX6" fmla="*/ 1083601 w 1601381"/>
              <a:gd name="connsiteY6" fmla="*/ 678363 h 678363"/>
              <a:gd name="connsiteX7" fmla="*/ 533794 w 1601381"/>
              <a:gd name="connsiteY7" fmla="*/ 678363 h 678363"/>
              <a:gd name="connsiteX8" fmla="*/ 0 w 1601381"/>
              <a:gd name="connsiteY8" fmla="*/ 678363 h 678363"/>
              <a:gd name="connsiteX9" fmla="*/ 0 w 1601381"/>
              <a:gd name="connsiteY9" fmla="*/ 332398 h 678363"/>
              <a:gd name="connsiteX10" fmla="*/ 0 w 1601381"/>
              <a:gd name="connsiteY10" fmla="*/ 0 h 6783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601381" h="678363" fill="none" extrusionOk="0">
                <a:moveTo>
                  <a:pt x="0" y="0"/>
                </a:moveTo>
                <a:cubicBezTo>
                  <a:pt x="250925" y="-24417"/>
                  <a:pt x="365443" y="35547"/>
                  <a:pt x="517780" y="0"/>
                </a:cubicBezTo>
                <a:cubicBezTo>
                  <a:pt x="670117" y="-35547"/>
                  <a:pt x="873420" y="5228"/>
                  <a:pt x="1067587" y="0"/>
                </a:cubicBezTo>
                <a:cubicBezTo>
                  <a:pt x="1261754" y="-5228"/>
                  <a:pt x="1492017" y="33183"/>
                  <a:pt x="1601381" y="0"/>
                </a:cubicBezTo>
                <a:cubicBezTo>
                  <a:pt x="1620886" y="114061"/>
                  <a:pt x="1571039" y="169716"/>
                  <a:pt x="1601381" y="339182"/>
                </a:cubicBezTo>
                <a:cubicBezTo>
                  <a:pt x="1631723" y="508648"/>
                  <a:pt x="1567533" y="533936"/>
                  <a:pt x="1601381" y="678363"/>
                </a:cubicBezTo>
                <a:cubicBezTo>
                  <a:pt x="1375041" y="729200"/>
                  <a:pt x="1193542" y="649775"/>
                  <a:pt x="1083601" y="678363"/>
                </a:cubicBezTo>
                <a:cubicBezTo>
                  <a:pt x="973660" y="706951"/>
                  <a:pt x="800301" y="648287"/>
                  <a:pt x="533794" y="678363"/>
                </a:cubicBezTo>
                <a:cubicBezTo>
                  <a:pt x="267287" y="708439"/>
                  <a:pt x="230819" y="620020"/>
                  <a:pt x="0" y="678363"/>
                </a:cubicBezTo>
                <a:cubicBezTo>
                  <a:pt x="-24935" y="573001"/>
                  <a:pt x="31980" y="477848"/>
                  <a:pt x="0" y="332398"/>
                </a:cubicBezTo>
                <a:cubicBezTo>
                  <a:pt x="-31980" y="186949"/>
                  <a:pt x="30756" y="135846"/>
                  <a:pt x="0" y="0"/>
                </a:cubicBezTo>
                <a:close/>
              </a:path>
              <a:path w="1601381" h="678363" stroke="0" extrusionOk="0">
                <a:moveTo>
                  <a:pt x="0" y="0"/>
                </a:moveTo>
                <a:cubicBezTo>
                  <a:pt x="107056" y="-2075"/>
                  <a:pt x="302621" y="11700"/>
                  <a:pt x="501766" y="0"/>
                </a:cubicBezTo>
                <a:cubicBezTo>
                  <a:pt x="700911" y="-11700"/>
                  <a:pt x="912544" y="57554"/>
                  <a:pt x="1035560" y="0"/>
                </a:cubicBezTo>
                <a:cubicBezTo>
                  <a:pt x="1158576" y="-57554"/>
                  <a:pt x="1330566" y="21392"/>
                  <a:pt x="1601381" y="0"/>
                </a:cubicBezTo>
                <a:cubicBezTo>
                  <a:pt x="1635312" y="165609"/>
                  <a:pt x="1559426" y="238587"/>
                  <a:pt x="1601381" y="352749"/>
                </a:cubicBezTo>
                <a:cubicBezTo>
                  <a:pt x="1643336" y="466911"/>
                  <a:pt x="1586515" y="524456"/>
                  <a:pt x="1601381" y="678363"/>
                </a:cubicBezTo>
                <a:cubicBezTo>
                  <a:pt x="1443148" y="682770"/>
                  <a:pt x="1238312" y="620721"/>
                  <a:pt x="1083601" y="678363"/>
                </a:cubicBezTo>
                <a:cubicBezTo>
                  <a:pt x="928890" y="736005"/>
                  <a:pt x="685062" y="665803"/>
                  <a:pt x="517780" y="678363"/>
                </a:cubicBezTo>
                <a:cubicBezTo>
                  <a:pt x="350498" y="690923"/>
                  <a:pt x="128878" y="660683"/>
                  <a:pt x="0" y="678363"/>
                </a:cubicBezTo>
                <a:cubicBezTo>
                  <a:pt x="-34546" y="559822"/>
                  <a:pt x="31891" y="516760"/>
                  <a:pt x="0" y="359532"/>
                </a:cubicBezTo>
                <a:cubicBezTo>
                  <a:pt x="-31891" y="202304"/>
                  <a:pt x="14639" y="136704"/>
                  <a:pt x="0" y="0"/>
                </a:cubicBezTo>
                <a:close/>
              </a:path>
            </a:pathLst>
          </a:custGeom>
          <a:solidFill>
            <a:srgbClr val="49176D"/>
          </a:solidFill>
          <a:ln>
            <a:extLst>
              <a:ext uri="{C807C97D-BFC1-408E-A445-0C87EB9F89A2}">
                <ask:lineSketchStyleProps xmlns:ask="http://schemas.microsoft.com/office/drawing/2018/sketchyshapes" sd="4274562883">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Asset Management </a:t>
            </a:r>
          </a:p>
        </p:txBody>
      </p:sp>
      <p:sp>
        <p:nvSpPr>
          <p:cNvPr id="71" name="Arrow: Curved Left 70">
            <a:extLst>
              <a:ext uri="{FF2B5EF4-FFF2-40B4-BE49-F238E27FC236}">
                <a16:creationId xmlns:a16="http://schemas.microsoft.com/office/drawing/2014/main" id="{91CEF483-B942-A9CE-BFAF-6ED6C140439E}"/>
              </a:ext>
            </a:extLst>
          </p:cNvPr>
          <p:cNvSpPr/>
          <p:nvPr/>
        </p:nvSpPr>
        <p:spPr>
          <a:xfrm rot="20327541" flipV="1">
            <a:off x="7127713" y="3531628"/>
            <a:ext cx="940480" cy="1992805"/>
          </a:xfrm>
          <a:custGeom>
            <a:avLst/>
            <a:gdLst>
              <a:gd name="connsiteX0" fmla="*/ 0 w 940480"/>
              <a:gd name="connsiteY0" fmla="*/ 1757685 h 1992805"/>
              <a:gd name="connsiteX1" fmla="*/ 235120 w 940480"/>
              <a:gd name="connsiteY1" fmla="*/ 1496525 h 1992805"/>
              <a:gd name="connsiteX2" fmla="*/ 235120 w 940480"/>
              <a:gd name="connsiteY2" fmla="*/ 1614085 h 1992805"/>
              <a:gd name="connsiteX3" fmla="*/ 930766 w 940480"/>
              <a:gd name="connsiteY3" fmla="*/ 937622 h 1992805"/>
              <a:gd name="connsiteX4" fmla="*/ 235120 w 940480"/>
              <a:gd name="connsiteY4" fmla="*/ 1849205 h 1992805"/>
              <a:gd name="connsiteX5" fmla="*/ 235120 w 940480"/>
              <a:gd name="connsiteY5" fmla="*/ 1966765 h 1992805"/>
              <a:gd name="connsiteX6" fmla="*/ 0 w 940480"/>
              <a:gd name="connsiteY6" fmla="*/ 1757685 h 1992805"/>
              <a:gd name="connsiteX0" fmla="*/ 940480 w 940480"/>
              <a:gd name="connsiteY0" fmla="*/ 1055183 h 1992805"/>
              <a:gd name="connsiteX1" fmla="*/ 0 w 940480"/>
              <a:gd name="connsiteY1" fmla="*/ 235120 h 1992805"/>
              <a:gd name="connsiteX2" fmla="*/ 0 w 940480"/>
              <a:gd name="connsiteY2" fmla="*/ 0 h 1992805"/>
              <a:gd name="connsiteX3" fmla="*/ 940480 w 940480"/>
              <a:gd name="connsiteY3" fmla="*/ 820063 h 1992805"/>
              <a:gd name="connsiteX4" fmla="*/ 940480 w 940480"/>
              <a:gd name="connsiteY4" fmla="*/ 1055183 h 1992805"/>
              <a:gd name="connsiteX0" fmla="*/ 940480 w 940480"/>
              <a:gd name="connsiteY0" fmla="*/ 1055183 h 1992805"/>
              <a:gd name="connsiteX1" fmla="*/ 0 w 940480"/>
              <a:gd name="connsiteY1" fmla="*/ 235120 h 1992805"/>
              <a:gd name="connsiteX2" fmla="*/ 0 w 940480"/>
              <a:gd name="connsiteY2" fmla="*/ 0 h 1992805"/>
              <a:gd name="connsiteX3" fmla="*/ 940480 w 940480"/>
              <a:gd name="connsiteY3" fmla="*/ 820063 h 1992805"/>
              <a:gd name="connsiteX4" fmla="*/ 940480 w 940480"/>
              <a:gd name="connsiteY4" fmla="*/ 1055183 h 1992805"/>
              <a:gd name="connsiteX5" fmla="*/ 235120 w 940480"/>
              <a:gd name="connsiteY5" fmla="*/ 1849206 h 1992805"/>
              <a:gd name="connsiteX6" fmla="*/ 235120 w 940480"/>
              <a:gd name="connsiteY6" fmla="*/ 1966765 h 1992805"/>
              <a:gd name="connsiteX7" fmla="*/ 0 w 940480"/>
              <a:gd name="connsiteY7" fmla="*/ 1757685 h 1992805"/>
              <a:gd name="connsiteX8" fmla="*/ 235120 w 940480"/>
              <a:gd name="connsiteY8" fmla="*/ 1496525 h 1992805"/>
              <a:gd name="connsiteX9" fmla="*/ 235120 w 940480"/>
              <a:gd name="connsiteY9" fmla="*/ 1614085 h 1992805"/>
              <a:gd name="connsiteX10" fmla="*/ 930766 w 940480"/>
              <a:gd name="connsiteY10" fmla="*/ 937622 h 199280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940480" h="1992805" stroke="0" extrusionOk="0">
                <a:moveTo>
                  <a:pt x="0" y="1757685"/>
                </a:moveTo>
                <a:cubicBezTo>
                  <a:pt x="88851" y="1688715"/>
                  <a:pt x="164603" y="1529098"/>
                  <a:pt x="235120" y="1496525"/>
                </a:cubicBezTo>
                <a:cubicBezTo>
                  <a:pt x="226156" y="1537600"/>
                  <a:pt x="224777" y="1558733"/>
                  <a:pt x="235120" y="1614085"/>
                </a:cubicBezTo>
                <a:cubicBezTo>
                  <a:pt x="619335" y="1555133"/>
                  <a:pt x="881269" y="1204604"/>
                  <a:pt x="930766" y="937622"/>
                </a:cubicBezTo>
                <a:cubicBezTo>
                  <a:pt x="1024588" y="1293805"/>
                  <a:pt x="612802" y="1770791"/>
                  <a:pt x="235120" y="1849205"/>
                </a:cubicBezTo>
                <a:cubicBezTo>
                  <a:pt x="241796" y="1863607"/>
                  <a:pt x="240977" y="1953995"/>
                  <a:pt x="235120" y="1966765"/>
                </a:cubicBezTo>
                <a:cubicBezTo>
                  <a:pt x="110977" y="1889582"/>
                  <a:pt x="45243" y="1786574"/>
                  <a:pt x="0" y="1757685"/>
                </a:cubicBezTo>
                <a:close/>
              </a:path>
              <a:path w="940480" h="1992805" fill="darkenLess" stroke="0" extrusionOk="0">
                <a:moveTo>
                  <a:pt x="940480" y="1055183"/>
                </a:moveTo>
                <a:cubicBezTo>
                  <a:pt x="955846" y="583599"/>
                  <a:pt x="565533" y="286118"/>
                  <a:pt x="0" y="235120"/>
                </a:cubicBezTo>
                <a:cubicBezTo>
                  <a:pt x="18778" y="181148"/>
                  <a:pt x="-9300" y="114772"/>
                  <a:pt x="0" y="0"/>
                </a:cubicBezTo>
                <a:cubicBezTo>
                  <a:pt x="573640" y="-24351"/>
                  <a:pt x="890199" y="433094"/>
                  <a:pt x="940480" y="820063"/>
                </a:cubicBezTo>
                <a:cubicBezTo>
                  <a:pt x="956765" y="923333"/>
                  <a:pt x="936447" y="1010972"/>
                  <a:pt x="940480" y="1055183"/>
                </a:cubicBezTo>
                <a:close/>
              </a:path>
              <a:path w="940480" h="1992805" fill="none" extrusionOk="0">
                <a:moveTo>
                  <a:pt x="940480" y="1055183"/>
                </a:moveTo>
                <a:cubicBezTo>
                  <a:pt x="915046" y="553765"/>
                  <a:pt x="487778" y="181535"/>
                  <a:pt x="0" y="235120"/>
                </a:cubicBezTo>
                <a:cubicBezTo>
                  <a:pt x="9983" y="131994"/>
                  <a:pt x="-5434" y="103190"/>
                  <a:pt x="0" y="0"/>
                </a:cubicBezTo>
                <a:cubicBezTo>
                  <a:pt x="541697" y="-82"/>
                  <a:pt x="953130" y="364672"/>
                  <a:pt x="940480" y="820063"/>
                </a:cubicBezTo>
                <a:cubicBezTo>
                  <a:pt x="957895" y="911358"/>
                  <a:pt x="948157" y="956330"/>
                  <a:pt x="940480" y="1055183"/>
                </a:cubicBezTo>
                <a:cubicBezTo>
                  <a:pt x="995901" y="1430535"/>
                  <a:pt x="658643" y="1792757"/>
                  <a:pt x="235120" y="1849206"/>
                </a:cubicBezTo>
                <a:cubicBezTo>
                  <a:pt x="231150" y="1889238"/>
                  <a:pt x="241812" y="1915429"/>
                  <a:pt x="235120" y="1966765"/>
                </a:cubicBezTo>
                <a:cubicBezTo>
                  <a:pt x="217398" y="1926677"/>
                  <a:pt x="59305" y="1779304"/>
                  <a:pt x="0" y="1757685"/>
                </a:cubicBezTo>
                <a:cubicBezTo>
                  <a:pt x="48025" y="1709625"/>
                  <a:pt x="180795" y="1574742"/>
                  <a:pt x="235120" y="1496525"/>
                </a:cubicBezTo>
                <a:cubicBezTo>
                  <a:pt x="238787" y="1510670"/>
                  <a:pt x="233533" y="1575053"/>
                  <a:pt x="235120" y="1614085"/>
                </a:cubicBezTo>
                <a:cubicBezTo>
                  <a:pt x="601741" y="1553144"/>
                  <a:pt x="864204" y="1258353"/>
                  <a:pt x="930766" y="937622"/>
                </a:cubicBezTo>
              </a:path>
              <a:path w="940480" h="1992805" fill="none" stroke="0" extrusionOk="0">
                <a:moveTo>
                  <a:pt x="940480" y="1055183"/>
                </a:moveTo>
                <a:cubicBezTo>
                  <a:pt x="1010553" y="653085"/>
                  <a:pt x="560787" y="193562"/>
                  <a:pt x="0" y="235120"/>
                </a:cubicBezTo>
                <a:cubicBezTo>
                  <a:pt x="15599" y="134006"/>
                  <a:pt x="-9750" y="110509"/>
                  <a:pt x="0" y="0"/>
                </a:cubicBezTo>
                <a:cubicBezTo>
                  <a:pt x="502217" y="-34571"/>
                  <a:pt x="895601" y="339426"/>
                  <a:pt x="940480" y="820063"/>
                </a:cubicBezTo>
                <a:cubicBezTo>
                  <a:pt x="933643" y="898982"/>
                  <a:pt x="935808" y="1029659"/>
                  <a:pt x="940480" y="1055183"/>
                </a:cubicBezTo>
                <a:cubicBezTo>
                  <a:pt x="938196" y="1412104"/>
                  <a:pt x="594106" y="1699396"/>
                  <a:pt x="235120" y="1849206"/>
                </a:cubicBezTo>
                <a:cubicBezTo>
                  <a:pt x="230603" y="1881315"/>
                  <a:pt x="228482" y="1921901"/>
                  <a:pt x="235120" y="1966765"/>
                </a:cubicBezTo>
                <a:cubicBezTo>
                  <a:pt x="141883" y="1884873"/>
                  <a:pt x="74866" y="1804601"/>
                  <a:pt x="0" y="1757685"/>
                </a:cubicBezTo>
                <a:cubicBezTo>
                  <a:pt x="101782" y="1665210"/>
                  <a:pt x="222702" y="1535869"/>
                  <a:pt x="235120" y="1496525"/>
                </a:cubicBezTo>
                <a:cubicBezTo>
                  <a:pt x="230915" y="1532541"/>
                  <a:pt x="233593" y="1580516"/>
                  <a:pt x="235120" y="1614085"/>
                </a:cubicBezTo>
                <a:cubicBezTo>
                  <a:pt x="619928" y="1553602"/>
                  <a:pt x="867429" y="1247133"/>
                  <a:pt x="930766" y="937622"/>
                </a:cubicBezTo>
              </a:path>
            </a:pathLst>
          </a:custGeom>
          <a:ln>
            <a:extLst>
              <a:ext uri="{C807C97D-BFC1-408E-A445-0C87EB9F89A2}">
                <ask:lineSketchStyleProps xmlns:ask="http://schemas.microsoft.com/office/drawing/2018/sketchyshapes" sd="3487544627">
                  <a:prstGeom prst="curvedLeftArrow">
                    <a:avLst/>
                  </a:prstGeom>
                  <ask:type>
                    <ask:lineSketchCurved/>
                  </ask:type>
                </ask:lineSketchStyleProps>
              </a:ext>
            </a:extLst>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1" name="TextBox 20">
            <a:extLst>
              <a:ext uri="{FF2B5EF4-FFF2-40B4-BE49-F238E27FC236}">
                <a16:creationId xmlns:a16="http://schemas.microsoft.com/office/drawing/2014/main" id="{7082C963-A469-BA61-207C-A705ADD5AD9E}"/>
              </a:ext>
            </a:extLst>
          </p:cNvPr>
          <p:cNvSpPr txBox="1"/>
          <p:nvPr/>
        </p:nvSpPr>
        <p:spPr>
          <a:xfrm rot="21401833">
            <a:off x="7788144" y="673877"/>
            <a:ext cx="2486807" cy="3101458"/>
          </a:xfrm>
          <a:custGeom>
            <a:avLst/>
            <a:gdLst>
              <a:gd name="connsiteX0" fmla="*/ 0 w 2486807"/>
              <a:gd name="connsiteY0" fmla="*/ 0 h 3101458"/>
              <a:gd name="connsiteX1" fmla="*/ 422757 w 2486807"/>
              <a:gd name="connsiteY1" fmla="*/ 0 h 3101458"/>
              <a:gd name="connsiteX2" fmla="*/ 870382 w 2486807"/>
              <a:gd name="connsiteY2" fmla="*/ 0 h 3101458"/>
              <a:gd name="connsiteX3" fmla="*/ 1367744 w 2486807"/>
              <a:gd name="connsiteY3" fmla="*/ 0 h 3101458"/>
              <a:gd name="connsiteX4" fmla="*/ 1865105 w 2486807"/>
              <a:gd name="connsiteY4" fmla="*/ 0 h 3101458"/>
              <a:gd name="connsiteX5" fmla="*/ 2486807 w 2486807"/>
              <a:gd name="connsiteY5" fmla="*/ 0 h 3101458"/>
              <a:gd name="connsiteX6" fmla="*/ 2486807 w 2486807"/>
              <a:gd name="connsiteY6" fmla="*/ 485895 h 3101458"/>
              <a:gd name="connsiteX7" fmla="*/ 2486807 w 2486807"/>
              <a:gd name="connsiteY7" fmla="*/ 1033819 h 3101458"/>
              <a:gd name="connsiteX8" fmla="*/ 2486807 w 2486807"/>
              <a:gd name="connsiteY8" fmla="*/ 1457685 h 3101458"/>
              <a:gd name="connsiteX9" fmla="*/ 2486807 w 2486807"/>
              <a:gd name="connsiteY9" fmla="*/ 2036624 h 3101458"/>
              <a:gd name="connsiteX10" fmla="*/ 2486807 w 2486807"/>
              <a:gd name="connsiteY10" fmla="*/ 2584548 h 3101458"/>
              <a:gd name="connsiteX11" fmla="*/ 2486807 w 2486807"/>
              <a:gd name="connsiteY11" fmla="*/ 3101458 h 3101458"/>
              <a:gd name="connsiteX12" fmla="*/ 1964578 w 2486807"/>
              <a:gd name="connsiteY12" fmla="*/ 3101458 h 3101458"/>
              <a:gd name="connsiteX13" fmla="*/ 1516952 w 2486807"/>
              <a:gd name="connsiteY13" fmla="*/ 3101458 h 3101458"/>
              <a:gd name="connsiteX14" fmla="*/ 969855 w 2486807"/>
              <a:gd name="connsiteY14" fmla="*/ 3101458 h 3101458"/>
              <a:gd name="connsiteX15" fmla="*/ 497361 w 2486807"/>
              <a:gd name="connsiteY15" fmla="*/ 3101458 h 3101458"/>
              <a:gd name="connsiteX16" fmla="*/ 0 w 2486807"/>
              <a:gd name="connsiteY16" fmla="*/ 3101458 h 3101458"/>
              <a:gd name="connsiteX17" fmla="*/ 0 w 2486807"/>
              <a:gd name="connsiteY17" fmla="*/ 2584548 h 3101458"/>
              <a:gd name="connsiteX18" fmla="*/ 0 w 2486807"/>
              <a:gd name="connsiteY18" fmla="*/ 2005610 h 3101458"/>
              <a:gd name="connsiteX19" fmla="*/ 0 w 2486807"/>
              <a:gd name="connsiteY19" fmla="*/ 1519714 h 3101458"/>
              <a:gd name="connsiteX20" fmla="*/ 0 w 2486807"/>
              <a:gd name="connsiteY20" fmla="*/ 1095848 h 3101458"/>
              <a:gd name="connsiteX21" fmla="*/ 0 w 2486807"/>
              <a:gd name="connsiteY21" fmla="*/ 516910 h 3101458"/>
              <a:gd name="connsiteX22" fmla="*/ 0 w 2486807"/>
              <a:gd name="connsiteY22" fmla="*/ 0 h 31014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486807" h="3101458" fill="none" extrusionOk="0">
                <a:moveTo>
                  <a:pt x="0" y="0"/>
                </a:moveTo>
                <a:cubicBezTo>
                  <a:pt x="173185" y="-44633"/>
                  <a:pt x="306867" y="49664"/>
                  <a:pt x="422757" y="0"/>
                </a:cubicBezTo>
                <a:cubicBezTo>
                  <a:pt x="538647" y="-49664"/>
                  <a:pt x="705900" y="10034"/>
                  <a:pt x="870382" y="0"/>
                </a:cubicBezTo>
                <a:cubicBezTo>
                  <a:pt x="1034865" y="-10034"/>
                  <a:pt x="1176297" y="48484"/>
                  <a:pt x="1367744" y="0"/>
                </a:cubicBezTo>
                <a:cubicBezTo>
                  <a:pt x="1559191" y="-48484"/>
                  <a:pt x="1658922" y="53179"/>
                  <a:pt x="1865105" y="0"/>
                </a:cubicBezTo>
                <a:cubicBezTo>
                  <a:pt x="2071288" y="-53179"/>
                  <a:pt x="2258462" y="25465"/>
                  <a:pt x="2486807" y="0"/>
                </a:cubicBezTo>
                <a:cubicBezTo>
                  <a:pt x="2493855" y="200525"/>
                  <a:pt x="2449995" y="300881"/>
                  <a:pt x="2486807" y="485895"/>
                </a:cubicBezTo>
                <a:cubicBezTo>
                  <a:pt x="2523619" y="670910"/>
                  <a:pt x="2455682" y="775381"/>
                  <a:pt x="2486807" y="1033819"/>
                </a:cubicBezTo>
                <a:cubicBezTo>
                  <a:pt x="2517932" y="1292257"/>
                  <a:pt x="2443673" y="1345564"/>
                  <a:pt x="2486807" y="1457685"/>
                </a:cubicBezTo>
                <a:cubicBezTo>
                  <a:pt x="2529941" y="1569806"/>
                  <a:pt x="2441007" y="1849902"/>
                  <a:pt x="2486807" y="2036624"/>
                </a:cubicBezTo>
                <a:cubicBezTo>
                  <a:pt x="2532607" y="2223346"/>
                  <a:pt x="2464741" y="2352398"/>
                  <a:pt x="2486807" y="2584548"/>
                </a:cubicBezTo>
                <a:cubicBezTo>
                  <a:pt x="2508873" y="2816698"/>
                  <a:pt x="2466168" y="2885736"/>
                  <a:pt x="2486807" y="3101458"/>
                </a:cubicBezTo>
                <a:cubicBezTo>
                  <a:pt x="2369144" y="3141344"/>
                  <a:pt x="2093721" y="3091342"/>
                  <a:pt x="1964578" y="3101458"/>
                </a:cubicBezTo>
                <a:cubicBezTo>
                  <a:pt x="1835435" y="3111574"/>
                  <a:pt x="1629942" y="3091543"/>
                  <a:pt x="1516952" y="3101458"/>
                </a:cubicBezTo>
                <a:cubicBezTo>
                  <a:pt x="1403962" y="3111373"/>
                  <a:pt x="1214448" y="3093049"/>
                  <a:pt x="969855" y="3101458"/>
                </a:cubicBezTo>
                <a:cubicBezTo>
                  <a:pt x="725262" y="3109867"/>
                  <a:pt x="727156" y="3054133"/>
                  <a:pt x="497361" y="3101458"/>
                </a:cubicBezTo>
                <a:cubicBezTo>
                  <a:pt x="267566" y="3148783"/>
                  <a:pt x="246710" y="3067509"/>
                  <a:pt x="0" y="3101458"/>
                </a:cubicBezTo>
                <a:cubicBezTo>
                  <a:pt x="-5434" y="2948747"/>
                  <a:pt x="56748" y="2769089"/>
                  <a:pt x="0" y="2584548"/>
                </a:cubicBezTo>
                <a:cubicBezTo>
                  <a:pt x="-56748" y="2400007"/>
                  <a:pt x="20294" y="2290303"/>
                  <a:pt x="0" y="2005610"/>
                </a:cubicBezTo>
                <a:cubicBezTo>
                  <a:pt x="-20294" y="1720917"/>
                  <a:pt x="29603" y="1652052"/>
                  <a:pt x="0" y="1519714"/>
                </a:cubicBezTo>
                <a:cubicBezTo>
                  <a:pt x="-29603" y="1387376"/>
                  <a:pt x="40003" y="1294124"/>
                  <a:pt x="0" y="1095848"/>
                </a:cubicBezTo>
                <a:cubicBezTo>
                  <a:pt x="-40003" y="897572"/>
                  <a:pt x="59973" y="793905"/>
                  <a:pt x="0" y="516910"/>
                </a:cubicBezTo>
                <a:cubicBezTo>
                  <a:pt x="-59973" y="239915"/>
                  <a:pt x="51089" y="130434"/>
                  <a:pt x="0" y="0"/>
                </a:cubicBezTo>
                <a:close/>
              </a:path>
              <a:path w="2486807" h="3101458" stroke="0" extrusionOk="0">
                <a:moveTo>
                  <a:pt x="0" y="0"/>
                </a:moveTo>
                <a:cubicBezTo>
                  <a:pt x="199007" y="-13293"/>
                  <a:pt x="367524" y="26991"/>
                  <a:pt x="497361" y="0"/>
                </a:cubicBezTo>
                <a:cubicBezTo>
                  <a:pt x="627198" y="-26991"/>
                  <a:pt x="828047" y="50316"/>
                  <a:pt x="994723" y="0"/>
                </a:cubicBezTo>
                <a:cubicBezTo>
                  <a:pt x="1161399" y="-50316"/>
                  <a:pt x="1271040" y="47122"/>
                  <a:pt x="1417480" y="0"/>
                </a:cubicBezTo>
                <a:cubicBezTo>
                  <a:pt x="1563920" y="-47122"/>
                  <a:pt x="1731358" y="4095"/>
                  <a:pt x="1964578" y="0"/>
                </a:cubicBezTo>
                <a:cubicBezTo>
                  <a:pt x="2197798" y="-4095"/>
                  <a:pt x="2336701" y="50052"/>
                  <a:pt x="2486807" y="0"/>
                </a:cubicBezTo>
                <a:cubicBezTo>
                  <a:pt x="2534398" y="99008"/>
                  <a:pt x="2477027" y="239077"/>
                  <a:pt x="2486807" y="423866"/>
                </a:cubicBezTo>
                <a:cubicBezTo>
                  <a:pt x="2496587" y="608655"/>
                  <a:pt x="2468460" y="704116"/>
                  <a:pt x="2486807" y="940776"/>
                </a:cubicBezTo>
                <a:cubicBezTo>
                  <a:pt x="2505154" y="1177436"/>
                  <a:pt x="2421426" y="1265211"/>
                  <a:pt x="2486807" y="1519714"/>
                </a:cubicBezTo>
                <a:cubicBezTo>
                  <a:pt x="2552188" y="1774217"/>
                  <a:pt x="2439820" y="1774202"/>
                  <a:pt x="2486807" y="1943580"/>
                </a:cubicBezTo>
                <a:cubicBezTo>
                  <a:pt x="2533794" y="2112958"/>
                  <a:pt x="2438952" y="2255938"/>
                  <a:pt x="2486807" y="2429475"/>
                </a:cubicBezTo>
                <a:cubicBezTo>
                  <a:pt x="2534662" y="2603013"/>
                  <a:pt x="2472640" y="2765514"/>
                  <a:pt x="2486807" y="3101458"/>
                </a:cubicBezTo>
                <a:cubicBezTo>
                  <a:pt x="2369276" y="3149405"/>
                  <a:pt x="2128012" y="3074942"/>
                  <a:pt x="1939709" y="3101458"/>
                </a:cubicBezTo>
                <a:cubicBezTo>
                  <a:pt x="1751406" y="3127974"/>
                  <a:pt x="1551537" y="3101277"/>
                  <a:pt x="1392612" y="3101458"/>
                </a:cubicBezTo>
                <a:cubicBezTo>
                  <a:pt x="1233687" y="3101639"/>
                  <a:pt x="1077457" y="3100314"/>
                  <a:pt x="895251" y="3101458"/>
                </a:cubicBezTo>
                <a:cubicBezTo>
                  <a:pt x="713045" y="3102602"/>
                  <a:pt x="268178" y="3016748"/>
                  <a:pt x="0" y="3101458"/>
                </a:cubicBezTo>
                <a:cubicBezTo>
                  <a:pt x="-67452" y="2936384"/>
                  <a:pt x="16280" y="2752759"/>
                  <a:pt x="0" y="2522519"/>
                </a:cubicBezTo>
                <a:cubicBezTo>
                  <a:pt x="-16280" y="2292279"/>
                  <a:pt x="30682" y="2210558"/>
                  <a:pt x="0" y="1974595"/>
                </a:cubicBezTo>
                <a:cubicBezTo>
                  <a:pt x="-30682" y="1738632"/>
                  <a:pt x="31390" y="1601208"/>
                  <a:pt x="0" y="1457685"/>
                </a:cubicBezTo>
                <a:cubicBezTo>
                  <a:pt x="-31390" y="1314162"/>
                  <a:pt x="7302" y="1149959"/>
                  <a:pt x="0" y="878746"/>
                </a:cubicBezTo>
                <a:cubicBezTo>
                  <a:pt x="-7302" y="607533"/>
                  <a:pt x="77471" y="381666"/>
                  <a:pt x="0" y="0"/>
                </a:cubicBezTo>
                <a:close/>
              </a:path>
            </a:pathLst>
          </a:custGeom>
          <a:solidFill>
            <a:srgbClr val="A6A6A6"/>
          </a:solidFill>
          <a:ln>
            <a:extLst>
              <a:ext uri="{C807C97D-BFC1-408E-A445-0C87EB9F89A2}">
                <ask:lineSketchStyleProps xmlns:ask="http://schemas.microsoft.com/office/drawing/2018/sketchyshapes" sd="59563726">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sz="1200" dirty="0"/>
              <a:t>AM, provides a framework for identify priorities for investment of resources across the organisation (money, people, infrastructure), framed against organisational outcomes (e.g. fleet readiness). </a:t>
            </a:r>
            <a:br>
              <a:rPr lang="en-GB" sz="1200" dirty="0"/>
            </a:br>
            <a:br>
              <a:rPr lang="en-GB" sz="1200" dirty="0"/>
            </a:br>
            <a:r>
              <a:rPr lang="en-GB" sz="1200" dirty="0"/>
              <a:t>In defence, AM is intended to:</a:t>
            </a:r>
          </a:p>
          <a:p>
            <a:pPr marL="171450" indent="-171450">
              <a:buFont typeface="Arial" panose="020B0604020202020204" pitchFamily="34" charset="0"/>
              <a:buChar char="•"/>
            </a:pPr>
            <a:r>
              <a:rPr lang="en-GB" sz="1200" dirty="0"/>
              <a:t>Align the way organisations act through the establishment of Asset Management  Objectives</a:t>
            </a:r>
          </a:p>
          <a:p>
            <a:pPr marL="171450" indent="-171450">
              <a:buFont typeface="Arial" panose="020B0604020202020204" pitchFamily="34" charset="0"/>
              <a:buChar char="•"/>
            </a:pPr>
            <a:r>
              <a:rPr lang="en-GB" sz="1200" dirty="0"/>
              <a:t>Value good quality data to support decision making</a:t>
            </a:r>
          </a:p>
          <a:p>
            <a:pPr marL="171450" indent="-171450">
              <a:buFont typeface="Arial" panose="020B0604020202020204" pitchFamily="34" charset="0"/>
              <a:buChar char="•"/>
            </a:pPr>
            <a:r>
              <a:rPr lang="en-GB" sz="1200" dirty="0"/>
              <a:t>Align the way defence acts through consistent decision-making frameworks </a:t>
            </a:r>
          </a:p>
        </p:txBody>
      </p:sp>
      <p:sp>
        <p:nvSpPr>
          <p:cNvPr id="11" name="TextBox 10">
            <a:extLst>
              <a:ext uri="{FF2B5EF4-FFF2-40B4-BE49-F238E27FC236}">
                <a16:creationId xmlns:a16="http://schemas.microsoft.com/office/drawing/2014/main" id="{D1F5B7C9-9987-5974-ED54-03A09B42BD4F}"/>
              </a:ext>
            </a:extLst>
          </p:cNvPr>
          <p:cNvSpPr txBox="1"/>
          <p:nvPr/>
        </p:nvSpPr>
        <p:spPr>
          <a:xfrm rot="21401833">
            <a:off x="5551192" y="982396"/>
            <a:ext cx="1332940" cy="677262"/>
          </a:xfrm>
          <a:solidFill>
            <a:srgbClr val="7030A0"/>
          </a:solidFill>
          <a:ln>
            <a:extLst>
              <a:ext uri="{C807C97D-BFC1-408E-A445-0C87EB9F89A2}">
                <ask:lineSketchStyleProps xmlns:ask="http://schemas.microsoft.com/office/drawing/2018/sketchyshapes">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sz="1050" b="1"/>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endParaRPr lang="en-GB" dirty="0"/>
          </a:p>
        </p:txBody>
      </p:sp>
      <p:sp>
        <p:nvSpPr>
          <p:cNvPr id="15" name="Callout: Down Arrow 14">
            <a:extLst>
              <a:ext uri="{FF2B5EF4-FFF2-40B4-BE49-F238E27FC236}">
                <a16:creationId xmlns:a16="http://schemas.microsoft.com/office/drawing/2014/main" id="{41D0DDD6-5CDD-569D-31D6-CC8C91D9CAAF}"/>
              </a:ext>
            </a:extLst>
          </p:cNvPr>
          <p:cNvSpPr/>
          <p:nvPr/>
        </p:nvSpPr>
        <p:spPr>
          <a:xfrm rot="477958">
            <a:off x="4241490" y="1141763"/>
            <a:ext cx="1367331" cy="980177"/>
          </a:xfrm>
          <a:custGeom>
            <a:avLst/>
            <a:gdLst>
              <a:gd name="connsiteX0" fmla="*/ 0 w 1367331"/>
              <a:gd name="connsiteY0" fmla="*/ 0 h 980177"/>
              <a:gd name="connsiteX1" fmla="*/ 483124 w 1367331"/>
              <a:gd name="connsiteY1" fmla="*/ 0 h 980177"/>
              <a:gd name="connsiteX2" fmla="*/ 925227 w 1367331"/>
              <a:gd name="connsiteY2" fmla="*/ 0 h 980177"/>
              <a:gd name="connsiteX3" fmla="*/ 1367331 w 1367331"/>
              <a:gd name="connsiteY3" fmla="*/ 0 h 980177"/>
              <a:gd name="connsiteX4" fmla="*/ 1367331 w 1367331"/>
              <a:gd name="connsiteY4" fmla="*/ 299338 h 980177"/>
              <a:gd name="connsiteX5" fmla="*/ 1367331 w 1367331"/>
              <a:gd name="connsiteY5" fmla="*/ 636890 h 980177"/>
              <a:gd name="connsiteX6" fmla="*/ 806188 w 1367331"/>
              <a:gd name="connsiteY6" fmla="*/ 636890 h 980177"/>
              <a:gd name="connsiteX7" fmla="*/ 806188 w 1367331"/>
              <a:gd name="connsiteY7" fmla="*/ 735133 h 980177"/>
              <a:gd name="connsiteX8" fmla="*/ 928710 w 1367331"/>
              <a:gd name="connsiteY8" fmla="*/ 735133 h 980177"/>
              <a:gd name="connsiteX9" fmla="*/ 683666 w 1367331"/>
              <a:gd name="connsiteY9" fmla="*/ 980177 h 980177"/>
              <a:gd name="connsiteX10" fmla="*/ 438621 w 1367331"/>
              <a:gd name="connsiteY10" fmla="*/ 735133 h 980177"/>
              <a:gd name="connsiteX11" fmla="*/ 561143 w 1367331"/>
              <a:gd name="connsiteY11" fmla="*/ 735133 h 980177"/>
              <a:gd name="connsiteX12" fmla="*/ 561143 w 1367331"/>
              <a:gd name="connsiteY12" fmla="*/ 636890 h 980177"/>
              <a:gd name="connsiteX13" fmla="*/ 0 w 1367331"/>
              <a:gd name="connsiteY13" fmla="*/ 636890 h 980177"/>
              <a:gd name="connsiteX14" fmla="*/ 0 w 1367331"/>
              <a:gd name="connsiteY14" fmla="*/ 318445 h 980177"/>
              <a:gd name="connsiteX15" fmla="*/ 0 w 1367331"/>
              <a:gd name="connsiteY15" fmla="*/ 0 h 9801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367331" h="980177" fill="none" extrusionOk="0">
                <a:moveTo>
                  <a:pt x="0" y="0"/>
                </a:moveTo>
                <a:cubicBezTo>
                  <a:pt x="209216" y="-4663"/>
                  <a:pt x="332516" y="48461"/>
                  <a:pt x="483124" y="0"/>
                </a:cubicBezTo>
                <a:cubicBezTo>
                  <a:pt x="633732" y="-48461"/>
                  <a:pt x="715990" y="30955"/>
                  <a:pt x="925227" y="0"/>
                </a:cubicBezTo>
                <a:cubicBezTo>
                  <a:pt x="1134464" y="-30955"/>
                  <a:pt x="1156716" y="18333"/>
                  <a:pt x="1367331" y="0"/>
                </a:cubicBezTo>
                <a:cubicBezTo>
                  <a:pt x="1399565" y="124342"/>
                  <a:pt x="1347486" y="213215"/>
                  <a:pt x="1367331" y="299338"/>
                </a:cubicBezTo>
                <a:cubicBezTo>
                  <a:pt x="1387176" y="385461"/>
                  <a:pt x="1361397" y="524688"/>
                  <a:pt x="1367331" y="636890"/>
                </a:cubicBezTo>
                <a:cubicBezTo>
                  <a:pt x="1190003" y="671846"/>
                  <a:pt x="952743" y="578420"/>
                  <a:pt x="806188" y="636890"/>
                </a:cubicBezTo>
                <a:cubicBezTo>
                  <a:pt x="812238" y="681010"/>
                  <a:pt x="795353" y="713412"/>
                  <a:pt x="806188" y="735133"/>
                </a:cubicBezTo>
                <a:cubicBezTo>
                  <a:pt x="857162" y="727014"/>
                  <a:pt x="882195" y="746622"/>
                  <a:pt x="928710" y="735133"/>
                </a:cubicBezTo>
                <a:cubicBezTo>
                  <a:pt x="845711" y="853145"/>
                  <a:pt x="739282" y="924161"/>
                  <a:pt x="683666" y="980177"/>
                </a:cubicBezTo>
                <a:cubicBezTo>
                  <a:pt x="575037" y="881952"/>
                  <a:pt x="548818" y="787056"/>
                  <a:pt x="438621" y="735133"/>
                </a:cubicBezTo>
                <a:cubicBezTo>
                  <a:pt x="495878" y="724258"/>
                  <a:pt x="526605" y="737842"/>
                  <a:pt x="561143" y="735133"/>
                </a:cubicBezTo>
                <a:cubicBezTo>
                  <a:pt x="550066" y="708067"/>
                  <a:pt x="571989" y="683633"/>
                  <a:pt x="561143" y="636890"/>
                </a:cubicBezTo>
                <a:cubicBezTo>
                  <a:pt x="379866" y="660703"/>
                  <a:pt x="170696" y="628429"/>
                  <a:pt x="0" y="636890"/>
                </a:cubicBezTo>
                <a:cubicBezTo>
                  <a:pt x="-24650" y="555273"/>
                  <a:pt x="12815" y="383754"/>
                  <a:pt x="0" y="318445"/>
                </a:cubicBezTo>
                <a:cubicBezTo>
                  <a:pt x="-12815" y="253136"/>
                  <a:pt x="32261" y="108144"/>
                  <a:pt x="0" y="0"/>
                </a:cubicBezTo>
                <a:close/>
              </a:path>
              <a:path w="1367331" h="980177" stroke="0" extrusionOk="0">
                <a:moveTo>
                  <a:pt x="0" y="0"/>
                </a:moveTo>
                <a:cubicBezTo>
                  <a:pt x="147028" y="-28688"/>
                  <a:pt x="265737" y="10921"/>
                  <a:pt x="428430" y="0"/>
                </a:cubicBezTo>
                <a:cubicBezTo>
                  <a:pt x="591123" y="-10921"/>
                  <a:pt x="700167" y="37532"/>
                  <a:pt x="843187" y="0"/>
                </a:cubicBezTo>
                <a:cubicBezTo>
                  <a:pt x="986207" y="-37532"/>
                  <a:pt x="1216294" y="50960"/>
                  <a:pt x="1367331" y="0"/>
                </a:cubicBezTo>
                <a:cubicBezTo>
                  <a:pt x="1393046" y="127964"/>
                  <a:pt x="1361270" y="240159"/>
                  <a:pt x="1367331" y="305707"/>
                </a:cubicBezTo>
                <a:cubicBezTo>
                  <a:pt x="1373392" y="371255"/>
                  <a:pt x="1332131" y="475527"/>
                  <a:pt x="1367331" y="636890"/>
                </a:cubicBezTo>
                <a:cubicBezTo>
                  <a:pt x="1245467" y="697910"/>
                  <a:pt x="1026858" y="631703"/>
                  <a:pt x="806188" y="636890"/>
                </a:cubicBezTo>
                <a:cubicBezTo>
                  <a:pt x="813057" y="678186"/>
                  <a:pt x="798191" y="707831"/>
                  <a:pt x="806188" y="735133"/>
                </a:cubicBezTo>
                <a:cubicBezTo>
                  <a:pt x="854887" y="734277"/>
                  <a:pt x="890924" y="737632"/>
                  <a:pt x="928710" y="735133"/>
                </a:cubicBezTo>
                <a:cubicBezTo>
                  <a:pt x="844663" y="844518"/>
                  <a:pt x="804303" y="858531"/>
                  <a:pt x="683666" y="980177"/>
                </a:cubicBezTo>
                <a:cubicBezTo>
                  <a:pt x="622631" y="921088"/>
                  <a:pt x="524288" y="771305"/>
                  <a:pt x="438621" y="735133"/>
                </a:cubicBezTo>
                <a:cubicBezTo>
                  <a:pt x="491957" y="730013"/>
                  <a:pt x="515672" y="743571"/>
                  <a:pt x="561143" y="735133"/>
                </a:cubicBezTo>
                <a:cubicBezTo>
                  <a:pt x="554660" y="686612"/>
                  <a:pt x="565945" y="677179"/>
                  <a:pt x="561143" y="636890"/>
                </a:cubicBezTo>
                <a:cubicBezTo>
                  <a:pt x="313365" y="701224"/>
                  <a:pt x="274071" y="600223"/>
                  <a:pt x="0" y="636890"/>
                </a:cubicBezTo>
                <a:cubicBezTo>
                  <a:pt x="-6966" y="517912"/>
                  <a:pt x="28822" y="430915"/>
                  <a:pt x="0" y="305707"/>
                </a:cubicBezTo>
                <a:cubicBezTo>
                  <a:pt x="-28822" y="180499"/>
                  <a:pt x="34749" y="117144"/>
                  <a:pt x="0" y="0"/>
                </a:cubicBezTo>
                <a:close/>
              </a:path>
            </a:pathLst>
          </a:custGeom>
          <a:solidFill>
            <a:srgbClr val="49176D"/>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050" b="1" dirty="0"/>
              <a:t>Funding, resources, infrastructure… </a:t>
            </a:r>
          </a:p>
        </p:txBody>
      </p:sp>
      <p:pic>
        <p:nvPicPr>
          <p:cNvPr id="1026" name="Picture 2">
            <a:extLst>
              <a:ext uri="{FF2B5EF4-FFF2-40B4-BE49-F238E27FC236}">
                <a16:creationId xmlns:a16="http://schemas.microsoft.com/office/drawing/2014/main" id="{0129D58F-7E68-6706-A9DC-763CAAD54350}"/>
              </a:ext>
            </a:extLst>
          </p:cNvPr>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10426895" y="6090601"/>
            <a:ext cx="1632000" cy="683716"/>
          </a:xfrm>
          <a:prstGeom prst="rect">
            <a:avLst/>
          </a:prstGeom>
          <a:noFill/>
          <a:extLst>
            <a:ext uri="{909E8E84-426E-40DD-AFC4-6F175D3DCCD1}">
              <a14:hiddenFill xmlns:a14="http://schemas.microsoft.com/office/drawing/2010/main">
                <a:solidFill>
                  <a:srgbClr val="FFFFFF"/>
                </a:solidFill>
              </a14:hiddenFill>
            </a:ext>
          </a:extLst>
        </p:spPr>
      </p:pic>
      <p:sp>
        <p:nvSpPr>
          <p:cNvPr id="4" name="Title 1">
            <a:extLst>
              <a:ext uri="{FF2B5EF4-FFF2-40B4-BE49-F238E27FC236}">
                <a16:creationId xmlns:a16="http://schemas.microsoft.com/office/drawing/2014/main" id="{2978ADAE-974B-21BA-9F21-C37BEA9AEDF7}"/>
              </a:ext>
            </a:extLst>
          </p:cNvPr>
          <p:cNvSpPr txBox="1">
            <a:spLocks/>
          </p:cNvSpPr>
          <p:nvPr/>
        </p:nvSpPr>
        <p:spPr>
          <a:xfrm>
            <a:off x="0" y="6007266"/>
            <a:ext cx="10284309" cy="338588"/>
          </a:xfrm>
          <a:prstGeom prst="rect">
            <a:avLst/>
          </a:prstGeom>
          <a:solidFill>
            <a:srgbClr val="49176D"/>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1800">
                <a:solidFill>
                  <a:schemeClr val="bg1"/>
                </a:solidFill>
                <a:latin typeface="Aptos Black" panose="020F0502020204030204" pitchFamily="34" charset="0"/>
              </a:rPr>
              <a:t>OTHER GOOD PRACTICE</a:t>
            </a:r>
            <a:endParaRPr lang="en-GB" sz="1800" dirty="0">
              <a:solidFill>
                <a:schemeClr val="bg1"/>
              </a:solidFill>
              <a:latin typeface="Aptos Black" panose="020F0502020204030204" pitchFamily="34" charset="0"/>
            </a:endParaRPr>
          </a:p>
        </p:txBody>
      </p:sp>
      <p:sp>
        <p:nvSpPr>
          <p:cNvPr id="17" name="Rectangle 1">
            <a:extLst>
              <a:ext uri="{FF2B5EF4-FFF2-40B4-BE49-F238E27FC236}">
                <a16:creationId xmlns:a16="http://schemas.microsoft.com/office/drawing/2014/main" id="{7B1A20E8-556F-618B-3331-5B31AFFDEC84}"/>
              </a:ext>
            </a:extLst>
          </p:cNvPr>
          <p:cNvSpPr>
            <a:spLocks noChangeArrowheads="1"/>
          </p:cNvSpPr>
          <p:nvPr/>
        </p:nvSpPr>
        <p:spPr bwMode="auto">
          <a:xfrm>
            <a:off x="838200" y="327025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22" name="Rectangle 21">
            <a:extLst>
              <a:ext uri="{FF2B5EF4-FFF2-40B4-BE49-F238E27FC236}">
                <a16:creationId xmlns:a16="http://schemas.microsoft.com/office/drawing/2014/main" id="{E0E12B3F-9746-846B-005D-86F9F3C7639B}"/>
              </a:ext>
            </a:extLst>
          </p:cNvPr>
          <p:cNvSpPr/>
          <p:nvPr/>
        </p:nvSpPr>
        <p:spPr>
          <a:xfrm rot="281491">
            <a:off x="5852669" y="1134465"/>
            <a:ext cx="1332551" cy="635318"/>
          </a:xfrm>
          <a:custGeom>
            <a:avLst/>
            <a:gdLst>
              <a:gd name="connsiteX0" fmla="*/ 0 w 1332551"/>
              <a:gd name="connsiteY0" fmla="*/ 0 h 635318"/>
              <a:gd name="connsiteX1" fmla="*/ 404207 w 1332551"/>
              <a:gd name="connsiteY1" fmla="*/ 0 h 635318"/>
              <a:gd name="connsiteX2" fmla="*/ 821740 w 1332551"/>
              <a:gd name="connsiteY2" fmla="*/ 0 h 635318"/>
              <a:gd name="connsiteX3" fmla="*/ 1332551 w 1332551"/>
              <a:gd name="connsiteY3" fmla="*/ 0 h 635318"/>
              <a:gd name="connsiteX4" fmla="*/ 1332551 w 1332551"/>
              <a:gd name="connsiteY4" fmla="*/ 330365 h 635318"/>
              <a:gd name="connsiteX5" fmla="*/ 1332551 w 1332551"/>
              <a:gd name="connsiteY5" fmla="*/ 635318 h 635318"/>
              <a:gd name="connsiteX6" fmla="*/ 875042 w 1332551"/>
              <a:gd name="connsiteY6" fmla="*/ 635318 h 635318"/>
              <a:gd name="connsiteX7" fmla="*/ 457509 w 1332551"/>
              <a:gd name="connsiteY7" fmla="*/ 635318 h 635318"/>
              <a:gd name="connsiteX8" fmla="*/ 0 w 1332551"/>
              <a:gd name="connsiteY8" fmla="*/ 635318 h 635318"/>
              <a:gd name="connsiteX9" fmla="*/ 0 w 1332551"/>
              <a:gd name="connsiteY9" fmla="*/ 330365 h 635318"/>
              <a:gd name="connsiteX10" fmla="*/ 0 w 1332551"/>
              <a:gd name="connsiteY10" fmla="*/ 0 h 63531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332551" h="635318" fill="none" extrusionOk="0">
                <a:moveTo>
                  <a:pt x="0" y="0"/>
                </a:moveTo>
                <a:cubicBezTo>
                  <a:pt x="184884" y="-42122"/>
                  <a:pt x="254481" y="31554"/>
                  <a:pt x="404207" y="0"/>
                </a:cubicBezTo>
                <a:cubicBezTo>
                  <a:pt x="553933" y="-31554"/>
                  <a:pt x="719025" y="14406"/>
                  <a:pt x="821740" y="0"/>
                </a:cubicBezTo>
                <a:cubicBezTo>
                  <a:pt x="924455" y="-14406"/>
                  <a:pt x="1230332" y="38971"/>
                  <a:pt x="1332551" y="0"/>
                </a:cubicBezTo>
                <a:cubicBezTo>
                  <a:pt x="1338035" y="152585"/>
                  <a:pt x="1309393" y="245078"/>
                  <a:pt x="1332551" y="330365"/>
                </a:cubicBezTo>
                <a:cubicBezTo>
                  <a:pt x="1355709" y="415652"/>
                  <a:pt x="1330586" y="573126"/>
                  <a:pt x="1332551" y="635318"/>
                </a:cubicBezTo>
                <a:cubicBezTo>
                  <a:pt x="1177802" y="647505"/>
                  <a:pt x="1100651" y="593250"/>
                  <a:pt x="875042" y="635318"/>
                </a:cubicBezTo>
                <a:cubicBezTo>
                  <a:pt x="649433" y="677386"/>
                  <a:pt x="656689" y="627705"/>
                  <a:pt x="457509" y="635318"/>
                </a:cubicBezTo>
                <a:cubicBezTo>
                  <a:pt x="258329" y="642931"/>
                  <a:pt x="157314" y="607582"/>
                  <a:pt x="0" y="635318"/>
                </a:cubicBezTo>
                <a:cubicBezTo>
                  <a:pt x="-18473" y="570702"/>
                  <a:pt x="14561" y="402930"/>
                  <a:pt x="0" y="330365"/>
                </a:cubicBezTo>
                <a:cubicBezTo>
                  <a:pt x="-14561" y="257800"/>
                  <a:pt x="9219" y="87908"/>
                  <a:pt x="0" y="0"/>
                </a:cubicBezTo>
                <a:close/>
              </a:path>
              <a:path w="1332551" h="635318" stroke="0" extrusionOk="0">
                <a:moveTo>
                  <a:pt x="0" y="0"/>
                </a:moveTo>
                <a:cubicBezTo>
                  <a:pt x="91508" y="-48267"/>
                  <a:pt x="282154" y="45611"/>
                  <a:pt x="457509" y="0"/>
                </a:cubicBezTo>
                <a:cubicBezTo>
                  <a:pt x="632864" y="-45611"/>
                  <a:pt x="787160" y="4204"/>
                  <a:pt x="928344" y="0"/>
                </a:cubicBezTo>
                <a:cubicBezTo>
                  <a:pt x="1069528" y="-4204"/>
                  <a:pt x="1218363" y="24824"/>
                  <a:pt x="1332551" y="0"/>
                </a:cubicBezTo>
                <a:cubicBezTo>
                  <a:pt x="1368943" y="128929"/>
                  <a:pt x="1330446" y="198014"/>
                  <a:pt x="1332551" y="324012"/>
                </a:cubicBezTo>
                <a:cubicBezTo>
                  <a:pt x="1334656" y="450010"/>
                  <a:pt x="1311168" y="553878"/>
                  <a:pt x="1332551" y="635318"/>
                </a:cubicBezTo>
                <a:cubicBezTo>
                  <a:pt x="1213541" y="680055"/>
                  <a:pt x="1009793" y="619122"/>
                  <a:pt x="928344" y="635318"/>
                </a:cubicBezTo>
                <a:cubicBezTo>
                  <a:pt x="846895" y="651514"/>
                  <a:pt x="674893" y="606486"/>
                  <a:pt x="457509" y="635318"/>
                </a:cubicBezTo>
                <a:cubicBezTo>
                  <a:pt x="240126" y="664150"/>
                  <a:pt x="213438" y="614730"/>
                  <a:pt x="0" y="635318"/>
                </a:cubicBezTo>
                <a:cubicBezTo>
                  <a:pt x="-20438" y="546326"/>
                  <a:pt x="535" y="438682"/>
                  <a:pt x="0" y="324012"/>
                </a:cubicBezTo>
                <a:cubicBezTo>
                  <a:pt x="-535" y="209342"/>
                  <a:pt x="15518" y="144734"/>
                  <a:pt x="0" y="0"/>
                </a:cubicBezTo>
                <a:close/>
              </a:path>
            </a:pathLst>
          </a:custGeom>
          <a:solidFill>
            <a:srgbClr val="49176D"/>
          </a:solidFill>
          <a:ln>
            <a:extLst>
              <a:ext uri="{C807C97D-BFC1-408E-A445-0C87EB9F89A2}">
                <ask:lineSketchStyleProps xmlns:ask="http://schemas.microsoft.com/office/drawing/2018/sketchyshapes" sd="2195542675">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050" b="1" dirty="0"/>
              <a:t>Readiness, Whole Life Cost, Social &amp; Environmental</a:t>
            </a:r>
          </a:p>
        </p:txBody>
      </p:sp>
      <p:sp>
        <p:nvSpPr>
          <p:cNvPr id="27" name="TextBox 26">
            <a:extLst>
              <a:ext uri="{FF2B5EF4-FFF2-40B4-BE49-F238E27FC236}">
                <a16:creationId xmlns:a16="http://schemas.microsoft.com/office/drawing/2014/main" id="{62522CCA-67AD-1F9F-D847-B954BBCE931D}"/>
              </a:ext>
            </a:extLst>
          </p:cNvPr>
          <p:cNvSpPr txBox="1"/>
          <p:nvPr/>
        </p:nvSpPr>
        <p:spPr>
          <a:xfrm>
            <a:off x="757853" y="3368039"/>
            <a:ext cx="2536852" cy="2585323"/>
          </a:xfrm>
          <a:prstGeom prst="rect">
            <a:avLst/>
          </a:prstGeom>
          <a:noFill/>
        </p:spPr>
        <p:txBody>
          <a:bodyPr wrap="square">
            <a:spAutoFit/>
          </a:bodyPr>
          <a:lstStyle>
            <a:defPPr>
              <a:defRPr lang="en-US"/>
            </a:defPPr>
            <a:lvl1pPr>
              <a:defRPr sz="900" i="1">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r>
              <a:rPr lang="en-US" dirty="0"/>
              <a:t>Integrated Logistic Support (ILS) / Integrated Product Support (IPS) is a </a:t>
            </a:r>
            <a:br>
              <a:rPr lang="en-US" dirty="0"/>
            </a:br>
            <a:r>
              <a:rPr lang="en-US" dirty="0"/>
              <a:t>management and analytical process which aims to influence design (from a support perspective) and establish a set of integrated support products based on a single optimized </a:t>
            </a:r>
            <a:br>
              <a:rPr lang="en-US" dirty="0"/>
            </a:br>
            <a:r>
              <a:rPr lang="en-US" dirty="0"/>
              <a:t>maintenance plan. The process generates a maintenance configuration and associated  support data housed in a logistics data repository which is used to aid support information management through-life. </a:t>
            </a:r>
          </a:p>
          <a:p>
            <a:endParaRPr lang="en-GB" dirty="0"/>
          </a:p>
          <a:p>
            <a:r>
              <a:rPr lang="en-GB" dirty="0"/>
              <a:t>ILS/IPS is typically applied to equipment, whilst the principles align with those of AM above.</a:t>
            </a:r>
          </a:p>
        </p:txBody>
      </p:sp>
      <p:sp>
        <p:nvSpPr>
          <p:cNvPr id="28" name="TextBox 27">
            <a:extLst>
              <a:ext uri="{FF2B5EF4-FFF2-40B4-BE49-F238E27FC236}">
                <a16:creationId xmlns:a16="http://schemas.microsoft.com/office/drawing/2014/main" id="{3864BAC1-8A18-85B7-6B7C-8F881EC13E5B}"/>
              </a:ext>
            </a:extLst>
          </p:cNvPr>
          <p:cNvSpPr txBox="1"/>
          <p:nvPr/>
        </p:nvSpPr>
        <p:spPr>
          <a:xfrm>
            <a:off x="752803" y="1655562"/>
            <a:ext cx="2536852" cy="1477328"/>
          </a:xfrm>
          <a:prstGeom prst="rect">
            <a:avLst/>
          </a:prstGeom>
          <a:noFill/>
        </p:spPr>
        <p:txBody>
          <a:bodyPr wrap="square">
            <a:spAutoFit/>
          </a:bodyPr>
          <a:lstStyle>
            <a:defPPr>
              <a:defRPr lang="en-US"/>
            </a:defPPr>
            <a:lvl1pPr>
              <a:defRPr sz="900" i="1">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pPr algn="l"/>
            <a:r>
              <a:rPr lang="en-GB" i="1" dirty="0"/>
              <a:t>AM is a management system that </a:t>
            </a:r>
          </a:p>
          <a:p>
            <a:pPr algn="l"/>
            <a:r>
              <a:rPr lang="en-US" i="1" dirty="0"/>
              <a:t>involves the balancing of costs, </a:t>
            </a:r>
          </a:p>
          <a:p>
            <a:pPr algn="l"/>
            <a:r>
              <a:rPr lang="en-US" i="1" dirty="0"/>
              <a:t>opportunities and risks against the </a:t>
            </a:r>
          </a:p>
          <a:p>
            <a:pPr algn="l"/>
            <a:r>
              <a:rPr lang="en-US" i="1" dirty="0"/>
              <a:t>desired performance of assets to </a:t>
            </a:r>
          </a:p>
          <a:p>
            <a:pPr algn="l"/>
            <a:r>
              <a:rPr lang="en-US" i="1" dirty="0"/>
              <a:t>achieve an </a:t>
            </a:r>
            <a:r>
              <a:rPr lang="en-US" i="1" dirty="0" err="1"/>
              <a:t>organisation's</a:t>
            </a:r>
            <a:r>
              <a:rPr lang="en-US" i="1" dirty="0"/>
              <a:t> objectives.</a:t>
            </a:r>
            <a:endParaRPr lang="en-GB" i="1" dirty="0"/>
          </a:p>
          <a:p>
            <a:pPr algn="l"/>
            <a:endParaRPr lang="en-GB" i="1" dirty="0"/>
          </a:p>
          <a:p>
            <a:pPr algn="l"/>
            <a:r>
              <a:rPr lang="en-GB" i="1" dirty="0"/>
              <a:t>AM is typically applied to</a:t>
            </a:r>
            <a:endParaRPr lang="en-GB" i="1" dirty="0">
              <a:solidFill>
                <a:srgbClr val="FF0000"/>
              </a:solidFill>
            </a:endParaRPr>
          </a:p>
          <a:p>
            <a:pPr algn="l"/>
            <a:r>
              <a:rPr lang="en-GB" i="1" dirty="0"/>
              <a:t>organisation, whilst the </a:t>
            </a:r>
          </a:p>
          <a:p>
            <a:pPr algn="l"/>
            <a:r>
              <a:rPr lang="en-GB" i="1" dirty="0"/>
              <a:t>principles align with those of IPS </a:t>
            </a:r>
          </a:p>
          <a:p>
            <a:pPr algn="l"/>
            <a:r>
              <a:rPr lang="en-GB" i="1" dirty="0"/>
              <a:t>below. </a:t>
            </a:r>
          </a:p>
        </p:txBody>
      </p:sp>
      <p:sp>
        <p:nvSpPr>
          <p:cNvPr id="34" name="TextBox 33">
            <a:extLst>
              <a:ext uri="{FF2B5EF4-FFF2-40B4-BE49-F238E27FC236}">
                <a16:creationId xmlns:a16="http://schemas.microsoft.com/office/drawing/2014/main" id="{1EADC627-3047-5970-736D-14C028E4BC2D}"/>
              </a:ext>
            </a:extLst>
          </p:cNvPr>
          <p:cNvSpPr txBox="1"/>
          <p:nvPr/>
        </p:nvSpPr>
        <p:spPr>
          <a:xfrm>
            <a:off x="1" y="642536"/>
            <a:ext cx="4244804" cy="923330"/>
          </a:xfrm>
          <a:prstGeom prst="rect">
            <a:avLst/>
          </a:prstGeom>
          <a:noFill/>
        </p:spPr>
        <p:txBody>
          <a:bodyPr wrap="square">
            <a:spAutoFit/>
          </a:bodyPr>
          <a:lstStyle>
            <a:defPPr>
              <a:defRPr lang="en-US"/>
            </a:defPPr>
            <a:lvl1pPr>
              <a:defRPr sz="900" i="1">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pPr algn="l"/>
            <a:r>
              <a:rPr lang="en-US" i="1" dirty="0"/>
              <a:t>Asset Management and IPS are complementary. AM is applied at </a:t>
            </a:r>
            <a:r>
              <a:rPr lang="en-US" i="1" dirty="0" err="1"/>
              <a:t>organisation</a:t>
            </a:r>
            <a:r>
              <a:rPr lang="en-US" i="1" dirty="0"/>
              <a:t> level to ensure effective and transparent decision making from a position of knowledge. AM relies on the asset reference data that IPS generates. Additionally, have we captured the following: AM and IPS have in common the Whole Life consideration in their decision making. </a:t>
            </a:r>
            <a:endParaRPr lang="en-GB" i="1" dirty="0"/>
          </a:p>
        </p:txBody>
      </p:sp>
      <p:sp>
        <p:nvSpPr>
          <p:cNvPr id="69" name="TextBox 68">
            <a:extLst>
              <a:ext uri="{FF2B5EF4-FFF2-40B4-BE49-F238E27FC236}">
                <a16:creationId xmlns:a16="http://schemas.microsoft.com/office/drawing/2014/main" id="{A6B4746B-C11C-A5E1-6DD0-E28AE4916021}"/>
              </a:ext>
            </a:extLst>
          </p:cNvPr>
          <p:cNvSpPr txBox="1"/>
          <p:nvPr/>
        </p:nvSpPr>
        <p:spPr>
          <a:xfrm rot="16200000">
            <a:off x="-879407" y="4294566"/>
            <a:ext cx="2531419" cy="678363"/>
          </a:xfrm>
          <a:custGeom>
            <a:avLst/>
            <a:gdLst>
              <a:gd name="connsiteX0" fmla="*/ 0 w 2531419"/>
              <a:gd name="connsiteY0" fmla="*/ 0 h 678363"/>
              <a:gd name="connsiteX1" fmla="*/ 455655 w 2531419"/>
              <a:gd name="connsiteY1" fmla="*/ 0 h 678363"/>
              <a:gd name="connsiteX2" fmla="*/ 987253 w 2531419"/>
              <a:gd name="connsiteY2" fmla="*/ 0 h 678363"/>
              <a:gd name="connsiteX3" fmla="*/ 1493537 w 2531419"/>
              <a:gd name="connsiteY3" fmla="*/ 0 h 678363"/>
              <a:gd name="connsiteX4" fmla="*/ 1999821 w 2531419"/>
              <a:gd name="connsiteY4" fmla="*/ 0 h 678363"/>
              <a:gd name="connsiteX5" fmla="*/ 2531419 w 2531419"/>
              <a:gd name="connsiteY5" fmla="*/ 0 h 678363"/>
              <a:gd name="connsiteX6" fmla="*/ 2531419 w 2531419"/>
              <a:gd name="connsiteY6" fmla="*/ 352749 h 678363"/>
              <a:gd name="connsiteX7" fmla="*/ 2531419 w 2531419"/>
              <a:gd name="connsiteY7" fmla="*/ 678363 h 678363"/>
              <a:gd name="connsiteX8" fmla="*/ 1999821 w 2531419"/>
              <a:gd name="connsiteY8" fmla="*/ 678363 h 678363"/>
              <a:gd name="connsiteX9" fmla="*/ 1544166 w 2531419"/>
              <a:gd name="connsiteY9" fmla="*/ 678363 h 678363"/>
              <a:gd name="connsiteX10" fmla="*/ 1113824 w 2531419"/>
              <a:gd name="connsiteY10" fmla="*/ 678363 h 678363"/>
              <a:gd name="connsiteX11" fmla="*/ 632855 w 2531419"/>
              <a:gd name="connsiteY11" fmla="*/ 678363 h 678363"/>
              <a:gd name="connsiteX12" fmla="*/ 0 w 2531419"/>
              <a:gd name="connsiteY12" fmla="*/ 678363 h 678363"/>
              <a:gd name="connsiteX13" fmla="*/ 0 w 2531419"/>
              <a:gd name="connsiteY13" fmla="*/ 339182 h 678363"/>
              <a:gd name="connsiteX14" fmla="*/ 0 w 2531419"/>
              <a:gd name="connsiteY14" fmla="*/ 0 h 6783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2531419" h="678363" fill="none" extrusionOk="0">
                <a:moveTo>
                  <a:pt x="0" y="0"/>
                </a:moveTo>
                <a:cubicBezTo>
                  <a:pt x="201857" y="-2988"/>
                  <a:pt x="248000" y="45922"/>
                  <a:pt x="455655" y="0"/>
                </a:cubicBezTo>
                <a:cubicBezTo>
                  <a:pt x="663310" y="-45922"/>
                  <a:pt x="778307" y="49085"/>
                  <a:pt x="987253" y="0"/>
                </a:cubicBezTo>
                <a:cubicBezTo>
                  <a:pt x="1196199" y="-49085"/>
                  <a:pt x="1283287" y="10228"/>
                  <a:pt x="1493537" y="0"/>
                </a:cubicBezTo>
                <a:cubicBezTo>
                  <a:pt x="1703787" y="-10228"/>
                  <a:pt x="1823996" y="42071"/>
                  <a:pt x="1999821" y="0"/>
                </a:cubicBezTo>
                <a:cubicBezTo>
                  <a:pt x="2175646" y="-42071"/>
                  <a:pt x="2415363" y="24095"/>
                  <a:pt x="2531419" y="0"/>
                </a:cubicBezTo>
                <a:cubicBezTo>
                  <a:pt x="2567719" y="160671"/>
                  <a:pt x="2523893" y="248107"/>
                  <a:pt x="2531419" y="352749"/>
                </a:cubicBezTo>
                <a:cubicBezTo>
                  <a:pt x="2538945" y="457391"/>
                  <a:pt x="2512118" y="595195"/>
                  <a:pt x="2531419" y="678363"/>
                </a:cubicBezTo>
                <a:cubicBezTo>
                  <a:pt x="2350241" y="683483"/>
                  <a:pt x="2240052" y="620067"/>
                  <a:pt x="1999821" y="678363"/>
                </a:cubicBezTo>
                <a:cubicBezTo>
                  <a:pt x="1759590" y="736659"/>
                  <a:pt x="1757470" y="672207"/>
                  <a:pt x="1544166" y="678363"/>
                </a:cubicBezTo>
                <a:cubicBezTo>
                  <a:pt x="1330863" y="684519"/>
                  <a:pt x="1321043" y="649054"/>
                  <a:pt x="1113824" y="678363"/>
                </a:cubicBezTo>
                <a:cubicBezTo>
                  <a:pt x="906605" y="707672"/>
                  <a:pt x="764833" y="658713"/>
                  <a:pt x="632855" y="678363"/>
                </a:cubicBezTo>
                <a:cubicBezTo>
                  <a:pt x="500877" y="698013"/>
                  <a:pt x="289015" y="650176"/>
                  <a:pt x="0" y="678363"/>
                </a:cubicBezTo>
                <a:cubicBezTo>
                  <a:pt x="-21085" y="586796"/>
                  <a:pt x="40537" y="474006"/>
                  <a:pt x="0" y="339182"/>
                </a:cubicBezTo>
                <a:cubicBezTo>
                  <a:pt x="-40537" y="204358"/>
                  <a:pt x="37554" y="73264"/>
                  <a:pt x="0" y="0"/>
                </a:cubicBezTo>
                <a:close/>
              </a:path>
              <a:path w="2531419" h="678363" stroke="0" extrusionOk="0">
                <a:moveTo>
                  <a:pt x="0" y="0"/>
                </a:moveTo>
                <a:cubicBezTo>
                  <a:pt x="174797" y="-51214"/>
                  <a:pt x="238585" y="19857"/>
                  <a:pt x="455655" y="0"/>
                </a:cubicBezTo>
                <a:cubicBezTo>
                  <a:pt x="672726" y="-19857"/>
                  <a:pt x="725199" y="42301"/>
                  <a:pt x="961939" y="0"/>
                </a:cubicBezTo>
                <a:cubicBezTo>
                  <a:pt x="1198679" y="-42301"/>
                  <a:pt x="1208314" y="29395"/>
                  <a:pt x="1442909" y="0"/>
                </a:cubicBezTo>
                <a:cubicBezTo>
                  <a:pt x="1677504" y="-29395"/>
                  <a:pt x="1876235" y="49694"/>
                  <a:pt x="1999821" y="0"/>
                </a:cubicBezTo>
                <a:cubicBezTo>
                  <a:pt x="2123407" y="-49694"/>
                  <a:pt x="2373010" y="33358"/>
                  <a:pt x="2531419" y="0"/>
                </a:cubicBezTo>
                <a:cubicBezTo>
                  <a:pt x="2533789" y="113308"/>
                  <a:pt x="2503043" y="247273"/>
                  <a:pt x="2531419" y="318831"/>
                </a:cubicBezTo>
                <a:cubicBezTo>
                  <a:pt x="2559795" y="390389"/>
                  <a:pt x="2516689" y="536972"/>
                  <a:pt x="2531419" y="678363"/>
                </a:cubicBezTo>
                <a:cubicBezTo>
                  <a:pt x="2327092" y="723608"/>
                  <a:pt x="2172569" y="646830"/>
                  <a:pt x="1999821" y="678363"/>
                </a:cubicBezTo>
                <a:cubicBezTo>
                  <a:pt x="1827073" y="709896"/>
                  <a:pt x="1714175" y="627153"/>
                  <a:pt x="1569480" y="678363"/>
                </a:cubicBezTo>
                <a:cubicBezTo>
                  <a:pt x="1424785" y="729573"/>
                  <a:pt x="1215664" y="623686"/>
                  <a:pt x="1088510" y="678363"/>
                </a:cubicBezTo>
                <a:cubicBezTo>
                  <a:pt x="961356" y="733040"/>
                  <a:pt x="815915" y="645656"/>
                  <a:pt x="632855" y="678363"/>
                </a:cubicBezTo>
                <a:cubicBezTo>
                  <a:pt x="449796" y="711070"/>
                  <a:pt x="129162" y="658760"/>
                  <a:pt x="0" y="678363"/>
                </a:cubicBezTo>
                <a:cubicBezTo>
                  <a:pt x="-19724" y="586817"/>
                  <a:pt x="23107" y="515146"/>
                  <a:pt x="0" y="352749"/>
                </a:cubicBezTo>
                <a:cubicBezTo>
                  <a:pt x="-23107" y="190352"/>
                  <a:pt x="15258" y="109647"/>
                  <a:pt x="0" y="0"/>
                </a:cubicBezTo>
                <a:close/>
              </a:path>
            </a:pathLst>
          </a:custGeom>
          <a:solidFill>
            <a:srgbClr val="49176D"/>
          </a:solidFill>
          <a:ln>
            <a:extLst>
              <a:ext uri="{C807C97D-BFC1-408E-A445-0C87EB9F89A2}">
                <ask:lineSketchStyleProps xmlns:ask="http://schemas.microsoft.com/office/drawing/2018/sketchyshapes" sd="4274562883">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Integrated Product Support</a:t>
            </a:r>
          </a:p>
        </p:txBody>
      </p:sp>
      <p:sp>
        <p:nvSpPr>
          <p:cNvPr id="3" name="Rectangle: Folded Corner 2">
            <a:extLst>
              <a:ext uri="{FF2B5EF4-FFF2-40B4-BE49-F238E27FC236}">
                <a16:creationId xmlns:a16="http://schemas.microsoft.com/office/drawing/2014/main" id="{75329C73-2895-9738-B8DF-E88B5AEB0AC0}"/>
              </a:ext>
            </a:extLst>
          </p:cNvPr>
          <p:cNvSpPr/>
          <p:nvPr/>
        </p:nvSpPr>
        <p:spPr>
          <a:xfrm rot="21106899">
            <a:off x="8601465" y="5679714"/>
            <a:ext cx="1268799" cy="959798"/>
          </a:xfrm>
          <a:prstGeom prst="foldedCorner">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400" dirty="0"/>
              <a:t>Draft for review and discussion</a:t>
            </a:r>
          </a:p>
        </p:txBody>
      </p:sp>
    </p:spTree>
    <p:extLst>
      <p:ext uri="{BB962C8B-B14F-4D97-AF65-F5344CB8AC3E}">
        <p14:creationId xmlns:p14="http://schemas.microsoft.com/office/powerpoint/2010/main" val="140080670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Callout: Right Arrow 18">
            <a:extLst>
              <a:ext uri="{FF2B5EF4-FFF2-40B4-BE49-F238E27FC236}">
                <a16:creationId xmlns:a16="http://schemas.microsoft.com/office/drawing/2014/main" id="{8F1F701C-6868-AC6D-D0D3-45628DE972D1}"/>
              </a:ext>
            </a:extLst>
          </p:cNvPr>
          <p:cNvSpPr/>
          <p:nvPr/>
        </p:nvSpPr>
        <p:spPr>
          <a:xfrm rot="9893796">
            <a:off x="6937732" y="3328297"/>
            <a:ext cx="2288002" cy="1227437"/>
          </a:xfrm>
          <a:custGeom>
            <a:avLst/>
            <a:gdLst>
              <a:gd name="connsiteX0" fmla="*/ 0 w 2288002"/>
              <a:gd name="connsiteY0" fmla="*/ 0 h 1227437"/>
              <a:gd name="connsiteX1" fmla="*/ 510425 w 2288002"/>
              <a:gd name="connsiteY1" fmla="*/ 0 h 1227437"/>
              <a:gd name="connsiteX2" fmla="*/ 1035717 w 2288002"/>
              <a:gd name="connsiteY2" fmla="*/ 0 h 1227437"/>
              <a:gd name="connsiteX3" fmla="*/ 1486675 w 2288002"/>
              <a:gd name="connsiteY3" fmla="*/ 0 h 1227437"/>
              <a:gd name="connsiteX4" fmla="*/ 1486675 w 2288002"/>
              <a:gd name="connsiteY4" fmla="*/ 460289 h 1227437"/>
              <a:gd name="connsiteX5" fmla="*/ 1981143 w 2288002"/>
              <a:gd name="connsiteY5" fmla="*/ 460289 h 1227437"/>
              <a:gd name="connsiteX6" fmla="*/ 1981143 w 2288002"/>
              <a:gd name="connsiteY6" fmla="*/ 306859 h 1227437"/>
              <a:gd name="connsiteX7" fmla="*/ 2288002 w 2288002"/>
              <a:gd name="connsiteY7" fmla="*/ 613719 h 1227437"/>
              <a:gd name="connsiteX8" fmla="*/ 1981143 w 2288002"/>
              <a:gd name="connsiteY8" fmla="*/ 920578 h 1227437"/>
              <a:gd name="connsiteX9" fmla="*/ 1981143 w 2288002"/>
              <a:gd name="connsiteY9" fmla="*/ 767148 h 1227437"/>
              <a:gd name="connsiteX10" fmla="*/ 1486675 w 2288002"/>
              <a:gd name="connsiteY10" fmla="*/ 767148 h 1227437"/>
              <a:gd name="connsiteX11" fmla="*/ 1486675 w 2288002"/>
              <a:gd name="connsiteY11" fmla="*/ 1227437 h 1227437"/>
              <a:gd name="connsiteX12" fmla="*/ 1035717 w 2288002"/>
              <a:gd name="connsiteY12" fmla="*/ 1227437 h 1227437"/>
              <a:gd name="connsiteX13" fmla="*/ 569892 w 2288002"/>
              <a:gd name="connsiteY13" fmla="*/ 1227437 h 1227437"/>
              <a:gd name="connsiteX14" fmla="*/ 0 w 2288002"/>
              <a:gd name="connsiteY14" fmla="*/ 1227437 h 1227437"/>
              <a:gd name="connsiteX15" fmla="*/ 0 w 2288002"/>
              <a:gd name="connsiteY15" fmla="*/ 842840 h 1227437"/>
              <a:gd name="connsiteX16" fmla="*/ 0 w 2288002"/>
              <a:gd name="connsiteY16" fmla="*/ 470518 h 1227437"/>
              <a:gd name="connsiteX17" fmla="*/ 0 w 2288002"/>
              <a:gd name="connsiteY17" fmla="*/ 0 h 122743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Lst>
            <a:rect l="l" t="t" r="r" b="b"/>
            <a:pathLst>
              <a:path w="2288002" h="1227437" fill="none" extrusionOk="0">
                <a:moveTo>
                  <a:pt x="0" y="0"/>
                </a:moveTo>
                <a:cubicBezTo>
                  <a:pt x="176641" y="-46992"/>
                  <a:pt x="392810" y="58040"/>
                  <a:pt x="510425" y="0"/>
                </a:cubicBezTo>
                <a:cubicBezTo>
                  <a:pt x="628041" y="-58040"/>
                  <a:pt x="921332" y="37178"/>
                  <a:pt x="1035717" y="0"/>
                </a:cubicBezTo>
                <a:cubicBezTo>
                  <a:pt x="1150102" y="-37178"/>
                  <a:pt x="1339006" y="26595"/>
                  <a:pt x="1486675" y="0"/>
                </a:cubicBezTo>
                <a:cubicBezTo>
                  <a:pt x="1519749" y="114185"/>
                  <a:pt x="1439413" y="308195"/>
                  <a:pt x="1486675" y="460289"/>
                </a:cubicBezTo>
                <a:cubicBezTo>
                  <a:pt x="1708897" y="455126"/>
                  <a:pt x="1846975" y="495697"/>
                  <a:pt x="1981143" y="460289"/>
                </a:cubicBezTo>
                <a:cubicBezTo>
                  <a:pt x="1980031" y="404820"/>
                  <a:pt x="1996063" y="378027"/>
                  <a:pt x="1981143" y="306859"/>
                </a:cubicBezTo>
                <a:cubicBezTo>
                  <a:pt x="2112012" y="383510"/>
                  <a:pt x="2149020" y="506361"/>
                  <a:pt x="2288002" y="613719"/>
                </a:cubicBezTo>
                <a:cubicBezTo>
                  <a:pt x="2192641" y="738330"/>
                  <a:pt x="2051054" y="830293"/>
                  <a:pt x="1981143" y="920578"/>
                </a:cubicBezTo>
                <a:cubicBezTo>
                  <a:pt x="1963313" y="872397"/>
                  <a:pt x="1998370" y="843540"/>
                  <a:pt x="1981143" y="767148"/>
                </a:cubicBezTo>
                <a:cubicBezTo>
                  <a:pt x="1821157" y="818453"/>
                  <a:pt x="1666688" y="723165"/>
                  <a:pt x="1486675" y="767148"/>
                </a:cubicBezTo>
                <a:cubicBezTo>
                  <a:pt x="1489201" y="996591"/>
                  <a:pt x="1437815" y="1110882"/>
                  <a:pt x="1486675" y="1227437"/>
                </a:cubicBezTo>
                <a:cubicBezTo>
                  <a:pt x="1272195" y="1280098"/>
                  <a:pt x="1158447" y="1181410"/>
                  <a:pt x="1035717" y="1227437"/>
                </a:cubicBezTo>
                <a:cubicBezTo>
                  <a:pt x="912987" y="1273464"/>
                  <a:pt x="762934" y="1214540"/>
                  <a:pt x="569892" y="1227437"/>
                </a:cubicBezTo>
                <a:cubicBezTo>
                  <a:pt x="376850" y="1240334"/>
                  <a:pt x="195189" y="1192699"/>
                  <a:pt x="0" y="1227437"/>
                </a:cubicBezTo>
                <a:cubicBezTo>
                  <a:pt x="-29803" y="1140290"/>
                  <a:pt x="19264" y="937524"/>
                  <a:pt x="0" y="842840"/>
                </a:cubicBezTo>
                <a:cubicBezTo>
                  <a:pt x="-19264" y="748156"/>
                  <a:pt x="9379" y="606240"/>
                  <a:pt x="0" y="470518"/>
                </a:cubicBezTo>
                <a:cubicBezTo>
                  <a:pt x="-9379" y="334796"/>
                  <a:pt x="41062" y="145889"/>
                  <a:pt x="0" y="0"/>
                </a:cubicBezTo>
                <a:close/>
              </a:path>
              <a:path w="2288002" h="1227437" stroke="0" extrusionOk="0">
                <a:moveTo>
                  <a:pt x="0" y="0"/>
                </a:moveTo>
                <a:cubicBezTo>
                  <a:pt x="222545" y="-49308"/>
                  <a:pt x="342937" y="15605"/>
                  <a:pt x="495558" y="0"/>
                </a:cubicBezTo>
                <a:cubicBezTo>
                  <a:pt x="648179" y="-15605"/>
                  <a:pt x="782120" y="2081"/>
                  <a:pt x="1005983" y="0"/>
                </a:cubicBezTo>
                <a:cubicBezTo>
                  <a:pt x="1229846" y="-2081"/>
                  <a:pt x="1327418" y="15092"/>
                  <a:pt x="1486675" y="0"/>
                </a:cubicBezTo>
                <a:cubicBezTo>
                  <a:pt x="1522810" y="171735"/>
                  <a:pt x="1482685" y="355467"/>
                  <a:pt x="1486675" y="460289"/>
                </a:cubicBezTo>
                <a:cubicBezTo>
                  <a:pt x="1681789" y="416755"/>
                  <a:pt x="1789188" y="461478"/>
                  <a:pt x="1981143" y="460289"/>
                </a:cubicBezTo>
                <a:cubicBezTo>
                  <a:pt x="1972460" y="408134"/>
                  <a:pt x="1998777" y="374720"/>
                  <a:pt x="1981143" y="306859"/>
                </a:cubicBezTo>
                <a:cubicBezTo>
                  <a:pt x="2154929" y="408510"/>
                  <a:pt x="2188611" y="521100"/>
                  <a:pt x="2288002" y="613719"/>
                </a:cubicBezTo>
                <a:cubicBezTo>
                  <a:pt x="2246919" y="725669"/>
                  <a:pt x="2090697" y="754071"/>
                  <a:pt x="1981143" y="920578"/>
                </a:cubicBezTo>
                <a:cubicBezTo>
                  <a:pt x="1969240" y="856885"/>
                  <a:pt x="1986380" y="812842"/>
                  <a:pt x="1981143" y="767148"/>
                </a:cubicBezTo>
                <a:cubicBezTo>
                  <a:pt x="1753497" y="767346"/>
                  <a:pt x="1733199" y="735803"/>
                  <a:pt x="1486675" y="767148"/>
                </a:cubicBezTo>
                <a:cubicBezTo>
                  <a:pt x="1528560" y="897829"/>
                  <a:pt x="1435901" y="1126102"/>
                  <a:pt x="1486675" y="1227437"/>
                </a:cubicBezTo>
                <a:cubicBezTo>
                  <a:pt x="1379010" y="1256119"/>
                  <a:pt x="1171689" y="1182324"/>
                  <a:pt x="991117" y="1227437"/>
                </a:cubicBezTo>
                <a:cubicBezTo>
                  <a:pt x="810545" y="1272550"/>
                  <a:pt x="743162" y="1195451"/>
                  <a:pt x="495558" y="1227437"/>
                </a:cubicBezTo>
                <a:cubicBezTo>
                  <a:pt x="247954" y="1259423"/>
                  <a:pt x="222948" y="1221924"/>
                  <a:pt x="0" y="1227437"/>
                </a:cubicBezTo>
                <a:cubicBezTo>
                  <a:pt x="-30280" y="1143882"/>
                  <a:pt x="39414" y="932244"/>
                  <a:pt x="0" y="830566"/>
                </a:cubicBezTo>
                <a:cubicBezTo>
                  <a:pt x="-39414" y="728888"/>
                  <a:pt x="50620" y="604602"/>
                  <a:pt x="0" y="396871"/>
                </a:cubicBezTo>
                <a:cubicBezTo>
                  <a:pt x="-50620" y="189140"/>
                  <a:pt x="16059" y="84653"/>
                  <a:pt x="0" y="0"/>
                </a:cubicBezTo>
                <a:close/>
              </a:path>
            </a:pathLst>
          </a:custGeom>
          <a:solidFill>
            <a:srgbClr val="7030A0"/>
          </a:solidFill>
          <a:ln>
            <a:extLst>
              <a:ext uri="{C807C97D-BFC1-408E-A445-0C87EB9F89A2}">
                <ask:lineSketchStyleProps xmlns:ask="http://schemas.microsoft.com/office/drawing/2018/sketchyshapes" sd="2094297852">
                  <a:prstGeom prst="right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wrap="square" rtlCol="0" anchor="ctr">
            <a:noAutofit/>
          </a:bodyPr>
          <a:lstStyle/>
          <a:p>
            <a:pPr algn="ctr"/>
            <a:endParaRPr lang="en-GB"/>
          </a:p>
        </p:txBody>
      </p:sp>
      <p:sp>
        <p:nvSpPr>
          <p:cNvPr id="18" name="Callout: Right Arrow 17">
            <a:extLst>
              <a:ext uri="{FF2B5EF4-FFF2-40B4-BE49-F238E27FC236}">
                <a16:creationId xmlns:a16="http://schemas.microsoft.com/office/drawing/2014/main" id="{87D64DB4-1B6A-EF7D-664B-AC4CBE46A40C}"/>
              </a:ext>
            </a:extLst>
          </p:cNvPr>
          <p:cNvSpPr/>
          <p:nvPr/>
        </p:nvSpPr>
        <p:spPr>
          <a:xfrm rot="589835">
            <a:off x="1293329" y="3439638"/>
            <a:ext cx="2126296" cy="1146648"/>
          </a:xfrm>
          <a:custGeom>
            <a:avLst/>
            <a:gdLst>
              <a:gd name="connsiteX0" fmla="*/ 0 w 2126296"/>
              <a:gd name="connsiteY0" fmla="*/ 0 h 1146648"/>
              <a:gd name="connsiteX1" fmla="*/ 419086 w 2126296"/>
              <a:gd name="connsiteY1" fmla="*/ 0 h 1146648"/>
              <a:gd name="connsiteX2" fmla="*/ 879621 w 2126296"/>
              <a:gd name="connsiteY2" fmla="*/ 0 h 1146648"/>
              <a:gd name="connsiteX3" fmla="*/ 1381603 w 2126296"/>
              <a:gd name="connsiteY3" fmla="*/ 0 h 1146648"/>
              <a:gd name="connsiteX4" fmla="*/ 1381603 w 2126296"/>
              <a:gd name="connsiteY4" fmla="*/ 429993 h 1146648"/>
              <a:gd name="connsiteX5" fmla="*/ 1839634 w 2126296"/>
              <a:gd name="connsiteY5" fmla="*/ 429993 h 1146648"/>
              <a:gd name="connsiteX6" fmla="*/ 1839634 w 2126296"/>
              <a:gd name="connsiteY6" fmla="*/ 286662 h 1146648"/>
              <a:gd name="connsiteX7" fmla="*/ 2126296 w 2126296"/>
              <a:gd name="connsiteY7" fmla="*/ 573324 h 1146648"/>
              <a:gd name="connsiteX8" fmla="*/ 1839634 w 2126296"/>
              <a:gd name="connsiteY8" fmla="*/ 859986 h 1146648"/>
              <a:gd name="connsiteX9" fmla="*/ 1839634 w 2126296"/>
              <a:gd name="connsiteY9" fmla="*/ 716655 h 1146648"/>
              <a:gd name="connsiteX10" fmla="*/ 1381603 w 2126296"/>
              <a:gd name="connsiteY10" fmla="*/ 716655 h 1146648"/>
              <a:gd name="connsiteX11" fmla="*/ 1381603 w 2126296"/>
              <a:gd name="connsiteY11" fmla="*/ 1146648 h 1146648"/>
              <a:gd name="connsiteX12" fmla="*/ 962517 w 2126296"/>
              <a:gd name="connsiteY12" fmla="*/ 1146648 h 1146648"/>
              <a:gd name="connsiteX13" fmla="*/ 488166 w 2126296"/>
              <a:gd name="connsiteY13" fmla="*/ 1146648 h 1146648"/>
              <a:gd name="connsiteX14" fmla="*/ 0 w 2126296"/>
              <a:gd name="connsiteY14" fmla="*/ 1146648 h 1146648"/>
              <a:gd name="connsiteX15" fmla="*/ 0 w 2126296"/>
              <a:gd name="connsiteY15" fmla="*/ 573324 h 1146648"/>
              <a:gd name="connsiteX16" fmla="*/ 0 w 2126296"/>
              <a:gd name="connsiteY16" fmla="*/ 0 h 114664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126296" h="1146648" fill="none" extrusionOk="0">
                <a:moveTo>
                  <a:pt x="0" y="0"/>
                </a:moveTo>
                <a:cubicBezTo>
                  <a:pt x="107143" y="-19200"/>
                  <a:pt x="231190" y="22775"/>
                  <a:pt x="419086" y="0"/>
                </a:cubicBezTo>
                <a:cubicBezTo>
                  <a:pt x="606982" y="-22775"/>
                  <a:pt x="703488" y="47404"/>
                  <a:pt x="879621" y="0"/>
                </a:cubicBezTo>
                <a:cubicBezTo>
                  <a:pt x="1055755" y="-47404"/>
                  <a:pt x="1171172" y="16704"/>
                  <a:pt x="1381603" y="0"/>
                </a:cubicBezTo>
                <a:cubicBezTo>
                  <a:pt x="1426482" y="188201"/>
                  <a:pt x="1348418" y="289743"/>
                  <a:pt x="1381603" y="429993"/>
                </a:cubicBezTo>
                <a:cubicBezTo>
                  <a:pt x="1541597" y="414229"/>
                  <a:pt x="1643233" y="437194"/>
                  <a:pt x="1839634" y="429993"/>
                </a:cubicBezTo>
                <a:cubicBezTo>
                  <a:pt x="1826326" y="389793"/>
                  <a:pt x="1856505" y="315603"/>
                  <a:pt x="1839634" y="286662"/>
                </a:cubicBezTo>
                <a:cubicBezTo>
                  <a:pt x="1941397" y="327979"/>
                  <a:pt x="2017321" y="497126"/>
                  <a:pt x="2126296" y="573324"/>
                </a:cubicBezTo>
                <a:cubicBezTo>
                  <a:pt x="2100257" y="662719"/>
                  <a:pt x="1940012" y="691067"/>
                  <a:pt x="1839634" y="859986"/>
                </a:cubicBezTo>
                <a:cubicBezTo>
                  <a:pt x="1825473" y="790420"/>
                  <a:pt x="1840725" y="779089"/>
                  <a:pt x="1839634" y="716655"/>
                </a:cubicBezTo>
                <a:cubicBezTo>
                  <a:pt x="1704100" y="767286"/>
                  <a:pt x="1571458" y="708592"/>
                  <a:pt x="1381603" y="716655"/>
                </a:cubicBezTo>
                <a:cubicBezTo>
                  <a:pt x="1424828" y="830745"/>
                  <a:pt x="1376438" y="1034104"/>
                  <a:pt x="1381603" y="1146648"/>
                </a:cubicBezTo>
                <a:cubicBezTo>
                  <a:pt x="1282466" y="1173734"/>
                  <a:pt x="1127204" y="1101109"/>
                  <a:pt x="962517" y="1146648"/>
                </a:cubicBezTo>
                <a:cubicBezTo>
                  <a:pt x="797830" y="1192187"/>
                  <a:pt x="665998" y="1105200"/>
                  <a:pt x="488166" y="1146648"/>
                </a:cubicBezTo>
                <a:cubicBezTo>
                  <a:pt x="310334" y="1188096"/>
                  <a:pt x="104422" y="1095631"/>
                  <a:pt x="0" y="1146648"/>
                </a:cubicBezTo>
                <a:cubicBezTo>
                  <a:pt x="-38956" y="890500"/>
                  <a:pt x="46189" y="763117"/>
                  <a:pt x="0" y="573324"/>
                </a:cubicBezTo>
                <a:cubicBezTo>
                  <a:pt x="-46189" y="383531"/>
                  <a:pt x="23063" y="254155"/>
                  <a:pt x="0" y="0"/>
                </a:cubicBezTo>
                <a:close/>
              </a:path>
              <a:path w="2126296" h="1146648" stroke="0" extrusionOk="0">
                <a:moveTo>
                  <a:pt x="0" y="0"/>
                </a:moveTo>
                <a:cubicBezTo>
                  <a:pt x="108296" y="-22617"/>
                  <a:pt x="275138" y="49795"/>
                  <a:pt x="474350" y="0"/>
                </a:cubicBezTo>
                <a:cubicBezTo>
                  <a:pt x="673562" y="-49795"/>
                  <a:pt x="733343" y="2927"/>
                  <a:pt x="921069" y="0"/>
                </a:cubicBezTo>
                <a:cubicBezTo>
                  <a:pt x="1108795" y="-2927"/>
                  <a:pt x="1174685" y="16560"/>
                  <a:pt x="1381603" y="0"/>
                </a:cubicBezTo>
                <a:cubicBezTo>
                  <a:pt x="1393466" y="165994"/>
                  <a:pt x="1362895" y="286070"/>
                  <a:pt x="1381603" y="429993"/>
                </a:cubicBezTo>
                <a:cubicBezTo>
                  <a:pt x="1506974" y="402403"/>
                  <a:pt x="1626808" y="449895"/>
                  <a:pt x="1839634" y="429993"/>
                </a:cubicBezTo>
                <a:cubicBezTo>
                  <a:pt x="1839549" y="366796"/>
                  <a:pt x="1846784" y="347195"/>
                  <a:pt x="1839634" y="286662"/>
                </a:cubicBezTo>
                <a:cubicBezTo>
                  <a:pt x="1948899" y="349176"/>
                  <a:pt x="2007454" y="493709"/>
                  <a:pt x="2126296" y="573324"/>
                </a:cubicBezTo>
                <a:cubicBezTo>
                  <a:pt x="2065162" y="658265"/>
                  <a:pt x="1875175" y="756556"/>
                  <a:pt x="1839634" y="859986"/>
                </a:cubicBezTo>
                <a:cubicBezTo>
                  <a:pt x="1827248" y="815044"/>
                  <a:pt x="1847210" y="770402"/>
                  <a:pt x="1839634" y="716655"/>
                </a:cubicBezTo>
                <a:cubicBezTo>
                  <a:pt x="1700932" y="734541"/>
                  <a:pt x="1594007" y="662018"/>
                  <a:pt x="1381603" y="716655"/>
                </a:cubicBezTo>
                <a:cubicBezTo>
                  <a:pt x="1400626" y="914363"/>
                  <a:pt x="1368042" y="942564"/>
                  <a:pt x="1381603" y="1146648"/>
                </a:cubicBezTo>
                <a:cubicBezTo>
                  <a:pt x="1231810" y="1184370"/>
                  <a:pt x="1109641" y="1101501"/>
                  <a:pt x="948701" y="1146648"/>
                </a:cubicBezTo>
                <a:cubicBezTo>
                  <a:pt x="787761" y="1191795"/>
                  <a:pt x="708980" y="1129520"/>
                  <a:pt x="501982" y="1146648"/>
                </a:cubicBezTo>
                <a:cubicBezTo>
                  <a:pt x="294984" y="1163776"/>
                  <a:pt x="108337" y="1092127"/>
                  <a:pt x="0" y="1146648"/>
                </a:cubicBezTo>
                <a:cubicBezTo>
                  <a:pt x="-52732" y="955688"/>
                  <a:pt x="19267" y="757246"/>
                  <a:pt x="0" y="607723"/>
                </a:cubicBezTo>
                <a:cubicBezTo>
                  <a:pt x="-19267" y="458200"/>
                  <a:pt x="62000" y="268506"/>
                  <a:pt x="0" y="0"/>
                </a:cubicBezTo>
                <a:close/>
              </a:path>
            </a:pathLst>
          </a:custGeom>
          <a:solidFill>
            <a:srgbClr val="7030A0"/>
          </a:solidFill>
          <a:ln>
            <a:extLst>
              <a:ext uri="{C807C97D-BFC1-408E-A445-0C87EB9F89A2}">
                <ask:lineSketchStyleProps xmlns:ask="http://schemas.microsoft.com/office/drawing/2018/sketchyshapes" sd="1475848755">
                  <a:prstGeom prst="right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wrap="square" rtlCol="0" anchor="ctr">
            <a:noAutofit/>
          </a:bodyPr>
          <a:lstStyle/>
          <a:p>
            <a:pPr algn="ctr"/>
            <a:endParaRPr lang="en-GB"/>
          </a:p>
        </p:txBody>
      </p:sp>
      <p:sp>
        <p:nvSpPr>
          <p:cNvPr id="28" name="Callout: Right Arrow 27">
            <a:extLst>
              <a:ext uri="{FF2B5EF4-FFF2-40B4-BE49-F238E27FC236}">
                <a16:creationId xmlns:a16="http://schemas.microsoft.com/office/drawing/2014/main" id="{A3EA4FA3-E424-9A62-4F39-DD45EF58AC0B}"/>
              </a:ext>
            </a:extLst>
          </p:cNvPr>
          <p:cNvSpPr/>
          <p:nvPr/>
        </p:nvSpPr>
        <p:spPr>
          <a:xfrm rot="541910">
            <a:off x="1229471" y="3350219"/>
            <a:ext cx="1478985" cy="1195343"/>
          </a:xfrm>
          <a:solidFill>
            <a:srgbClr val="7030A0"/>
          </a:solidFill>
          <a:ln>
            <a:extLst>
              <a:ext uri="{C807C97D-BFC1-408E-A445-0C87EB9F89A2}">
                <ask:lineSketchStyleProps xmlns:ask="http://schemas.microsoft.com/office/drawing/2018/sketchyshapes" sd="2357136044">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wrap="square" rtlCol="0" anchor="ctr">
            <a:noAutofit/>
          </a:bodyPr>
          <a:lstStyle/>
          <a:p>
            <a:pPr algn="ctr"/>
            <a:r>
              <a:rPr lang="en-GB" dirty="0"/>
              <a:t>SYSTEM OF REFERENCE</a:t>
            </a:r>
          </a:p>
        </p:txBody>
      </p:sp>
      <p:sp>
        <p:nvSpPr>
          <p:cNvPr id="20" name="Rectangle 19">
            <a:extLst>
              <a:ext uri="{FF2B5EF4-FFF2-40B4-BE49-F238E27FC236}">
                <a16:creationId xmlns:a16="http://schemas.microsoft.com/office/drawing/2014/main" id="{6821C5BC-D456-5530-005D-76C22C8D2F68}"/>
              </a:ext>
            </a:extLst>
          </p:cNvPr>
          <p:cNvSpPr/>
          <p:nvPr/>
        </p:nvSpPr>
        <p:spPr>
          <a:xfrm>
            <a:off x="0" y="6345852"/>
            <a:ext cx="12192000" cy="512148"/>
          </a:xfrm>
          <a:prstGeom prst="rect">
            <a:avLst/>
          </a:prstGeom>
          <a:solidFill>
            <a:srgbClr val="E1CCF0"/>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Title 1">
            <a:extLst>
              <a:ext uri="{FF2B5EF4-FFF2-40B4-BE49-F238E27FC236}">
                <a16:creationId xmlns:a16="http://schemas.microsoft.com/office/drawing/2014/main" id="{FA181754-963A-DB7A-A565-9EDC7C5D628F}"/>
              </a:ext>
            </a:extLst>
          </p:cNvPr>
          <p:cNvSpPr>
            <a:spLocks noGrp="1"/>
          </p:cNvSpPr>
          <p:nvPr>
            <p:ph type="title"/>
          </p:nvPr>
        </p:nvSpPr>
        <p:spPr>
          <a:xfrm>
            <a:off x="0" y="0"/>
            <a:ext cx="12192000" cy="681037"/>
          </a:xfrm>
          <a:solidFill>
            <a:srgbClr val="7030A0"/>
          </a:solidFill>
        </p:spPr>
        <p:txBody>
          <a:bodyPr>
            <a:noAutofit/>
          </a:bodyPr>
          <a:lstStyle/>
          <a:p>
            <a:pPr algn="ctr">
              <a:lnSpc>
                <a:spcPct val="100000"/>
              </a:lnSpc>
            </a:pPr>
            <a:r>
              <a:rPr lang="en-GB" sz="3200" dirty="0">
                <a:solidFill>
                  <a:schemeClr val="bg1"/>
                </a:solidFill>
                <a:latin typeface="Aptos Black" panose="020F0502020204030204" pitchFamily="34" charset="0"/>
              </a:rPr>
              <a:t>ASSET MANAGEMENT IN DEFENCE – INFORMATION SYSTEMS</a:t>
            </a:r>
          </a:p>
        </p:txBody>
      </p:sp>
      <p:sp>
        <p:nvSpPr>
          <p:cNvPr id="4" name="Title 1">
            <a:extLst>
              <a:ext uri="{FF2B5EF4-FFF2-40B4-BE49-F238E27FC236}">
                <a16:creationId xmlns:a16="http://schemas.microsoft.com/office/drawing/2014/main" id="{2978ADAE-974B-21BA-9F21-C37BEA9AEDF7}"/>
              </a:ext>
            </a:extLst>
          </p:cNvPr>
          <p:cNvSpPr txBox="1">
            <a:spLocks/>
          </p:cNvSpPr>
          <p:nvPr/>
        </p:nvSpPr>
        <p:spPr>
          <a:xfrm>
            <a:off x="0" y="6007266"/>
            <a:ext cx="12192000" cy="338588"/>
          </a:xfrm>
          <a:prstGeom prst="rect">
            <a:avLst/>
          </a:prstGeom>
          <a:solidFill>
            <a:srgbClr val="7030A0"/>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1800" dirty="0">
                <a:solidFill>
                  <a:schemeClr val="bg1"/>
                </a:solidFill>
                <a:latin typeface="Aptos Black" panose="020F0502020204030204" pitchFamily="34" charset="0"/>
              </a:rPr>
              <a:t>OTHER GOOD PRACTICE</a:t>
            </a:r>
          </a:p>
        </p:txBody>
      </p:sp>
      <p:sp>
        <p:nvSpPr>
          <p:cNvPr id="5" name="Title 1">
            <a:extLst>
              <a:ext uri="{FF2B5EF4-FFF2-40B4-BE49-F238E27FC236}">
                <a16:creationId xmlns:a16="http://schemas.microsoft.com/office/drawing/2014/main" id="{13C65642-D710-A008-6A49-58FE62692FC9}"/>
              </a:ext>
            </a:extLst>
          </p:cNvPr>
          <p:cNvSpPr txBox="1">
            <a:spLocks/>
          </p:cNvSpPr>
          <p:nvPr/>
        </p:nvSpPr>
        <p:spPr>
          <a:xfrm>
            <a:off x="10293790" y="67637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Start</a:t>
            </a:r>
          </a:p>
        </p:txBody>
      </p:sp>
      <p:sp>
        <p:nvSpPr>
          <p:cNvPr id="6" name="Title 1">
            <a:extLst>
              <a:ext uri="{FF2B5EF4-FFF2-40B4-BE49-F238E27FC236}">
                <a16:creationId xmlns:a16="http://schemas.microsoft.com/office/drawing/2014/main" id="{D0BFAFD6-C292-F380-3FAE-E40A61E8CA77}"/>
              </a:ext>
            </a:extLst>
          </p:cNvPr>
          <p:cNvSpPr txBox="1">
            <a:spLocks/>
          </p:cNvSpPr>
          <p:nvPr/>
        </p:nvSpPr>
        <p:spPr>
          <a:xfrm>
            <a:off x="10293790" y="2453337"/>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Progress</a:t>
            </a:r>
          </a:p>
        </p:txBody>
      </p:sp>
      <p:sp>
        <p:nvSpPr>
          <p:cNvPr id="7" name="Title 1">
            <a:extLst>
              <a:ext uri="{FF2B5EF4-FFF2-40B4-BE49-F238E27FC236}">
                <a16:creationId xmlns:a16="http://schemas.microsoft.com/office/drawing/2014/main" id="{35DC44BD-4F7C-F2CD-A436-5324AAC20548}"/>
              </a:ext>
            </a:extLst>
          </p:cNvPr>
          <p:cNvSpPr txBox="1">
            <a:spLocks/>
          </p:cNvSpPr>
          <p:nvPr/>
        </p:nvSpPr>
        <p:spPr>
          <a:xfrm>
            <a:off x="10293790" y="423030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Excel</a:t>
            </a:r>
          </a:p>
        </p:txBody>
      </p:sp>
      <p:sp>
        <p:nvSpPr>
          <p:cNvPr id="8" name="Title 1">
            <a:extLst>
              <a:ext uri="{FF2B5EF4-FFF2-40B4-BE49-F238E27FC236}">
                <a16:creationId xmlns:a16="http://schemas.microsoft.com/office/drawing/2014/main" id="{E6530673-3C07-8476-E373-ACC3B1517805}"/>
              </a:ext>
            </a:extLst>
          </p:cNvPr>
          <p:cNvSpPr txBox="1">
            <a:spLocks/>
          </p:cNvSpPr>
          <p:nvPr/>
        </p:nvSpPr>
        <p:spPr>
          <a:xfrm>
            <a:off x="10293790" y="1010295"/>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Established Physical &amp; Functional Hierarchies</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Data quality baseline understood</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Systems of Record / Insight / Reference / Engagement identified</a:t>
            </a:r>
          </a:p>
        </p:txBody>
      </p:sp>
      <p:sp>
        <p:nvSpPr>
          <p:cNvPr id="9" name="Title 1">
            <a:extLst>
              <a:ext uri="{FF2B5EF4-FFF2-40B4-BE49-F238E27FC236}">
                <a16:creationId xmlns:a16="http://schemas.microsoft.com/office/drawing/2014/main" id="{57EFADD3-0961-733C-5216-27567CACC2BF}"/>
              </a:ext>
            </a:extLst>
          </p:cNvPr>
          <p:cNvSpPr txBox="1">
            <a:spLocks/>
          </p:cNvSpPr>
          <p:nvPr/>
        </p:nvSpPr>
        <p:spPr>
          <a:xfrm>
            <a:off x="10293790" y="2782594"/>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Systems established as single source of truth, supported by governance</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Good quality data defined, and established “as the norm” </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Data models established for decision making</a:t>
            </a:r>
          </a:p>
        </p:txBody>
      </p:sp>
      <p:sp>
        <p:nvSpPr>
          <p:cNvPr id="10" name="Title 1">
            <a:extLst>
              <a:ext uri="{FF2B5EF4-FFF2-40B4-BE49-F238E27FC236}">
                <a16:creationId xmlns:a16="http://schemas.microsoft.com/office/drawing/2014/main" id="{0CFD23DF-63B6-63A6-22D4-04042743F7F2}"/>
              </a:ext>
            </a:extLst>
          </p:cNvPr>
          <p:cNvSpPr txBox="1">
            <a:spLocks/>
          </p:cNvSpPr>
          <p:nvPr/>
        </p:nvSpPr>
        <p:spPr>
          <a:xfrm>
            <a:off x="10293790" y="4574400"/>
            <a:ext cx="1898210" cy="143256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600" dirty="0">
                <a:solidFill>
                  <a:schemeClr val="accent3">
                    <a:lumMod val="50000"/>
                  </a:schemeClr>
                </a:solidFill>
                <a:latin typeface="Aptos Narrow" panose="020F0502020204030204" pitchFamily="34" charset="0"/>
              </a:rPr>
              <a:t>- …</a:t>
            </a:r>
          </a:p>
        </p:txBody>
      </p:sp>
      <p:sp>
        <p:nvSpPr>
          <p:cNvPr id="12" name="TextBox 11">
            <a:extLst>
              <a:ext uri="{FF2B5EF4-FFF2-40B4-BE49-F238E27FC236}">
                <a16:creationId xmlns:a16="http://schemas.microsoft.com/office/drawing/2014/main" id="{8726FDD9-2C25-853D-3160-CD5B9519354D}"/>
              </a:ext>
            </a:extLst>
          </p:cNvPr>
          <p:cNvSpPr txBox="1"/>
          <p:nvPr/>
        </p:nvSpPr>
        <p:spPr>
          <a:xfrm>
            <a:off x="0" y="6345853"/>
            <a:ext cx="4068000" cy="369332"/>
          </a:xfrm>
          <a:prstGeom prst="rect">
            <a:avLst/>
          </a:prstGeom>
          <a:solidFill>
            <a:srgbClr val="E1CCF0"/>
          </a:solidFill>
        </p:spPr>
        <p:txBody>
          <a:bodyPr wrap="square" rtlCol="0">
            <a:spAutoFit/>
          </a:bodyPr>
          <a:lstStyle/>
          <a:p>
            <a:r>
              <a:rPr lang="en-GB" sz="900" dirty="0">
                <a:solidFill>
                  <a:schemeClr val="accent3">
                    <a:lumMod val="50000"/>
                  </a:schemeClr>
                </a:solidFill>
              </a:rPr>
              <a:t>Institute of Asset Management:</a:t>
            </a:r>
          </a:p>
          <a:p>
            <a:r>
              <a:rPr lang="en-GB" sz="900" dirty="0">
                <a:solidFill>
                  <a:schemeClr val="accent3">
                    <a:lumMod val="50000"/>
                  </a:schemeClr>
                </a:solidFill>
              </a:rPr>
              <a:t> Subject Specific Guidance 13: Systems Engineering</a:t>
            </a:r>
          </a:p>
        </p:txBody>
      </p:sp>
      <p:sp>
        <p:nvSpPr>
          <p:cNvPr id="13" name="TextBox 12">
            <a:extLst>
              <a:ext uri="{FF2B5EF4-FFF2-40B4-BE49-F238E27FC236}">
                <a16:creationId xmlns:a16="http://schemas.microsoft.com/office/drawing/2014/main" id="{E5F92176-BFCB-9F41-6699-B7E1E64D810D}"/>
              </a:ext>
            </a:extLst>
          </p:cNvPr>
          <p:cNvSpPr txBox="1"/>
          <p:nvPr/>
        </p:nvSpPr>
        <p:spPr>
          <a:xfrm>
            <a:off x="4067999" y="6345853"/>
            <a:ext cx="4056003" cy="369332"/>
          </a:xfrm>
          <a:prstGeom prst="rect">
            <a:avLst/>
          </a:prstGeom>
          <a:solidFill>
            <a:srgbClr val="E1CCF0"/>
          </a:solidFill>
        </p:spPr>
        <p:txBody>
          <a:bodyPr wrap="square" rtlCol="0">
            <a:spAutoFit/>
          </a:bodyPr>
          <a:lstStyle/>
          <a:p>
            <a:r>
              <a:rPr lang="en-GB" sz="900" dirty="0">
                <a:solidFill>
                  <a:schemeClr val="accent3">
                    <a:lumMod val="50000"/>
                  </a:schemeClr>
                </a:solidFill>
              </a:rPr>
              <a:t>ISO:</a:t>
            </a:r>
          </a:p>
          <a:p>
            <a:r>
              <a:rPr lang="en-GB" sz="900" dirty="0">
                <a:solidFill>
                  <a:schemeClr val="accent3">
                    <a:lumMod val="50000"/>
                  </a:schemeClr>
                </a:solidFill>
              </a:rPr>
              <a:t>BS ISO55001:2014 Asset Management</a:t>
            </a:r>
          </a:p>
        </p:txBody>
      </p:sp>
      <p:sp>
        <p:nvSpPr>
          <p:cNvPr id="14" name="TextBox 13">
            <a:extLst>
              <a:ext uri="{FF2B5EF4-FFF2-40B4-BE49-F238E27FC236}">
                <a16:creationId xmlns:a16="http://schemas.microsoft.com/office/drawing/2014/main" id="{9B0ECC66-882A-0553-E5B0-DA102E5BC4EA}"/>
              </a:ext>
            </a:extLst>
          </p:cNvPr>
          <p:cNvSpPr txBox="1"/>
          <p:nvPr/>
        </p:nvSpPr>
        <p:spPr>
          <a:xfrm>
            <a:off x="8124003" y="6340884"/>
            <a:ext cx="4067998" cy="369332"/>
          </a:xfrm>
          <a:prstGeom prst="rect">
            <a:avLst/>
          </a:prstGeom>
          <a:solidFill>
            <a:srgbClr val="E1CCF0"/>
          </a:solidFill>
        </p:spPr>
        <p:txBody>
          <a:bodyPr wrap="square" rtlCol="0">
            <a:spAutoFit/>
          </a:bodyPr>
          <a:lstStyle/>
          <a:p>
            <a:r>
              <a:rPr lang="en-GB" sz="900" dirty="0">
                <a:solidFill>
                  <a:schemeClr val="accent3">
                    <a:lumMod val="50000"/>
                  </a:schemeClr>
                </a:solidFill>
              </a:rPr>
              <a:t>Other:</a:t>
            </a:r>
          </a:p>
          <a:p>
            <a:endParaRPr lang="en-GB" sz="900" dirty="0">
              <a:solidFill>
                <a:schemeClr val="accent3">
                  <a:lumMod val="50000"/>
                </a:schemeClr>
              </a:solidFill>
            </a:endParaRPr>
          </a:p>
        </p:txBody>
      </p:sp>
      <p:sp>
        <p:nvSpPr>
          <p:cNvPr id="16" name="Rectangle 15">
            <a:extLst>
              <a:ext uri="{FF2B5EF4-FFF2-40B4-BE49-F238E27FC236}">
                <a16:creationId xmlns:a16="http://schemas.microsoft.com/office/drawing/2014/main" id="{C42F3872-C6FE-7D0F-8F6D-7C605136BB70}"/>
              </a:ext>
            </a:extLst>
          </p:cNvPr>
          <p:cNvSpPr/>
          <p:nvPr/>
        </p:nvSpPr>
        <p:spPr>
          <a:xfrm>
            <a:off x="4366578" y="1520890"/>
            <a:ext cx="1898210" cy="1073020"/>
          </a:xfrm>
          <a:custGeom>
            <a:avLst/>
            <a:gdLst>
              <a:gd name="connsiteX0" fmla="*/ 0 w 1898210"/>
              <a:gd name="connsiteY0" fmla="*/ 0 h 1073020"/>
              <a:gd name="connsiteX1" fmla="*/ 455570 w 1898210"/>
              <a:gd name="connsiteY1" fmla="*/ 0 h 1073020"/>
              <a:gd name="connsiteX2" fmla="*/ 930123 w 1898210"/>
              <a:gd name="connsiteY2" fmla="*/ 0 h 1073020"/>
              <a:gd name="connsiteX3" fmla="*/ 1423658 w 1898210"/>
              <a:gd name="connsiteY3" fmla="*/ 0 h 1073020"/>
              <a:gd name="connsiteX4" fmla="*/ 1898210 w 1898210"/>
              <a:gd name="connsiteY4" fmla="*/ 0 h 1073020"/>
              <a:gd name="connsiteX5" fmla="*/ 1898210 w 1898210"/>
              <a:gd name="connsiteY5" fmla="*/ 547240 h 1073020"/>
              <a:gd name="connsiteX6" fmla="*/ 1898210 w 1898210"/>
              <a:gd name="connsiteY6" fmla="*/ 1073020 h 1073020"/>
              <a:gd name="connsiteX7" fmla="*/ 1385693 w 1898210"/>
              <a:gd name="connsiteY7" fmla="*/ 1073020 h 1073020"/>
              <a:gd name="connsiteX8" fmla="*/ 873177 w 1898210"/>
              <a:gd name="connsiteY8" fmla="*/ 1073020 h 1073020"/>
              <a:gd name="connsiteX9" fmla="*/ 0 w 1898210"/>
              <a:gd name="connsiteY9" fmla="*/ 1073020 h 1073020"/>
              <a:gd name="connsiteX10" fmla="*/ 0 w 1898210"/>
              <a:gd name="connsiteY10" fmla="*/ 547240 h 1073020"/>
              <a:gd name="connsiteX11" fmla="*/ 0 w 1898210"/>
              <a:gd name="connsiteY11" fmla="*/ 0 h 10730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1898210" h="1073020" fill="none" extrusionOk="0">
                <a:moveTo>
                  <a:pt x="0" y="0"/>
                </a:moveTo>
                <a:cubicBezTo>
                  <a:pt x="104673" y="-44911"/>
                  <a:pt x="249282" y="9050"/>
                  <a:pt x="455570" y="0"/>
                </a:cubicBezTo>
                <a:cubicBezTo>
                  <a:pt x="661858" y="-9050"/>
                  <a:pt x="750162" y="53463"/>
                  <a:pt x="930123" y="0"/>
                </a:cubicBezTo>
                <a:cubicBezTo>
                  <a:pt x="1110084" y="-53463"/>
                  <a:pt x="1177813" y="6433"/>
                  <a:pt x="1423658" y="0"/>
                </a:cubicBezTo>
                <a:cubicBezTo>
                  <a:pt x="1669503" y="-6433"/>
                  <a:pt x="1676826" y="4619"/>
                  <a:pt x="1898210" y="0"/>
                </a:cubicBezTo>
                <a:cubicBezTo>
                  <a:pt x="1942440" y="238741"/>
                  <a:pt x="1835061" y="275850"/>
                  <a:pt x="1898210" y="547240"/>
                </a:cubicBezTo>
                <a:cubicBezTo>
                  <a:pt x="1961359" y="818630"/>
                  <a:pt x="1855735" y="949409"/>
                  <a:pt x="1898210" y="1073020"/>
                </a:cubicBezTo>
                <a:cubicBezTo>
                  <a:pt x="1696424" y="1132922"/>
                  <a:pt x="1621775" y="1046961"/>
                  <a:pt x="1385693" y="1073020"/>
                </a:cubicBezTo>
                <a:cubicBezTo>
                  <a:pt x="1149611" y="1099079"/>
                  <a:pt x="1058017" y="1019035"/>
                  <a:pt x="873177" y="1073020"/>
                </a:cubicBezTo>
                <a:cubicBezTo>
                  <a:pt x="688337" y="1127005"/>
                  <a:pt x="394406" y="970093"/>
                  <a:pt x="0" y="1073020"/>
                </a:cubicBezTo>
                <a:cubicBezTo>
                  <a:pt x="-25749" y="910848"/>
                  <a:pt x="18804" y="746336"/>
                  <a:pt x="0" y="547240"/>
                </a:cubicBezTo>
                <a:cubicBezTo>
                  <a:pt x="-18804" y="348144"/>
                  <a:pt x="48553" y="174890"/>
                  <a:pt x="0" y="0"/>
                </a:cubicBezTo>
                <a:close/>
              </a:path>
              <a:path w="1898210" h="1073020" stroke="0" extrusionOk="0">
                <a:moveTo>
                  <a:pt x="0" y="0"/>
                </a:moveTo>
                <a:cubicBezTo>
                  <a:pt x="161071" y="-20370"/>
                  <a:pt x="240645" y="39618"/>
                  <a:pt x="455570" y="0"/>
                </a:cubicBezTo>
                <a:cubicBezTo>
                  <a:pt x="670495" y="-39618"/>
                  <a:pt x="669995" y="21457"/>
                  <a:pt x="873177" y="0"/>
                </a:cubicBezTo>
                <a:cubicBezTo>
                  <a:pt x="1076359" y="-21457"/>
                  <a:pt x="1205846" y="54437"/>
                  <a:pt x="1385693" y="0"/>
                </a:cubicBezTo>
                <a:cubicBezTo>
                  <a:pt x="1565540" y="-54437"/>
                  <a:pt x="1704247" y="49960"/>
                  <a:pt x="1898210" y="0"/>
                </a:cubicBezTo>
                <a:cubicBezTo>
                  <a:pt x="1927885" y="148551"/>
                  <a:pt x="1894782" y="309637"/>
                  <a:pt x="1898210" y="525780"/>
                </a:cubicBezTo>
                <a:cubicBezTo>
                  <a:pt x="1901638" y="741923"/>
                  <a:pt x="1840809" y="859530"/>
                  <a:pt x="1898210" y="1073020"/>
                </a:cubicBezTo>
                <a:cubicBezTo>
                  <a:pt x="1802837" y="1082655"/>
                  <a:pt x="1540386" y="1063694"/>
                  <a:pt x="1423658" y="1073020"/>
                </a:cubicBezTo>
                <a:cubicBezTo>
                  <a:pt x="1306930" y="1082346"/>
                  <a:pt x="1059346" y="1031317"/>
                  <a:pt x="911141" y="1073020"/>
                </a:cubicBezTo>
                <a:cubicBezTo>
                  <a:pt x="762936" y="1114723"/>
                  <a:pt x="679291" y="1065611"/>
                  <a:pt x="493535" y="1073020"/>
                </a:cubicBezTo>
                <a:cubicBezTo>
                  <a:pt x="307779" y="1080429"/>
                  <a:pt x="126822" y="1033111"/>
                  <a:pt x="0" y="1073020"/>
                </a:cubicBezTo>
                <a:cubicBezTo>
                  <a:pt x="-13635" y="945672"/>
                  <a:pt x="32304" y="804479"/>
                  <a:pt x="0" y="536510"/>
                </a:cubicBezTo>
                <a:cubicBezTo>
                  <a:pt x="-32304" y="268541"/>
                  <a:pt x="18345" y="110660"/>
                  <a:pt x="0" y="0"/>
                </a:cubicBezTo>
                <a:close/>
              </a:path>
            </a:pathLst>
          </a:custGeom>
          <a:solidFill>
            <a:srgbClr val="7030A0"/>
          </a:solidFill>
          <a:ln>
            <a:extLst>
              <a:ext uri="{C807C97D-BFC1-408E-A445-0C87EB9F89A2}">
                <ask:lineSketchStyleProps xmlns:ask="http://schemas.microsoft.com/office/drawing/2018/sketchyshapes" sd="1219033472">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SYSTEM OF INSIGHT</a:t>
            </a:r>
          </a:p>
        </p:txBody>
      </p:sp>
      <p:sp>
        <p:nvSpPr>
          <p:cNvPr id="24" name="Freeform: Shape 23">
            <a:extLst>
              <a:ext uri="{FF2B5EF4-FFF2-40B4-BE49-F238E27FC236}">
                <a16:creationId xmlns:a16="http://schemas.microsoft.com/office/drawing/2014/main" id="{FB2B3C96-4B90-0480-1016-9CD3C46D5472}"/>
              </a:ext>
            </a:extLst>
          </p:cNvPr>
          <p:cNvSpPr/>
          <p:nvPr/>
        </p:nvSpPr>
        <p:spPr>
          <a:xfrm rot="10800000">
            <a:off x="3790128" y="3099207"/>
            <a:ext cx="3051110" cy="1721498"/>
          </a:xfrm>
          <a:custGeom>
            <a:avLst/>
            <a:gdLst>
              <a:gd name="connsiteX0" fmla="*/ 1525555 w 3051110"/>
              <a:gd name="connsiteY0" fmla="*/ 1721498 h 1721498"/>
              <a:gd name="connsiteX1" fmla="*/ 1210856 w 3051110"/>
              <a:gd name="connsiteY1" fmla="*/ 1406799 h 1721498"/>
              <a:gd name="connsiteX2" fmla="*/ 1368206 w 3051110"/>
              <a:gd name="connsiteY2" fmla="*/ 1406799 h 1721498"/>
              <a:gd name="connsiteX3" fmla="*/ 1368206 w 3051110"/>
              <a:gd name="connsiteY3" fmla="*/ 1188407 h 1721498"/>
              <a:gd name="connsiteX4" fmla="*/ 964595 w 3051110"/>
              <a:gd name="connsiteY4" fmla="*/ 1188407 h 1721498"/>
              <a:gd name="connsiteX5" fmla="*/ 576812 w 3051110"/>
              <a:gd name="connsiteY5" fmla="*/ 1188407 h 1721498"/>
              <a:gd name="connsiteX6" fmla="*/ 576812 w 3051110"/>
              <a:gd name="connsiteY6" fmla="*/ 742754 h 1721498"/>
              <a:gd name="connsiteX7" fmla="*/ 297102 w 3051110"/>
              <a:gd name="connsiteY7" fmla="*/ 742754 h 1721498"/>
              <a:gd name="connsiteX8" fmla="*/ 297102 w 3051110"/>
              <a:gd name="connsiteY8" fmla="*/ 891305 h 1721498"/>
              <a:gd name="connsiteX9" fmla="*/ 0 w 3051110"/>
              <a:gd name="connsiteY9" fmla="*/ 594203 h 1721498"/>
              <a:gd name="connsiteX10" fmla="*/ 297102 w 3051110"/>
              <a:gd name="connsiteY10" fmla="*/ 297102 h 1721498"/>
              <a:gd name="connsiteX11" fmla="*/ 297102 w 3051110"/>
              <a:gd name="connsiteY11" fmla="*/ 445653 h 1721498"/>
              <a:gd name="connsiteX12" fmla="*/ 576812 w 3051110"/>
              <a:gd name="connsiteY12" fmla="*/ 445653 h 1721498"/>
              <a:gd name="connsiteX13" fmla="*/ 576812 w 3051110"/>
              <a:gd name="connsiteY13" fmla="*/ 0 h 1721498"/>
              <a:gd name="connsiteX14" fmla="*/ 1070158 w 3051110"/>
              <a:gd name="connsiteY14" fmla="*/ 0 h 1721498"/>
              <a:gd name="connsiteX15" fmla="*/ 1525555 w 3051110"/>
              <a:gd name="connsiteY15" fmla="*/ 0 h 1721498"/>
              <a:gd name="connsiteX16" fmla="*/ 1943002 w 3051110"/>
              <a:gd name="connsiteY16" fmla="*/ 0 h 1721498"/>
              <a:gd name="connsiteX17" fmla="*/ 2474298 w 3051110"/>
              <a:gd name="connsiteY17" fmla="*/ 0 h 1721498"/>
              <a:gd name="connsiteX18" fmla="*/ 2474298 w 3051110"/>
              <a:gd name="connsiteY18" fmla="*/ 445653 h 1721498"/>
              <a:gd name="connsiteX19" fmla="*/ 2754008 w 3051110"/>
              <a:gd name="connsiteY19" fmla="*/ 445653 h 1721498"/>
              <a:gd name="connsiteX20" fmla="*/ 2754008 w 3051110"/>
              <a:gd name="connsiteY20" fmla="*/ 297102 h 1721498"/>
              <a:gd name="connsiteX21" fmla="*/ 3051110 w 3051110"/>
              <a:gd name="connsiteY21" fmla="*/ 594203 h 1721498"/>
              <a:gd name="connsiteX22" fmla="*/ 2754008 w 3051110"/>
              <a:gd name="connsiteY22" fmla="*/ 891305 h 1721498"/>
              <a:gd name="connsiteX23" fmla="*/ 2754008 w 3051110"/>
              <a:gd name="connsiteY23" fmla="*/ 742754 h 1721498"/>
              <a:gd name="connsiteX24" fmla="*/ 2474298 w 3051110"/>
              <a:gd name="connsiteY24" fmla="*/ 742754 h 1721498"/>
              <a:gd name="connsiteX25" fmla="*/ 2474298 w 3051110"/>
              <a:gd name="connsiteY25" fmla="*/ 1188407 h 1721498"/>
              <a:gd name="connsiteX26" fmla="*/ 2086515 w 3051110"/>
              <a:gd name="connsiteY26" fmla="*/ 1188407 h 1721498"/>
              <a:gd name="connsiteX27" fmla="*/ 1682905 w 3051110"/>
              <a:gd name="connsiteY27" fmla="*/ 1188407 h 1721498"/>
              <a:gd name="connsiteX28" fmla="*/ 1682905 w 3051110"/>
              <a:gd name="connsiteY28" fmla="*/ 1406799 h 1721498"/>
              <a:gd name="connsiteX29" fmla="*/ 1840254 w 3051110"/>
              <a:gd name="connsiteY29" fmla="*/ 1406799 h 1721498"/>
              <a:gd name="connsiteX30" fmla="*/ 1525555 w 3051110"/>
              <a:gd name="connsiteY30" fmla="*/ 1721498 h 172149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Lst>
            <a:rect l="l" t="t" r="r" b="b"/>
            <a:pathLst>
              <a:path w="3051110" h="1721498" fill="none" extrusionOk="0">
                <a:moveTo>
                  <a:pt x="1525555" y="1721498"/>
                </a:moveTo>
                <a:cubicBezTo>
                  <a:pt x="1416458" y="1629452"/>
                  <a:pt x="1307566" y="1492200"/>
                  <a:pt x="1210856" y="1406799"/>
                </a:cubicBezTo>
                <a:cubicBezTo>
                  <a:pt x="1270895" y="1397273"/>
                  <a:pt x="1291150" y="1418922"/>
                  <a:pt x="1368206" y="1406799"/>
                </a:cubicBezTo>
                <a:cubicBezTo>
                  <a:pt x="1359001" y="1312736"/>
                  <a:pt x="1392786" y="1240914"/>
                  <a:pt x="1368206" y="1188407"/>
                </a:cubicBezTo>
                <a:cubicBezTo>
                  <a:pt x="1169921" y="1205366"/>
                  <a:pt x="1065267" y="1183895"/>
                  <a:pt x="964595" y="1188407"/>
                </a:cubicBezTo>
                <a:cubicBezTo>
                  <a:pt x="863923" y="1192919"/>
                  <a:pt x="688173" y="1166787"/>
                  <a:pt x="576812" y="1188407"/>
                </a:cubicBezTo>
                <a:cubicBezTo>
                  <a:pt x="559338" y="1017361"/>
                  <a:pt x="613464" y="947089"/>
                  <a:pt x="576812" y="742754"/>
                </a:cubicBezTo>
                <a:cubicBezTo>
                  <a:pt x="437093" y="762927"/>
                  <a:pt x="390155" y="726485"/>
                  <a:pt x="297102" y="742754"/>
                </a:cubicBezTo>
                <a:cubicBezTo>
                  <a:pt x="298369" y="796878"/>
                  <a:pt x="294212" y="826765"/>
                  <a:pt x="297102" y="891305"/>
                </a:cubicBezTo>
                <a:cubicBezTo>
                  <a:pt x="225109" y="820416"/>
                  <a:pt x="175058" y="706967"/>
                  <a:pt x="0" y="594203"/>
                </a:cubicBezTo>
                <a:cubicBezTo>
                  <a:pt x="103616" y="487984"/>
                  <a:pt x="220744" y="393578"/>
                  <a:pt x="297102" y="297102"/>
                </a:cubicBezTo>
                <a:cubicBezTo>
                  <a:pt x="301829" y="330803"/>
                  <a:pt x="287195" y="375638"/>
                  <a:pt x="297102" y="445653"/>
                </a:cubicBezTo>
                <a:cubicBezTo>
                  <a:pt x="392640" y="425376"/>
                  <a:pt x="493162" y="474701"/>
                  <a:pt x="576812" y="445653"/>
                </a:cubicBezTo>
                <a:cubicBezTo>
                  <a:pt x="527804" y="246151"/>
                  <a:pt x="585910" y="144908"/>
                  <a:pt x="576812" y="0"/>
                </a:cubicBezTo>
                <a:cubicBezTo>
                  <a:pt x="692468" y="-14919"/>
                  <a:pt x="864424" y="27315"/>
                  <a:pt x="1070158" y="0"/>
                </a:cubicBezTo>
                <a:cubicBezTo>
                  <a:pt x="1275892" y="-27315"/>
                  <a:pt x="1389656" y="27480"/>
                  <a:pt x="1525555" y="0"/>
                </a:cubicBezTo>
                <a:cubicBezTo>
                  <a:pt x="1661454" y="-27480"/>
                  <a:pt x="1849695" y="35331"/>
                  <a:pt x="1943002" y="0"/>
                </a:cubicBezTo>
                <a:cubicBezTo>
                  <a:pt x="2036309" y="-35331"/>
                  <a:pt x="2327545" y="35485"/>
                  <a:pt x="2474298" y="0"/>
                </a:cubicBezTo>
                <a:cubicBezTo>
                  <a:pt x="2478273" y="116411"/>
                  <a:pt x="2462032" y="234600"/>
                  <a:pt x="2474298" y="445653"/>
                </a:cubicBezTo>
                <a:cubicBezTo>
                  <a:pt x="2550130" y="415857"/>
                  <a:pt x="2662992" y="458211"/>
                  <a:pt x="2754008" y="445653"/>
                </a:cubicBezTo>
                <a:cubicBezTo>
                  <a:pt x="2738557" y="412325"/>
                  <a:pt x="2763176" y="330722"/>
                  <a:pt x="2754008" y="297102"/>
                </a:cubicBezTo>
                <a:cubicBezTo>
                  <a:pt x="2862224" y="399969"/>
                  <a:pt x="2954260" y="538035"/>
                  <a:pt x="3051110" y="594203"/>
                </a:cubicBezTo>
                <a:cubicBezTo>
                  <a:pt x="2955874" y="744485"/>
                  <a:pt x="2877512" y="726794"/>
                  <a:pt x="2754008" y="891305"/>
                </a:cubicBezTo>
                <a:cubicBezTo>
                  <a:pt x="2742843" y="838157"/>
                  <a:pt x="2754069" y="788482"/>
                  <a:pt x="2754008" y="742754"/>
                </a:cubicBezTo>
                <a:cubicBezTo>
                  <a:pt x="2660704" y="759220"/>
                  <a:pt x="2574537" y="742242"/>
                  <a:pt x="2474298" y="742754"/>
                </a:cubicBezTo>
                <a:cubicBezTo>
                  <a:pt x="2509351" y="870839"/>
                  <a:pt x="2456351" y="1065854"/>
                  <a:pt x="2474298" y="1188407"/>
                </a:cubicBezTo>
                <a:cubicBezTo>
                  <a:pt x="2346198" y="1191154"/>
                  <a:pt x="2254688" y="1171799"/>
                  <a:pt x="2086515" y="1188407"/>
                </a:cubicBezTo>
                <a:cubicBezTo>
                  <a:pt x="1918342" y="1205015"/>
                  <a:pt x="1843315" y="1175307"/>
                  <a:pt x="1682905" y="1188407"/>
                </a:cubicBezTo>
                <a:cubicBezTo>
                  <a:pt x="1704814" y="1245492"/>
                  <a:pt x="1665853" y="1309943"/>
                  <a:pt x="1682905" y="1406799"/>
                </a:cubicBezTo>
                <a:cubicBezTo>
                  <a:pt x="1736325" y="1404806"/>
                  <a:pt x="1807565" y="1415051"/>
                  <a:pt x="1840254" y="1406799"/>
                </a:cubicBezTo>
                <a:cubicBezTo>
                  <a:pt x="1745941" y="1550371"/>
                  <a:pt x="1638111" y="1569763"/>
                  <a:pt x="1525555" y="1721498"/>
                </a:cubicBezTo>
                <a:close/>
              </a:path>
              <a:path w="3051110" h="1721498" stroke="0" extrusionOk="0">
                <a:moveTo>
                  <a:pt x="1525555" y="1721498"/>
                </a:moveTo>
                <a:cubicBezTo>
                  <a:pt x="1435171" y="1633455"/>
                  <a:pt x="1303894" y="1449850"/>
                  <a:pt x="1210856" y="1406799"/>
                </a:cubicBezTo>
                <a:cubicBezTo>
                  <a:pt x="1255833" y="1399874"/>
                  <a:pt x="1299652" y="1415105"/>
                  <a:pt x="1368206" y="1406799"/>
                </a:cubicBezTo>
                <a:cubicBezTo>
                  <a:pt x="1350935" y="1310268"/>
                  <a:pt x="1383878" y="1287322"/>
                  <a:pt x="1368206" y="1188407"/>
                </a:cubicBezTo>
                <a:cubicBezTo>
                  <a:pt x="1242565" y="1195171"/>
                  <a:pt x="1134327" y="1185243"/>
                  <a:pt x="964595" y="1188407"/>
                </a:cubicBezTo>
                <a:cubicBezTo>
                  <a:pt x="794863" y="1191571"/>
                  <a:pt x="676736" y="1166666"/>
                  <a:pt x="576812" y="1188407"/>
                </a:cubicBezTo>
                <a:cubicBezTo>
                  <a:pt x="527148" y="1097987"/>
                  <a:pt x="608179" y="951134"/>
                  <a:pt x="576812" y="742754"/>
                </a:cubicBezTo>
                <a:cubicBezTo>
                  <a:pt x="464151" y="757155"/>
                  <a:pt x="371454" y="725582"/>
                  <a:pt x="297102" y="742754"/>
                </a:cubicBezTo>
                <a:cubicBezTo>
                  <a:pt x="297358" y="781528"/>
                  <a:pt x="295889" y="841769"/>
                  <a:pt x="297102" y="891305"/>
                </a:cubicBezTo>
                <a:cubicBezTo>
                  <a:pt x="211753" y="817455"/>
                  <a:pt x="96279" y="622419"/>
                  <a:pt x="0" y="594203"/>
                </a:cubicBezTo>
                <a:cubicBezTo>
                  <a:pt x="83021" y="496560"/>
                  <a:pt x="202892" y="401043"/>
                  <a:pt x="297102" y="297102"/>
                </a:cubicBezTo>
                <a:cubicBezTo>
                  <a:pt x="313403" y="360043"/>
                  <a:pt x="295549" y="406140"/>
                  <a:pt x="297102" y="445653"/>
                </a:cubicBezTo>
                <a:cubicBezTo>
                  <a:pt x="357229" y="443330"/>
                  <a:pt x="470635" y="470347"/>
                  <a:pt x="576812" y="445653"/>
                </a:cubicBezTo>
                <a:cubicBezTo>
                  <a:pt x="532566" y="276141"/>
                  <a:pt x="618959" y="89272"/>
                  <a:pt x="576812" y="0"/>
                </a:cubicBezTo>
                <a:cubicBezTo>
                  <a:pt x="787327" y="-25492"/>
                  <a:pt x="834269" y="35122"/>
                  <a:pt x="1013234" y="0"/>
                </a:cubicBezTo>
                <a:cubicBezTo>
                  <a:pt x="1192199" y="-35122"/>
                  <a:pt x="1357697" y="48061"/>
                  <a:pt x="1468630" y="0"/>
                </a:cubicBezTo>
                <a:cubicBezTo>
                  <a:pt x="1579563" y="-48061"/>
                  <a:pt x="1738134" y="23763"/>
                  <a:pt x="1980952" y="0"/>
                </a:cubicBezTo>
                <a:cubicBezTo>
                  <a:pt x="2223770" y="-23763"/>
                  <a:pt x="2277776" y="5999"/>
                  <a:pt x="2474298" y="0"/>
                </a:cubicBezTo>
                <a:cubicBezTo>
                  <a:pt x="2481522" y="215234"/>
                  <a:pt x="2459784" y="229530"/>
                  <a:pt x="2474298" y="445653"/>
                </a:cubicBezTo>
                <a:cubicBezTo>
                  <a:pt x="2533108" y="422107"/>
                  <a:pt x="2663352" y="460839"/>
                  <a:pt x="2754008" y="445653"/>
                </a:cubicBezTo>
                <a:cubicBezTo>
                  <a:pt x="2747033" y="374494"/>
                  <a:pt x="2762753" y="356271"/>
                  <a:pt x="2754008" y="297102"/>
                </a:cubicBezTo>
                <a:cubicBezTo>
                  <a:pt x="2870723" y="358261"/>
                  <a:pt x="2929027" y="488537"/>
                  <a:pt x="3051110" y="594203"/>
                </a:cubicBezTo>
                <a:cubicBezTo>
                  <a:pt x="2941818" y="768335"/>
                  <a:pt x="2854967" y="734068"/>
                  <a:pt x="2754008" y="891305"/>
                </a:cubicBezTo>
                <a:cubicBezTo>
                  <a:pt x="2750419" y="825914"/>
                  <a:pt x="2770634" y="815248"/>
                  <a:pt x="2754008" y="742754"/>
                </a:cubicBezTo>
                <a:cubicBezTo>
                  <a:pt x="2673402" y="753156"/>
                  <a:pt x="2603618" y="728357"/>
                  <a:pt x="2474298" y="742754"/>
                </a:cubicBezTo>
                <a:cubicBezTo>
                  <a:pt x="2505360" y="835709"/>
                  <a:pt x="2441209" y="1092838"/>
                  <a:pt x="2474298" y="1188407"/>
                </a:cubicBezTo>
                <a:cubicBezTo>
                  <a:pt x="2356718" y="1232252"/>
                  <a:pt x="2184933" y="1163818"/>
                  <a:pt x="2094429" y="1188407"/>
                </a:cubicBezTo>
                <a:cubicBezTo>
                  <a:pt x="2003925" y="1212996"/>
                  <a:pt x="1847613" y="1185281"/>
                  <a:pt x="1682905" y="1188407"/>
                </a:cubicBezTo>
                <a:cubicBezTo>
                  <a:pt x="1683862" y="1282292"/>
                  <a:pt x="1681113" y="1360916"/>
                  <a:pt x="1682905" y="1406799"/>
                </a:cubicBezTo>
                <a:cubicBezTo>
                  <a:pt x="1720476" y="1392334"/>
                  <a:pt x="1793814" y="1422076"/>
                  <a:pt x="1840254" y="1406799"/>
                </a:cubicBezTo>
                <a:cubicBezTo>
                  <a:pt x="1781598" y="1534649"/>
                  <a:pt x="1634487" y="1597891"/>
                  <a:pt x="1525555" y="1721498"/>
                </a:cubicBezTo>
                <a:close/>
              </a:path>
            </a:pathLst>
          </a:custGeom>
          <a:solidFill>
            <a:srgbClr val="7030A0"/>
          </a:solidFill>
          <a:ln>
            <a:extLst>
              <a:ext uri="{C807C97D-BFC1-408E-A445-0C87EB9F89A2}">
                <ask:lineSketchStyleProps xmlns:ask="http://schemas.microsoft.com/office/drawing/2018/sketchyshapes" sd="1219033472">
                  <a:custGeom>
                    <a:avLst/>
                    <a:gdLst>
                      <a:gd name="connsiteX0" fmla="*/ 1525555 w 3051110"/>
                      <a:gd name="connsiteY0" fmla="*/ 1721498 h 1721498"/>
                      <a:gd name="connsiteX1" fmla="*/ 1210856 w 3051110"/>
                      <a:gd name="connsiteY1" fmla="*/ 1406799 h 1721498"/>
                      <a:gd name="connsiteX2" fmla="*/ 1368206 w 3051110"/>
                      <a:gd name="connsiteY2" fmla="*/ 1406799 h 1721498"/>
                      <a:gd name="connsiteX3" fmla="*/ 1368206 w 3051110"/>
                      <a:gd name="connsiteY3" fmla="*/ 1188407 h 1721498"/>
                      <a:gd name="connsiteX4" fmla="*/ 576812 w 3051110"/>
                      <a:gd name="connsiteY4" fmla="*/ 1188407 h 1721498"/>
                      <a:gd name="connsiteX5" fmla="*/ 576812 w 3051110"/>
                      <a:gd name="connsiteY5" fmla="*/ 742754 h 1721498"/>
                      <a:gd name="connsiteX6" fmla="*/ 297102 w 3051110"/>
                      <a:gd name="connsiteY6" fmla="*/ 742754 h 1721498"/>
                      <a:gd name="connsiteX7" fmla="*/ 297102 w 3051110"/>
                      <a:gd name="connsiteY7" fmla="*/ 891305 h 1721498"/>
                      <a:gd name="connsiteX8" fmla="*/ 0 w 3051110"/>
                      <a:gd name="connsiteY8" fmla="*/ 594203 h 1721498"/>
                      <a:gd name="connsiteX9" fmla="*/ 297102 w 3051110"/>
                      <a:gd name="connsiteY9" fmla="*/ 297102 h 1721498"/>
                      <a:gd name="connsiteX10" fmla="*/ 297102 w 3051110"/>
                      <a:gd name="connsiteY10" fmla="*/ 445653 h 1721498"/>
                      <a:gd name="connsiteX11" fmla="*/ 576812 w 3051110"/>
                      <a:gd name="connsiteY11" fmla="*/ 445653 h 1721498"/>
                      <a:gd name="connsiteX12" fmla="*/ 576812 w 3051110"/>
                      <a:gd name="connsiteY12" fmla="*/ 0 h 1721498"/>
                      <a:gd name="connsiteX13" fmla="*/ 2474298 w 3051110"/>
                      <a:gd name="connsiteY13" fmla="*/ 0 h 1721498"/>
                      <a:gd name="connsiteX14" fmla="*/ 2474298 w 3051110"/>
                      <a:gd name="connsiteY14" fmla="*/ 445653 h 1721498"/>
                      <a:gd name="connsiteX15" fmla="*/ 2754008 w 3051110"/>
                      <a:gd name="connsiteY15" fmla="*/ 445653 h 1721498"/>
                      <a:gd name="connsiteX16" fmla="*/ 2754008 w 3051110"/>
                      <a:gd name="connsiteY16" fmla="*/ 297102 h 1721498"/>
                      <a:gd name="connsiteX17" fmla="*/ 3051110 w 3051110"/>
                      <a:gd name="connsiteY17" fmla="*/ 594203 h 1721498"/>
                      <a:gd name="connsiteX18" fmla="*/ 2754008 w 3051110"/>
                      <a:gd name="connsiteY18" fmla="*/ 891305 h 1721498"/>
                      <a:gd name="connsiteX19" fmla="*/ 2754008 w 3051110"/>
                      <a:gd name="connsiteY19" fmla="*/ 742754 h 1721498"/>
                      <a:gd name="connsiteX20" fmla="*/ 2474298 w 3051110"/>
                      <a:gd name="connsiteY20" fmla="*/ 742754 h 1721498"/>
                      <a:gd name="connsiteX21" fmla="*/ 2474298 w 3051110"/>
                      <a:gd name="connsiteY21" fmla="*/ 1188407 h 1721498"/>
                      <a:gd name="connsiteX22" fmla="*/ 1682905 w 3051110"/>
                      <a:gd name="connsiteY22" fmla="*/ 1188407 h 1721498"/>
                      <a:gd name="connsiteX23" fmla="*/ 1682905 w 3051110"/>
                      <a:gd name="connsiteY23" fmla="*/ 1406799 h 1721498"/>
                      <a:gd name="connsiteX24" fmla="*/ 1840254 w 3051110"/>
                      <a:gd name="connsiteY24" fmla="*/ 1406799 h 172149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Lst>
                    <a:rect l="l" t="t" r="r" b="b"/>
                    <a:pathLst>
                      <a:path w="3051110" h="1721498">
                        <a:moveTo>
                          <a:pt x="1525555" y="1721498"/>
                        </a:moveTo>
                        <a:lnTo>
                          <a:pt x="1210856" y="1406799"/>
                        </a:lnTo>
                        <a:lnTo>
                          <a:pt x="1368206" y="1406799"/>
                        </a:lnTo>
                        <a:lnTo>
                          <a:pt x="1368206" y="1188407"/>
                        </a:lnTo>
                        <a:lnTo>
                          <a:pt x="576812" y="1188407"/>
                        </a:lnTo>
                        <a:lnTo>
                          <a:pt x="576812" y="742754"/>
                        </a:lnTo>
                        <a:lnTo>
                          <a:pt x="297102" y="742754"/>
                        </a:lnTo>
                        <a:lnTo>
                          <a:pt x="297102" y="891305"/>
                        </a:lnTo>
                        <a:lnTo>
                          <a:pt x="0" y="594203"/>
                        </a:lnTo>
                        <a:lnTo>
                          <a:pt x="297102" y="297102"/>
                        </a:lnTo>
                        <a:lnTo>
                          <a:pt x="297102" y="445653"/>
                        </a:lnTo>
                        <a:lnTo>
                          <a:pt x="576812" y="445653"/>
                        </a:lnTo>
                        <a:lnTo>
                          <a:pt x="576812" y="0"/>
                        </a:lnTo>
                        <a:lnTo>
                          <a:pt x="2474298" y="0"/>
                        </a:lnTo>
                        <a:lnTo>
                          <a:pt x="2474298" y="445653"/>
                        </a:lnTo>
                        <a:lnTo>
                          <a:pt x="2754008" y="445653"/>
                        </a:lnTo>
                        <a:lnTo>
                          <a:pt x="2754008" y="297102"/>
                        </a:lnTo>
                        <a:lnTo>
                          <a:pt x="3051110" y="594203"/>
                        </a:lnTo>
                        <a:lnTo>
                          <a:pt x="2754008" y="891305"/>
                        </a:lnTo>
                        <a:lnTo>
                          <a:pt x="2754008" y="742754"/>
                        </a:lnTo>
                        <a:lnTo>
                          <a:pt x="2474298" y="742754"/>
                        </a:lnTo>
                        <a:lnTo>
                          <a:pt x="2474298" y="1188407"/>
                        </a:lnTo>
                        <a:lnTo>
                          <a:pt x="1682905" y="1188407"/>
                        </a:lnTo>
                        <a:lnTo>
                          <a:pt x="1682905" y="1406799"/>
                        </a:lnTo>
                        <a:lnTo>
                          <a:pt x="1840254" y="1406799"/>
                        </a:lnTo>
                        <a:close/>
                      </a:path>
                    </a:pathLst>
                  </a:cu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wrap="square" rtlCol="0" anchor="ctr">
            <a:noAutofit/>
          </a:bodyPr>
          <a:lstStyle/>
          <a:p>
            <a:pPr algn="ctr"/>
            <a:endParaRPr lang="en-GB"/>
          </a:p>
        </p:txBody>
      </p:sp>
      <p:sp>
        <p:nvSpPr>
          <p:cNvPr id="26" name="TextBox 25">
            <a:extLst>
              <a:ext uri="{FF2B5EF4-FFF2-40B4-BE49-F238E27FC236}">
                <a16:creationId xmlns:a16="http://schemas.microsoft.com/office/drawing/2014/main" id="{30177C08-091E-2A11-F816-54FF99708B6A}"/>
              </a:ext>
            </a:extLst>
          </p:cNvPr>
          <p:cNvSpPr txBox="1"/>
          <p:nvPr/>
        </p:nvSpPr>
        <p:spPr>
          <a:xfrm>
            <a:off x="4366578" y="3861004"/>
            <a:ext cx="1898210" cy="707886"/>
          </a:xfrm>
          <a:prstGeom prst="rect">
            <a:avLst/>
          </a:prstGeom>
          <a:noFill/>
        </p:spPr>
        <p:txBody>
          <a:bodyPr wrap="square">
            <a:spAutoFit/>
          </a:bodyPr>
          <a:lstStyle/>
          <a:p>
            <a:pPr algn="ctr"/>
            <a:r>
              <a:rPr lang="en-GB" sz="2000" dirty="0">
                <a:solidFill>
                  <a:schemeClr val="bg1"/>
                </a:solidFill>
              </a:rPr>
              <a:t>SYSTEM OF RECORD</a:t>
            </a:r>
          </a:p>
        </p:txBody>
      </p:sp>
      <p:sp>
        <p:nvSpPr>
          <p:cNvPr id="27" name="Callout: Left Arrow 26">
            <a:extLst>
              <a:ext uri="{FF2B5EF4-FFF2-40B4-BE49-F238E27FC236}">
                <a16:creationId xmlns:a16="http://schemas.microsoft.com/office/drawing/2014/main" id="{F3CA10CB-85D9-A4BB-2A90-9D6580800438}"/>
              </a:ext>
            </a:extLst>
          </p:cNvPr>
          <p:cNvSpPr/>
          <p:nvPr/>
        </p:nvSpPr>
        <p:spPr>
          <a:xfrm rot="20607099">
            <a:off x="7267517" y="3212125"/>
            <a:ext cx="2403596" cy="1214672"/>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SYSTEM</a:t>
            </a:r>
            <a:r>
              <a:rPr lang="en-GB" dirty="0">
                <a:solidFill>
                  <a:srgbClr val="FF0000"/>
                </a:solidFill>
              </a:rPr>
              <a:t> </a:t>
            </a:r>
            <a:r>
              <a:rPr lang="en-GB" dirty="0"/>
              <a:t>OF</a:t>
            </a:r>
            <a:r>
              <a:rPr lang="en-GB" dirty="0">
                <a:solidFill>
                  <a:srgbClr val="FF0000"/>
                </a:solidFill>
              </a:rPr>
              <a:t> </a:t>
            </a:r>
            <a:r>
              <a:rPr lang="en-GB" dirty="0"/>
              <a:t>ENGAGEMENT</a:t>
            </a:r>
          </a:p>
        </p:txBody>
      </p:sp>
      <p:sp>
        <p:nvSpPr>
          <p:cNvPr id="30" name="TextBox 29">
            <a:extLst>
              <a:ext uri="{FF2B5EF4-FFF2-40B4-BE49-F238E27FC236}">
                <a16:creationId xmlns:a16="http://schemas.microsoft.com/office/drawing/2014/main" id="{EE2BD20B-062C-0F72-ABF4-A8AE8E9FAAEA}"/>
              </a:ext>
            </a:extLst>
          </p:cNvPr>
          <p:cNvSpPr txBox="1"/>
          <p:nvPr/>
        </p:nvSpPr>
        <p:spPr>
          <a:xfrm>
            <a:off x="3903994" y="4985677"/>
            <a:ext cx="2937244" cy="738664"/>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Planning, Execution, history data. Used to inform the data to day management of assets, and is constantly evolving</a:t>
            </a:r>
            <a:endParaRPr lang="en-GB" sz="1050" dirty="0">
              <a:latin typeface="Cavolini" panose="03000502040302020204" pitchFamily="66" charset="0"/>
              <a:cs typeface="Cavolini" panose="03000502040302020204" pitchFamily="66" charset="0"/>
            </a:endParaRPr>
          </a:p>
        </p:txBody>
      </p:sp>
      <p:sp>
        <p:nvSpPr>
          <p:cNvPr id="31" name="TextBox 30">
            <a:extLst>
              <a:ext uri="{FF2B5EF4-FFF2-40B4-BE49-F238E27FC236}">
                <a16:creationId xmlns:a16="http://schemas.microsoft.com/office/drawing/2014/main" id="{95055314-DC8F-396E-739C-927751031139}"/>
              </a:ext>
            </a:extLst>
          </p:cNvPr>
          <p:cNvSpPr txBox="1"/>
          <p:nvPr/>
        </p:nvSpPr>
        <p:spPr>
          <a:xfrm rot="20686203">
            <a:off x="7386152" y="4539624"/>
            <a:ext cx="2937244" cy="738664"/>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User interface, data capture, sensors, used to capture information and load into the system of record</a:t>
            </a:r>
            <a:endParaRPr lang="en-GB" sz="1050" dirty="0">
              <a:latin typeface="Cavolini" panose="03000502040302020204" pitchFamily="66" charset="0"/>
              <a:cs typeface="Cavolini" panose="03000502040302020204" pitchFamily="66" charset="0"/>
            </a:endParaRPr>
          </a:p>
        </p:txBody>
      </p:sp>
      <p:sp>
        <p:nvSpPr>
          <p:cNvPr id="33" name="TextBox 32">
            <a:extLst>
              <a:ext uri="{FF2B5EF4-FFF2-40B4-BE49-F238E27FC236}">
                <a16:creationId xmlns:a16="http://schemas.microsoft.com/office/drawing/2014/main" id="{A631F50D-E7CB-E448-86C5-57F82D650DA8}"/>
              </a:ext>
            </a:extLst>
          </p:cNvPr>
          <p:cNvSpPr txBox="1"/>
          <p:nvPr/>
        </p:nvSpPr>
        <p:spPr>
          <a:xfrm rot="699152">
            <a:off x="388364" y="4551578"/>
            <a:ext cx="2524014" cy="1223412"/>
          </a:xfrm>
          <a:prstGeom prst="rect">
            <a:avLst/>
          </a:prstGeom>
          <a:no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r>
              <a:rPr lang="en-GB" dirty="0"/>
              <a:t>Significant amounts of data (e.g. training, instructions, NSN) created in the Acquisition phase to birth the assets in the Systems of Record, updated and evolved </a:t>
            </a:r>
            <a:r>
              <a:rPr lang="en-GB" dirty="0" err="1"/>
              <a:t>inservice</a:t>
            </a:r>
            <a:r>
              <a:rPr lang="en-GB" dirty="0"/>
              <a:t>.</a:t>
            </a:r>
          </a:p>
        </p:txBody>
      </p:sp>
      <p:sp>
        <p:nvSpPr>
          <p:cNvPr id="34" name="TextBox 33">
            <a:extLst>
              <a:ext uri="{FF2B5EF4-FFF2-40B4-BE49-F238E27FC236}">
                <a16:creationId xmlns:a16="http://schemas.microsoft.com/office/drawing/2014/main" id="{90E39421-EC94-BBA9-DF15-CD78487A48FF}"/>
              </a:ext>
            </a:extLst>
          </p:cNvPr>
          <p:cNvSpPr txBox="1"/>
          <p:nvPr/>
        </p:nvSpPr>
        <p:spPr>
          <a:xfrm>
            <a:off x="3903994" y="867987"/>
            <a:ext cx="2937244" cy="577081"/>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Systems used to monitor, analyse data to provide insight and support decision making</a:t>
            </a:r>
            <a:endParaRPr lang="en-GB" sz="1050" dirty="0">
              <a:latin typeface="Cavolini" panose="03000502040302020204" pitchFamily="66" charset="0"/>
              <a:cs typeface="Cavolini" panose="03000502040302020204" pitchFamily="66" charset="0"/>
            </a:endParaRPr>
          </a:p>
        </p:txBody>
      </p:sp>
      <p:sp>
        <p:nvSpPr>
          <p:cNvPr id="35" name="TextBox 34">
            <a:extLst>
              <a:ext uri="{FF2B5EF4-FFF2-40B4-BE49-F238E27FC236}">
                <a16:creationId xmlns:a16="http://schemas.microsoft.com/office/drawing/2014/main" id="{E85C1BEC-0214-4387-E492-B9AF3595D56F}"/>
              </a:ext>
            </a:extLst>
          </p:cNvPr>
          <p:cNvSpPr txBox="1"/>
          <p:nvPr/>
        </p:nvSpPr>
        <p:spPr>
          <a:xfrm>
            <a:off x="337576" y="906759"/>
            <a:ext cx="2524014" cy="1869743"/>
          </a:xfrm>
          <a:prstGeom prst="rect">
            <a:avLst/>
          </a:prstGeom>
          <a:solidFill>
            <a:srgbClr val="E1CCF0"/>
          </a:soli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pPr algn="l"/>
            <a:r>
              <a:rPr lang="en-GB" dirty="0"/>
              <a:t>Is data is just 1’s and 0’s </a:t>
            </a:r>
          </a:p>
          <a:p>
            <a:pPr algn="l"/>
            <a:r>
              <a:rPr lang="en-GB" dirty="0"/>
              <a:t>until it is used to support a decision… to maintain… to replace … to modify…?</a:t>
            </a:r>
          </a:p>
          <a:p>
            <a:pPr algn="l"/>
            <a:endParaRPr lang="en-GB" dirty="0"/>
          </a:p>
          <a:p>
            <a:r>
              <a:rPr lang="en-GB" dirty="0"/>
              <a:t>Did you know there are different types of information system to support decision making, each with different levels of governance and scope?</a:t>
            </a:r>
          </a:p>
        </p:txBody>
      </p:sp>
      <p:sp>
        <p:nvSpPr>
          <p:cNvPr id="37" name="TextBox 36">
            <a:extLst>
              <a:ext uri="{FF2B5EF4-FFF2-40B4-BE49-F238E27FC236}">
                <a16:creationId xmlns:a16="http://schemas.microsoft.com/office/drawing/2014/main" id="{5B5922A6-C7A1-BEE2-ADC0-F5013E18B3CF}"/>
              </a:ext>
            </a:extLst>
          </p:cNvPr>
          <p:cNvSpPr txBox="1"/>
          <p:nvPr/>
        </p:nvSpPr>
        <p:spPr>
          <a:xfrm>
            <a:off x="7560165" y="833118"/>
            <a:ext cx="2524014" cy="577081"/>
          </a:xfrm>
          <a:prstGeom prst="rect">
            <a:avLst/>
          </a:prstGeom>
          <a:solidFill>
            <a:srgbClr val="E1CCF0"/>
          </a:soli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r>
              <a:rPr lang="en-GB" i="1" dirty="0"/>
              <a:t>“Information is the oil of the 21</a:t>
            </a:r>
            <a:r>
              <a:rPr lang="en-GB" i="1" baseline="30000" dirty="0"/>
              <a:t>st</a:t>
            </a:r>
            <a:r>
              <a:rPr lang="en-GB" i="1" dirty="0"/>
              <a:t> century and analytics is the combustion engine”</a:t>
            </a:r>
          </a:p>
        </p:txBody>
      </p:sp>
      <p:pic>
        <p:nvPicPr>
          <p:cNvPr id="41" name="Graphic 40" descr="Artificial Intelligence with solid fill">
            <a:extLst>
              <a:ext uri="{FF2B5EF4-FFF2-40B4-BE49-F238E27FC236}">
                <a16:creationId xmlns:a16="http://schemas.microsoft.com/office/drawing/2014/main" id="{E2E80595-2D11-39A3-5D84-8B2D490B746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293790" y="4224792"/>
            <a:ext cx="338588" cy="338588"/>
          </a:xfrm>
          <a:prstGeom prst="rect">
            <a:avLst/>
          </a:prstGeom>
        </p:spPr>
      </p:pic>
      <p:pic>
        <p:nvPicPr>
          <p:cNvPr id="43" name="Graphic 42" descr="Workflow with solid fill">
            <a:extLst>
              <a:ext uri="{FF2B5EF4-FFF2-40B4-BE49-F238E27FC236}">
                <a16:creationId xmlns:a16="http://schemas.microsoft.com/office/drawing/2014/main" id="{F31823E5-996A-6956-AE52-75C40B8F587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0259938" y="2405087"/>
            <a:ext cx="406291" cy="406291"/>
          </a:xfrm>
          <a:prstGeom prst="rect">
            <a:avLst/>
          </a:prstGeom>
        </p:spPr>
      </p:pic>
      <p:pic>
        <p:nvPicPr>
          <p:cNvPr id="45" name="Graphic 44" descr="Target Audience with solid fill">
            <a:extLst>
              <a:ext uri="{FF2B5EF4-FFF2-40B4-BE49-F238E27FC236}">
                <a16:creationId xmlns:a16="http://schemas.microsoft.com/office/drawing/2014/main" id="{1356EE41-49EB-09B0-8DF5-FC11329790BF}"/>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10336237" y="628200"/>
            <a:ext cx="421240" cy="421240"/>
          </a:xfrm>
          <a:prstGeom prst="rect">
            <a:avLst/>
          </a:prstGeom>
        </p:spPr>
      </p:pic>
      <p:pic>
        <p:nvPicPr>
          <p:cNvPr id="47" name="Graphic 46" descr="Target with solid fill">
            <a:extLst>
              <a:ext uri="{FF2B5EF4-FFF2-40B4-BE49-F238E27FC236}">
                <a16:creationId xmlns:a16="http://schemas.microsoft.com/office/drawing/2014/main" id="{5EAE2894-BAAE-EC0B-2060-9E4E075A1057}"/>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2393572" y="1081982"/>
            <a:ext cx="914400" cy="914400"/>
          </a:xfrm>
          <a:prstGeom prst="rect">
            <a:avLst/>
          </a:prstGeom>
        </p:spPr>
      </p:pic>
      <p:sp>
        <p:nvSpPr>
          <p:cNvPr id="3" name="TextBox 2">
            <a:extLst>
              <a:ext uri="{FF2B5EF4-FFF2-40B4-BE49-F238E27FC236}">
                <a16:creationId xmlns:a16="http://schemas.microsoft.com/office/drawing/2014/main" id="{7E20B82D-D995-877C-522F-41D829437953}"/>
              </a:ext>
            </a:extLst>
          </p:cNvPr>
          <p:cNvSpPr txBox="1"/>
          <p:nvPr/>
        </p:nvSpPr>
        <p:spPr>
          <a:xfrm>
            <a:off x="5591874" y="3266539"/>
            <a:ext cx="1293937" cy="415498"/>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High integrity data storage</a:t>
            </a:r>
            <a:endParaRPr lang="en-GB" sz="1050" dirty="0">
              <a:latin typeface="Cavolini" panose="03000502040302020204" pitchFamily="66" charset="0"/>
              <a:cs typeface="Cavolini" panose="03000502040302020204" pitchFamily="66" charset="0"/>
            </a:endParaRPr>
          </a:p>
        </p:txBody>
      </p:sp>
      <p:sp>
        <p:nvSpPr>
          <p:cNvPr id="11" name="TextBox 10">
            <a:extLst>
              <a:ext uri="{FF2B5EF4-FFF2-40B4-BE49-F238E27FC236}">
                <a16:creationId xmlns:a16="http://schemas.microsoft.com/office/drawing/2014/main" id="{C65E3D7D-DF9F-6CA1-D5A3-02CB3AED6533}"/>
              </a:ext>
            </a:extLst>
          </p:cNvPr>
          <p:cNvSpPr txBox="1"/>
          <p:nvPr/>
        </p:nvSpPr>
        <p:spPr>
          <a:xfrm rot="20598103">
            <a:off x="8567331" y="2606114"/>
            <a:ext cx="1641733" cy="415498"/>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End user focussed system</a:t>
            </a:r>
            <a:endParaRPr lang="en-GB" sz="1050" dirty="0">
              <a:latin typeface="Cavolini" panose="03000502040302020204" pitchFamily="66" charset="0"/>
              <a:cs typeface="Cavolini" panose="03000502040302020204" pitchFamily="66" charset="0"/>
            </a:endParaRPr>
          </a:p>
        </p:txBody>
      </p:sp>
      <p:sp>
        <p:nvSpPr>
          <p:cNvPr id="15" name="TextBox 14">
            <a:extLst>
              <a:ext uri="{FF2B5EF4-FFF2-40B4-BE49-F238E27FC236}">
                <a16:creationId xmlns:a16="http://schemas.microsoft.com/office/drawing/2014/main" id="{F62817AA-46EA-8494-2F2E-21F5D7392774}"/>
              </a:ext>
            </a:extLst>
          </p:cNvPr>
          <p:cNvSpPr txBox="1"/>
          <p:nvPr/>
        </p:nvSpPr>
        <p:spPr>
          <a:xfrm rot="688723">
            <a:off x="1032364" y="3039604"/>
            <a:ext cx="1641733" cy="253916"/>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Design baseline</a:t>
            </a:r>
            <a:endParaRPr lang="en-GB" sz="1050" dirty="0">
              <a:latin typeface="Cavolini" panose="03000502040302020204" pitchFamily="66" charset="0"/>
              <a:cs typeface="Cavolini" panose="03000502040302020204" pitchFamily="66" charset="0"/>
            </a:endParaRPr>
          </a:p>
        </p:txBody>
      </p:sp>
      <p:sp>
        <p:nvSpPr>
          <p:cNvPr id="17" name="TextBox 16">
            <a:extLst>
              <a:ext uri="{FF2B5EF4-FFF2-40B4-BE49-F238E27FC236}">
                <a16:creationId xmlns:a16="http://schemas.microsoft.com/office/drawing/2014/main" id="{4AA56238-1B25-7208-5C51-67C7A59022D3}"/>
              </a:ext>
            </a:extLst>
          </p:cNvPr>
          <p:cNvSpPr txBox="1"/>
          <p:nvPr/>
        </p:nvSpPr>
        <p:spPr>
          <a:xfrm rot="378449">
            <a:off x="3260759" y="2240114"/>
            <a:ext cx="1153033" cy="577081"/>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Driven by aggregation &amp; analytics</a:t>
            </a:r>
            <a:endParaRPr lang="en-GB" sz="1050" dirty="0">
              <a:latin typeface="Cavolini" panose="03000502040302020204" pitchFamily="66" charset="0"/>
              <a:cs typeface="Cavolini" panose="03000502040302020204" pitchFamily="66" charset="0"/>
            </a:endParaRPr>
          </a:p>
        </p:txBody>
      </p:sp>
      <p:sp>
        <p:nvSpPr>
          <p:cNvPr id="21" name="Rectangle: Folded Corner 20">
            <a:extLst>
              <a:ext uri="{FF2B5EF4-FFF2-40B4-BE49-F238E27FC236}">
                <a16:creationId xmlns:a16="http://schemas.microsoft.com/office/drawing/2014/main" id="{0FB1DD73-8FD8-E07B-3D36-AD8F171220A6}"/>
              </a:ext>
            </a:extLst>
          </p:cNvPr>
          <p:cNvSpPr/>
          <p:nvPr/>
        </p:nvSpPr>
        <p:spPr>
          <a:xfrm rot="21106899">
            <a:off x="10632378" y="5724341"/>
            <a:ext cx="1268799" cy="959798"/>
          </a:xfrm>
          <a:prstGeom prst="foldedCorner">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400" dirty="0"/>
              <a:t>Draft for review and discussion</a:t>
            </a:r>
          </a:p>
        </p:txBody>
      </p:sp>
    </p:spTree>
    <p:extLst>
      <p:ext uri="{BB962C8B-B14F-4D97-AF65-F5344CB8AC3E}">
        <p14:creationId xmlns:p14="http://schemas.microsoft.com/office/powerpoint/2010/main" val="90397089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tangle 19">
            <a:extLst>
              <a:ext uri="{FF2B5EF4-FFF2-40B4-BE49-F238E27FC236}">
                <a16:creationId xmlns:a16="http://schemas.microsoft.com/office/drawing/2014/main" id="{6821C5BC-D456-5530-005D-76C22C8D2F68}"/>
              </a:ext>
            </a:extLst>
          </p:cNvPr>
          <p:cNvSpPr/>
          <p:nvPr/>
        </p:nvSpPr>
        <p:spPr>
          <a:xfrm>
            <a:off x="0" y="6345852"/>
            <a:ext cx="12192000" cy="512148"/>
          </a:xfrm>
          <a:prstGeom prst="rect">
            <a:avLst/>
          </a:prstGeom>
          <a:solidFill>
            <a:srgbClr val="E1CCF0"/>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Title 1">
            <a:extLst>
              <a:ext uri="{FF2B5EF4-FFF2-40B4-BE49-F238E27FC236}">
                <a16:creationId xmlns:a16="http://schemas.microsoft.com/office/drawing/2014/main" id="{FA181754-963A-DB7A-A565-9EDC7C5D628F}"/>
              </a:ext>
            </a:extLst>
          </p:cNvPr>
          <p:cNvSpPr>
            <a:spLocks noGrp="1"/>
          </p:cNvSpPr>
          <p:nvPr>
            <p:ph type="title"/>
          </p:nvPr>
        </p:nvSpPr>
        <p:spPr>
          <a:xfrm>
            <a:off x="0" y="0"/>
            <a:ext cx="12192000" cy="681037"/>
          </a:xfrm>
          <a:solidFill>
            <a:srgbClr val="7030A0"/>
          </a:solidFill>
        </p:spPr>
        <p:txBody>
          <a:bodyPr>
            <a:noAutofit/>
          </a:bodyPr>
          <a:lstStyle/>
          <a:p>
            <a:pPr algn="ctr">
              <a:lnSpc>
                <a:spcPct val="100000"/>
              </a:lnSpc>
            </a:pPr>
            <a:r>
              <a:rPr lang="en-GB" sz="3200" dirty="0">
                <a:solidFill>
                  <a:schemeClr val="bg1"/>
                </a:solidFill>
                <a:latin typeface="Aptos Black" panose="020F0502020204030204" pitchFamily="34" charset="0"/>
              </a:rPr>
              <a:t>ASSET MANAGEMENT IN DEFENCE – DECISION LAYERS</a:t>
            </a:r>
          </a:p>
        </p:txBody>
      </p:sp>
      <p:sp>
        <p:nvSpPr>
          <p:cNvPr id="4" name="Title 1">
            <a:extLst>
              <a:ext uri="{FF2B5EF4-FFF2-40B4-BE49-F238E27FC236}">
                <a16:creationId xmlns:a16="http://schemas.microsoft.com/office/drawing/2014/main" id="{2978ADAE-974B-21BA-9F21-C37BEA9AEDF7}"/>
              </a:ext>
            </a:extLst>
          </p:cNvPr>
          <p:cNvSpPr txBox="1">
            <a:spLocks/>
          </p:cNvSpPr>
          <p:nvPr/>
        </p:nvSpPr>
        <p:spPr>
          <a:xfrm>
            <a:off x="0" y="6007266"/>
            <a:ext cx="12192000" cy="338588"/>
          </a:xfrm>
          <a:prstGeom prst="rect">
            <a:avLst/>
          </a:prstGeom>
          <a:solidFill>
            <a:srgbClr val="7030A0"/>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1800" dirty="0">
                <a:solidFill>
                  <a:schemeClr val="bg1"/>
                </a:solidFill>
                <a:latin typeface="Aptos Black" panose="020F0502020204030204" pitchFamily="34" charset="0"/>
              </a:rPr>
              <a:t>OTHER GOOD PRACTICE</a:t>
            </a:r>
          </a:p>
        </p:txBody>
      </p:sp>
      <p:sp>
        <p:nvSpPr>
          <p:cNvPr id="5" name="Title 1">
            <a:extLst>
              <a:ext uri="{FF2B5EF4-FFF2-40B4-BE49-F238E27FC236}">
                <a16:creationId xmlns:a16="http://schemas.microsoft.com/office/drawing/2014/main" id="{13C65642-D710-A008-6A49-58FE62692FC9}"/>
              </a:ext>
            </a:extLst>
          </p:cNvPr>
          <p:cNvSpPr txBox="1">
            <a:spLocks/>
          </p:cNvSpPr>
          <p:nvPr/>
        </p:nvSpPr>
        <p:spPr>
          <a:xfrm>
            <a:off x="10293790" y="67637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Start</a:t>
            </a:r>
          </a:p>
        </p:txBody>
      </p:sp>
      <p:sp>
        <p:nvSpPr>
          <p:cNvPr id="6" name="Title 1">
            <a:extLst>
              <a:ext uri="{FF2B5EF4-FFF2-40B4-BE49-F238E27FC236}">
                <a16:creationId xmlns:a16="http://schemas.microsoft.com/office/drawing/2014/main" id="{D0BFAFD6-C292-F380-3FAE-E40A61E8CA77}"/>
              </a:ext>
            </a:extLst>
          </p:cNvPr>
          <p:cNvSpPr txBox="1">
            <a:spLocks/>
          </p:cNvSpPr>
          <p:nvPr/>
        </p:nvSpPr>
        <p:spPr>
          <a:xfrm>
            <a:off x="10293790" y="2453337"/>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Progress</a:t>
            </a:r>
          </a:p>
        </p:txBody>
      </p:sp>
      <p:sp>
        <p:nvSpPr>
          <p:cNvPr id="7" name="Title 1">
            <a:extLst>
              <a:ext uri="{FF2B5EF4-FFF2-40B4-BE49-F238E27FC236}">
                <a16:creationId xmlns:a16="http://schemas.microsoft.com/office/drawing/2014/main" id="{35DC44BD-4F7C-F2CD-A436-5324AAC20548}"/>
              </a:ext>
            </a:extLst>
          </p:cNvPr>
          <p:cNvSpPr txBox="1">
            <a:spLocks/>
          </p:cNvSpPr>
          <p:nvPr/>
        </p:nvSpPr>
        <p:spPr>
          <a:xfrm>
            <a:off x="10293790" y="423030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Excel</a:t>
            </a:r>
          </a:p>
        </p:txBody>
      </p:sp>
      <p:sp>
        <p:nvSpPr>
          <p:cNvPr id="8" name="Title 1">
            <a:extLst>
              <a:ext uri="{FF2B5EF4-FFF2-40B4-BE49-F238E27FC236}">
                <a16:creationId xmlns:a16="http://schemas.microsoft.com/office/drawing/2014/main" id="{E6530673-3C07-8476-E373-ACC3B1517805}"/>
              </a:ext>
            </a:extLst>
          </p:cNvPr>
          <p:cNvSpPr txBox="1">
            <a:spLocks/>
          </p:cNvSpPr>
          <p:nvPr/>
        </p:nvSpPr>
        <p:spPr>
          <a:xfrm>
            <a:off x="10293790" y="1010295"/>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Articulate decisions, and objectives (e.g. in AM Strategy)</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Establish objectives to support development of the frameworks</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Establish common language &amp; taxonomy</a:t>
            </a:r>
          </a:p>
        </p:txBody>
      </p:sp>
      <p:sp>
        <p:nvSpPr>
          <p:cNvPr id="9" name="Title 1">
            <a:extLst>
              <a:ext uri="{FF2B5EF4-FFF2-40B4-BE49-F238E27FC236}">
                <a16:creationId xmlns:a16="http://schemas.microsoft.com/office/drawing/2014/main" id="{57EFADD3-0961-733C-5216-27567CACC2BF}"/>
              </a:ext>
            </a:extLst>
          </p:cNvPr>
          <p:cNvSpPr txBox="1">
            <a:spLocks/>
          </p:cNvSpPr>
          <p:nvPr/>
        </p:nvSpPr>
        <p:spPr>
          <a:xfrm>
            <a:off x="10293790" y="2782594"/>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Establish common reporting frameworks</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Establish key reporting metrics</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Digitally enabled decision support tools</a:t>
            </a:r>
          </a:p>
        </p:txBody>
      </p:sp>
      <p:sp>
        <p:nvSpPr>
          <p:cNvPr id="10" name="Title 1">
            <a:extLst>
              <a:ext uri="{FF2B5EF4-FFF2-40B4-BE49-F238E27FC236}">
                <a16:creationId xmlns:a16="http://schemas.microsoft.com/office/drawing/2014/main" id="{0CFD23DF-63B6-63A6-22D4-04042743F7F2}"/>
              </a:ext>
            </a:extLst>
          </p:cNvPr>
          <p:cNvSpPr txBox="1">
            <a:spLocks/>
          </p:cNvSpPr>
          <p:nvPr/>
        </p:nvSpPr>
        <p:spPr>
          <a:xfrm>
            <a:off x="10293790" y="4574400"/>
            <a:ext cx="1898210" cy="1432561"/>
          </a:xfrm>
          <a:prstGeom prst="rect">
            <a:avLst/>
          </a:prstGeom>
          <a:solidFill>
            <a:schemeClr val="bg2">
              <a:lumMod val="90000"/>
            </a:schemeClr>
          </a:solidFill>
        </p:spPr>
        <p:txBody>
          <a:bodyPr vert="horz" lIns="91440" tIns="45720" rIns="91440" bIns="45720" rtlCol="0" anchor="ctr">
            <a:noAutofit/>
          </a:bodyPr>
          <a:lstStyle>
            <a:defPPr>
              <a:defRPr lang="en-US"/>
            </a:defPPr>
            <a:lvl1pPr>
              <a:lnSpc>
                <a:spcPct val="100000"/>
              </a:lnSpc>
              <a:spcBef>
                <a:spcPct val="0"/>
              </a:spcBef>
              <a:buNone/>
              <a:tabLst>
                <a:tab pos="36000" algn="l"/>
              </a:tabLst>
              <a:defRPr sz="1000">
                <a:solidFill>
                  <a:schemeClr val="accent3">
                    <a:lumMod val="50000"/>
                  </a:schemeClr>
                </a:solidFill>
                <a:latin typeface="Aptos Narrow" panose="020F0502020204030204" pitchFamily="34" charset="0"/>
                <a:ea typeface="+mj-ea"/>
                <a:cs typeface="+mj-cs"/>
              </a:defRPr>
            </a:lvl1pPr>
          </a:lstStyle>
          <a:p>
            <a:r>
              <a:rPr lang="en-GB" dirty="0"/>
              <a:t>- Dynamically test interventions to determine if they will move the bottom line</a:t>
            </a:r>
          </a:p>
          <a:p>
            <a:endParaRPr lang="en-GB" dirty="0"/>
          </a:p>
          <a:p>
            <a:r>
              <a:rPr lang="en-GB" dirty="0"/>
              <a:t>- Whole life aggregated articulation of risk &amp; opportunity</a:t>
            </a:r>
          </a:p>
        </p:txBody>
      </p:sp>
      <p:sp>
        <p:nvSpPr>
          <p:cNvPr id="12" name="TextBox 11">
            <a:extLst>
              <a:ext uri="{FF2B5EF4-FFF2-40B4-BE49-F238E27FC236}">
                <a16:creationId xmlns:a16="http://schemas.microsoft.com/office/drawing/2014/main" id="{8726FDD9-2C25-853D-3160-CD5B9519354D}"/>
              </a:ext>
            </a:extLst>
          </p:cNvPr>
          <p:cNvSpPr txBox="1"/>
          <p:nvPr/>
        </p:nvSpPr>
        <p:spPr>
          <a:xfrm>
            <a:off x="0" y="6345853"/>
            <a:ext cx="4068000" cy="507831"/>
          </a:xfrm>
          <a:prstGeom prst="rect">
            <a:avLst/>
          </a:prstGeom>
          <a:solidFill>
            <a:srgbClr val="E1CCF0"/>
          </a:solidFill>
        </p:spPr>
        <p:txBody>
          <a:bodyPr wrap="square" rtlCol="0">
            <a:spAutoFit/>
          </a:bodyPr>
          <a:lstStyle/>
          <a:p>
            <a:r>
              <a:rPr lang="en-GB" sz="900" dirty="0">
                <a:solidFill>
                  <a:schemeClr val="accent3">
                    <a:lumMod val="50000"/>
                  </a:schemeClr>
                </a:solidFill>
              </a:rPr>
              <a:t>Institute of Asset Management:</a:t>
            </a:r>
          </a:p>
          <a:p>
            <a:r>
              <a:rPr lang="en-GB" sz="900" dirty="0">
                <a:solidFill>
                  <a:schemeClr val="accent3">
                    <a:lumMod val="50000"/>
                  </a:schemeClr>
                </a:solidFill>
              </a:rPr>
              <a:t> Subject Specific Guidance XX – Asset Health </a:t>
            </a:r>
          </a:p>
          <a:p>
            <a:r>
              <a:rPr lang="en-GB" sz="900" dirty="0">
                <a:solidFill>
                  <a:schemeClr val="accent3">
                    <a:lumMod val="50000"/>
                  </a:schemeClr>
                </a:solidFill>
              </a:rPr>
              <a:t>ISO: BS ISO55001:2014 Asset Management</a:t>
            </a:r>
          </a:p>
        </p:txBody>
      </p:sp>
      <p:sp>
        <p:nvSpPr>
          <p:cNvPr id="13" name="TextBox 12">
            <a:extLst>
              <a:ext uri="{FF2B5EF4-FFF2-40B4-BE49-F238E27FC236}">
                <a16:creationId xmlns:a16="http://schemas.microsoft.com/office/drawing/2014/main" id="{E5F92176-BFCB-9F41-6699-B7E1E64D810D}"/>
              </a:ext>
            </a:extLst>
          </p:cNvPr>
          <p:cNvSpPr txBox="1"/>
          <p:nvPr/>
        </p:nvSpPr>
        <p:spPr>
          <a:xfrm>
            <a:off x="4067999" y="6345853"/>
            <a:ext cx="4056003" cy="369332"/>
          </a:xfrm>
          <a:prstGeom prst="rect">
            <a:avLst/>
          </a:prstGeom>
          <a:solidFill>
            <a:srgbClr val="E1CCF0"/>
          </a:solidFill>
        </p:spPr>
        <p:txBody>
          <a:bodyPr wrap="square" rtlCol="0">
            <a:spAutoFit/>
          </a:bodyPr>
          <a:lstStyle/>
          <a:p>
            <a:r>
              <a:rPr lang="en-GB" sz="900" dirty="0">
                <a:solidFill>
                  <a:schemeClr val="accent3">
                    <a:lumMod val="50000"/>
                  </a:schemeClr>
                </a:solidFill>
              </a:rPr>
              <a:t>SSE: Supportability Analysis</a:t>
            </a:r>
          </a:p>
          <a:p>
            <a:r>
              <a:rPr lang="en-GB" sz="900" dirty="0">
                <a:solidFill>
                  <a:schemeClr val="accent3">
                    <a:lumMod val="50000"/>
                  </a:schemeClr>
                </a:solidFill>
              </a:rPr>
              <a:t>JSP….</a:t>
            </a:r>
          </a:p>
        </p:txBody>
      </p:sp>
      <p:sp>
        <p:nvSpPr>
          <p:cNvPr id="14" name="TextBox 13">
            <a:extLst>
              <a:ext uri="{FF2B5EF4-FFF2-40B4-BE49-F238E27FC236}">
                <a16:creationId xmlns:a16="http://schemas.microsoft.com/office/drawing/2014/main" id="{9B0ECC66-882A-0553-E5B0-DA102E5BC4EA}"/>
              </a:ext>
            </a:extLst>
          </p:cNvPr>
          <p:cNvSpPr txBox="1"/>
          <p:nvPr/>
        </p:nvSpPr>
        <p:spPr>
          <a:xfrm>
            <a:off x="8124003" y="6340884"/>
            <a:ext cx="4067998" cy="507831"/>
          </a:xfrm>
          <a:prstGeom prst="rect">
            <a:avLst/>
          </a:prstGeom>
          <a:solidFill>
            <a:srgbClr val="E1CCF0"/>
          </a:solidFill>
        </p:spPr>
        <p:txBody>
          <a:bodyPr wrap="square" rtlCol="0">
            <a:spAutoFit/>
          </a:bodyPr>
          <a:lstStyle/>
          <a:p>
            <a:r>
              <a:rPr lang="en-GB" sz="900" dirty="0">
                <a:solidFill>
                  <a:schemeClr val="accent3">
                    <a:lumMod val="50000"/>
                  </a:schemeClr>
                </a:solidFill>
              </a:rPr>
              <a:t>Other: Known in other sectors as “Asset Health &amp; Asset Risk” – these terms can provide confusion. Defence has chosen to retain plain English definitions, but recognises the standards</a:t>
            </a:r>
          </a:p>
        </p:txBody>
      </p:sp>
      <p:sp>
        <p:nvSpPr>
          <p:cNvPr id="26" name="TextBox 25">
            <a:extLst>
              <a:ext uri="{FF2B5EF4-FFF2-40B4-BE49-F238E27FC236}">
                <a16:creationId xmlns:a16="http://schemas.microsoft.com/office/drawing/2014/main" id="{30177C08-091E-2A11-F816-54FF99708B6A}"/>
              </a:ext>
            </a:extLst>
          </p:cNvPr>
          <p:cNvSpPr txBox="1"/>
          <p:nvPr/>
        </p:nvSpPr>
        <p:spPr>
          <a:xfrm>
            <a:off x="4366578" y="3861004"/>
            <a:ext cx="1898210" cy="707886"/>
          </a:xfrm>
          <a:prstGeom prst="rect">
            <a:avLst/>
          </a:prstGeom>
          <a:noFill/>
        </p:spPr>
        <p:txBody>
          <a:bodyPr wrap="square">
            <a:spAutoFit/>
          </a:bodyPr>
          <a:lstStyle/>
          <a:p>
            <a:pPr algn="ctr"/>
            <a:r>
              <a:rPr lang="en-GB" sz="2000" dirty="0">
                <a:solidFill>
                  <a:schemeClr val="bg1"/>
                </a:solidFill>
              </a:rPr>
              <a:t>SYSTEM OF RECORD</a:t>
            </a:r>
          </a:p>
        </p:txBody>
      </p:sp>
      <p:sp>
        <p:nvSpPr>
          <p:cNvPr id="34" name="TextBox 33">
            <a:extLst>
              <a:ext uri="{FF2B5EF4-FFF2-40B4-BE49-F238E27FC236}">
                <a16:creationId xmlns:a16="http://schemas.microsoft.com/office/drawing/2014/main" id="{90E39421-EC94-BBA9-DF15-CD78487A48FF}"/>
              </a:ext>
            </a:extLst>
          </p:cNvPr>
          <p:cNvSpPr txBox="1"/>
          <p:nvPr/>
        </p:nvSpPr>
        <p:spPr>
          <a:xfrm>
            <a:off x="25587" y="4480598"/>
            <a:ext cx="2395472" cy="1546577"/>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Defence uses Defence Lines of Development (DLOD) to articulate the contents of a support solution including Training, Equipment, Personnel, Infrastructure, Doctrine and Concepts, Organisation, Information, Logistics</a:t>
            </a:r>
            <a:endParaRPr lang="en-GB" sz="1050" dirty="0">
              <a:latin typeface="Cavolini" panose="03000502040302020204" pitchFamily="66" charset="0"/>
              <a:cs typeface="Cavolini" panose="03000502040302020204" pitchFamily="66" charset="0"/>
            </a:endParaRPr>
          </a:p>
        </p:txBody>
      </p:sp>
      <p:sp>
        <p:nvSpPr>
          <p:cNvPr id="37" name="TextBox 36">
            <a:extLst>
              <a:ext uri="{FF2B5EF4-FFF2-40B4-BE49-F238E27FC236}">
                <a16:creationId xmlns:a16="http://schemas.microsoft.com/office/drawing/2014/main" id="{5B5922A6-C7A1-BEE2-ADC0-F5013E18B3CF}"/>
              </a:ext>
            </a:extLst>
          </p:cNvPr>
          <p:cNvSpPr txBox="1"/>
          <p:nvPr/>
        </p:nvSpPr>
        <p:spPr>
          <a:xfrm>
            <a:off x="2588524" y="3808950"/>
            <a:ext cx="2980894" cy="2031325"/>
          </a:xfrm>
          <a:prstGeom prst="rect">
            <a:avLst/>
          </a:prstGeom>
          <a:solidFill>
            <a:srgbClr val="E1CCF0"/>
          </a:soli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r>
              <a:rPr lang="en-GB" i="1" dirty="0"/>
              <a:t>determine the appropriate support and maintenance approaches that need to be considered to deliver value to their organisation. Guidance such as the Support Solutions Envelope (SSE) and Common Support Model (CSM) already exist within Defence providing support and tools for organisations to develop their support and maintenance approaches that can be used to enable good AM decisions</a:t>
            </a:r>
          </a:p>
        </p:txBody>
      </p:sp>
      <p:pic>
        <p:nvPicPr>
          <p:cNvPr id="41" name="Graphic 40" descr="Artificial Intelligence with solid fill">
            <a:extLst>
              <a:ext uri="{FF2B5EF4-FFF2-40B4-BE49-F238E27FC236}">
                <a16:creationId xmlns:a16="http://schemas.microsoft.com/office/drawing/2014/main" id="{E2E80595-2D11-39A3-5D84-8B2D490B746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293790" y="4224792"/>
            <a:ext cx="338588" cy="338588"/>
          </a:xfrm>
          <a:prstGeom prst="rect">
            <a:avLst/>
          </a:prstGeom>
        </p:spPr>
      </p:pic>
      <p:pic>
        <p:nvPicPr>
          <p:cNvPr id="43" name="Graphic 42" descr="Workflow with solid fill">
            <a:extLst>
              <a:ext uri="{FF2B5EF4-FFF2-40B4-BE49-F238E27FC236}">
                <a16:creationId xmlns:a16="http://schemas.microsoft.com/office/drawing/2014/main" id="{F31823E5-996A-6956-AE52-75C40B8F587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0259938" y="2405087"/>
            <a:ext cx="406291" cy="406291"/>
          </a:xfrm>
          <a:prstGeom prst="rect">
            <a:avLst/>
          </a:prstGeom>
        </p:spPr>
      </p:pic>
      <p:pic>
        <p:nvPicPr>
          <p:cNvPr id="45" name="Graphic 44" descr="Target Audience with solid fill">
            <a:extLst>
              <a:ext uri="{FF2B5EF4-FFF2-40B4-BE49-F238E27FC236}">
                <a16:creationId xmlns:a16="http://schemas.microsoft.com/office/drawing/2014/main" id="{1356EE41-49EB-09B0-8DF5-FC11329790BF}"/>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10336237" y="628200"/>
            <a:ext cx="421240" cy="421240"/>
          </a:xfrm>
          <a:prstGeom prst="rect">
            <a:avLst/>
          </a:prstGeom>
        </p:spPr>
      </p:pic>
      <p:pic>
        <p:nvPicPr>
          <p:cNvPr id="47" name="Graphic 46" descr="Target with solid fill">
            <a:extLst>
              <a:ext uri="{FF2B5EF4-FFF2-40B4-BE49-F238E27FC236}">
                <a16:creationId xmlns:a16="http://schemas.microsoft.com/office/drawing/2014/main" id="{5EAE2894-BAAE-EC0B-2060-9E4E075A1057}"/>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78960" y="2289088"/>
            <a:ext cx="914400" cy="914400"/>
          </a:xfrm>
          <a:prstGeom prst="rect">
            <a:avLst/>
          </a:prstGeom>
        </p:spPr>
      </p:pic>
      <p:sp>
        <p:nvSpPr>
          <p:cNvPr id="48" name="Isosceles Triangle 47">
            <a:extLst>
              <a:ext uri="{FF2B5EF4-FFF2-40B4-BE49-F238E27FC236}">
                <a16:creationId xmlns:a16="http://schemas.microsoft.com/office/drawing/2014/main" id="{9674407F-3875-B9E3-E167-F01976E119C8}"/>
              </a:ext>
            </a:extLst>
          </p:cNvPr>
          <p:cNvSpPr/>
          <p:nvPr/>
        </p:nvSpPr>
        <p:spPr>
          <a:xfrm rot="5400000" flipH="1">
            <a:off x="5050330" y="-1270533"/>
            <a:ext cx="838494" cy="8912518"/>
          </a:xfrm>
          <a:prstGeom prst="triangle">
            <a:avLst>
              <a:gd name="adj" fmla="val 0"/>
            </a:avLst>
          </a:prstGeom>
          <a:solidFill>
            <a:srgbClr val="7030A0"/>
          </a:solidFill>
          <a:ln w="28575">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wrap="square" rtlCol="0" anchor="ctr">
            <a:noAutofit/>
          </a:bodyPr>
          <a:lstStyle/>
          <a:p>
            <a:pPr algn="ctr"/>
            <a:endParaRPr lang="en-GB">
              <a:solidFill>
                <a:schemeClr val="bg1"/>
              </a:solidFill>
            </a:endParaRPr>
          </a:p>
        </p:txBody>
      </p:sp>
      <p:sp>
        <p:nvSpPr>
          <p:cNvPr id="49" name="Isosceles Triangle 48">
            <a:extLst>
              <a:ext uri="{FF2B5EF4-FFF2-40B4-BE49-F238E27FC236}">
                <a16:creationId xmlns:a16="http://schemas.microsoft.com/office/drawing/2014/main" id="{36950744-CCCF-2C10-D9AF-CDFE894A10BA}"/>
              </a:ext>
            </a:extLst>
          </p:cNvPr>
          <p:cNvSpPr/>
          <p:nvPr/>
        </p:nvSpPr>
        <p:spPr>
          <a:xfrm rot="5400000" flipV="1">
            <a:off x="4982833" y="-1333857"/>
            <a:ext cx="838493" cy="8979809"/>
          </a:xfrm>
          <a:prstGeom prst="triangle">
            <a:avLst>
              <a:gd name="adj" fmla="val 0"/>
            </a:avLst>
          </a:prstGeom>
          <a:solidFill>
            <a:schemeClr val="bg1">
              <a:lumMod val="65000"/>
            </a:schemeClr>
          </a:solidFill>
          <a:ln w="28575">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wrap="square" rtlCol="0" anchor="ctr">
            <a:noAutofit/>
          </a:bodyPr>
          <a:lstStyle/>
          <a:p>
            <a:pPr algn="ctr"/>
            <a:endParaRPr lang="en-GB">
              <a:solidFill>
                <a:schemeClr val="bg1"/>
              </a:solidFill>
            </a:endParaRPr>
          </a:p>
        </p:txBody>
      </p:sp>
      <p:sp>
        <p:nvSpPr>
          <p:cNvPr id="51" name="Callout: Down Arrow 50">
            <a:extLst>
              <a:ext uri="{FF2B5EF4-FFF2-40B4-BE49-F238E27FC236}">
                <a16:creationId xmlns:a16="http://schemas.microsoft.com/office/drawing/2014/main" id="{4B6CE11B-A0A7-5663-FDB6-957135D60B32}"/>
              </a:ext>
            </a:extLst>
          </p:cNvPr>
          <p:cNvSpPr/>
          <p:nvPr/>
        </p:nvSpPr>
        <p:spPr>
          <a:xfrm rot="1001240">
            <a:off x="8562774" y="910918"/>
            <a:ext cx="1546925" cy="1443040"/>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2" name="Callout: Down Arrow 51">
            <a:extLst>
              <a:ext uri="{FF2B5EF4-FFF2-40B4-BE49-F238E27FC236}">
                <a16:creationId xmlns:a16="http://schemas.microsoft.com/office/drawing/2014/main" id="{AF17E11F-E7C4-AA80-56ED-D02CB65263D0}"/>
              </a:ext>
            </a:extLst>
          </p:cNvPr>
          <p:cNvSpPr/>
          <p:nvPr/>
        </p:nvSpPr>
        <p:spPr>
          <a:xfrm>
            <a:off x="7055623" y="872167"/>
            <a:ext cx="1212922" cy="1443040"/>
          </a:xfrm>
          <a:custGeom>
            <a:avLst/>
            <a:gdLst>
              <a:gd name="connsiteX0" fmla="*/ 0 w 1212922"/>
              <a:gd name="connsiteY0" fmla="*/ 0 h 1443040"/>
              <a:gd name="connsiteX1" fmla="*/ 380049 w 1212922"/>
              <a:gd name="connsiteY1" fmla="*/ 0 h 1443040"/>
              <a:gd name="connsiteX2" fmla="*/ 796485 w 1212922"/>
              <a:gd name="connsiteY2" fmla="*/ 0 h 1443040"/>
              <a:gd name="connsiteX3" fmla="*/ 1212922 w 1212922"/>
              <a:gd name="connsiteY3" fmla="*/ 0 h 1443040"/>
              <a:gd name="connsiteX4" fmla="*/ 1212922 w 1212922"/>
              <a:gd name="connsiteY4" fmla="*/ 450069 h 1443040"/>
              <a:gd name="connsiteX5" fmla="*/ 1212922 w 1212922"/>
              <a:gd name="connsiteY5" fmla="*/ 937644 h 1443040"/>
              <a:gd name="connsiteX6" fmla="*/ 758076 w 1212922"/>
              <a:gd name="connsiteY6" fmla="*/ 937644 h 1443040"/>
              <a:gd name="connsiteX7" fmla="*/ 758076 w 1212922"/>
              <a:gd name="connsiteY7" fmla="*/ 1139810 h 1443040"/>
              <a:gd name="connsiteX8" fmla="*/ 909692 w 1212922"/>
              <a:gd name="connsiteY8" fmla="*/ 1139810 h 1443040"/>
              <a:gd name="connsiteX9" fmla="*/ 606461 w 1212922"/>
              <a:gd name="connsiteY9" fmla="*/ 1443040 h 1443040"/>
              <a:gd name="connsiteX10" fmla="*/ 303231 w 1212922"/>
              <a:gd name="connsiteY10" fmla="*/ 1139810 h 1443040"/>
              <a:gd name="connsiteX11" fmla="*/ 454846 w 1212922"/>
              <a:gd name="connsiteY11" fmla="*/ 1139810 h 1443040"/>
              <a:gd name="connsiteX12" fmla="*/ 454846 w 1212922"/>
              <a:gd name="connsiteY12" fmla="*/ 937644 h 1443040"/>
              <a:gd name="connsiteX13" fmla="*/ 0 w 1212922"/>
              <a:gd name="connsiteY13" fmla="*/ 937644 h 1443040"/>
              <a:gd name="connsiteX14" fmla="*/ 0 w 1212922"/>
              <a:gd name="connsiteY14" fmla="*/ 468822 h 1443040"/>
              <a:gd name="connsiteX15" fmla="*/ 0 w 1212922"/>
              <a:gd name="connsiteY15" fmla="*/ 0 h 14430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212922" h="1443040" fill="none" extrusionOk="0">
                <a:moveTo>
                  <a:pt x="0" y="0"/>
                </a:moveTo>
                <a:cubicBezTo>
                  <a:pt x="114285" y="-45151"/>
                  <a:pt x="250192" y="34258"/>
                  <a:pt x="380049" y="0"/>
                </a:cubicBezTo>
                <a:cubicBezTo>
                  <a:pt x="509906" y="-34258"/>
                  <a:pt x="590439" y="18784"/>
                  <a:pt x="796485" y="0"/>
                </a:cubicBezTo>
                <a:cubicBezTo>
                  <a:pt x="1002531" y="-18784"/>
                  <a:pt x="1100574" y="36608"/>
                  <a:pt x="1212922" y="0"/>
                </a:cubicBezTo>
                <a:cubicBezTo>
                  <a:pt x="1213052" y="223352"/>
                  <a:pt x="1168946" y="345194"/>
                  <a:pt x="1212922" y="450069"/>
                </a:cubicBezTo>
                <a:cubicBezTo>
                  <a:pt x="1256898" y="554944"/>
                  <a:pt x="1205037" y="781410"/>
                  <a:pt x="1212922" y="937644"/>
                </a:cubicBezTo>
                <a:cubicBezTo>
                  <a:pt x="1006194" y="984458"/>
                  <a:pt x="949919" y="920808"/>
                  <a:pt x="758076" y="937644"/>
                </a:cubicBezTo>
                <a:cubicBezTo>
                  <a:pt x="778554" y="1011422"/>
                  <a:pt x="750811" y="1077852"/>
                  <a:pt x="758076" y="1139810"/>
                </a:cubicBezTo>
                <a:cubicBezTo>
                  <a:pt x="789307" y="1121691"/>
                  <a:pt x="874336" y="1156241"/>
                  <a:pt x="909692" y="1139810"/>
                </a:cubicBezTo>
                <a:cubicBezTo>
                  <a:pt x="837785" y="1264346"/>
                  <a:pt x="734533" y="1285940"/>
                  <a:pt x="606461" y="1443040"/>
                </a:cubicBezTo>
                <a:cubicBezTo>
                  <a:pt x="451028" y="1329389"/>
                  <a:pt x="440566" y="1212729"/>
                  <a:pt x="303231" y="1139810"/>
                </a:cubicBezTo>
                <a:cubicBezTo>
                  <a:pt x="370400" y="1128066"/>
                  <a:pt x="403655" y="1147806"/>
                  <a:pt x="454846" y="1139810"/>
                </a:cubicBezTo>
                <a:cubicBezTo>
                  <a:pt x="450792" y="1055625"/>
                  <a:pt x="459536" y="986320"/>
                  <a:pt x="454846" y="937644"/>
                </a:cubicBezTo>
                <a:cubicBezTo>
                  <a:pt x="286404" y="980176"/>
                  <a:pt x="148310" y="933020"/>
                  <a:pt x="0" y="937644"/>
                </a:cubicBezTo>
                <a:cubicBezTo>
                  <a:pt x="-27637" y="755155"/>
                  <a:pt x="17953" y="653723"/>
                  <a:pt x="0" y="468822"/>
                </a:cubicBezTo>
                <a:cubicBezTo>
                  <a:pt x="-17953" y="283921"/>
                  <a:pt x="15488" y="113514"/>
                  <a:pt x="0" y="0"/>
                </a:cubicBezTo>
                <a:close/>
              </a:path>
              <a:path w="1212922" h="1443040" stroke="0" extrusionOk="0">
                <a:moveTo>
                  <a:pt x="0" y="0"/>
                </a:moveTo>
                <a:cubicBezTo>
                  <a:pt x="157297" y="-22976"/>
                  <a:pt x="277033" y="39480"/>
                  <a:pt x="380049" y="0"/>
                </a:cubicBezTo>
                <a:cubicBezTo>
                  <a:pt x="483065" y="-39480"/>
                  <a:pt x="642543" y="11094"/>
                  <a:pt x="747969" y="0"/>
                </a:cubicBezTo>
                <a:cubicBezTo>
                  <a:pt x="853395" y="-11094"/>
                  <a:pt x="990909" y="4129"/>
                  <a:pt x="1212922" y="0"/>
                </a:cubicBezTo>
                <a:cubicBezTo>
                  <a:pt x="1237661" y="194192"/>
                  <a:pt x="1189651" y="262221"/>
                  <a:pt x="1212922" y="440693"/>
                </a:cubicBezTo>
                <a:cubicBezTo>
                  <a:pt x="1236193" y="619165"/>
                  <a:pt x="1203243" y="788356"/>
                  <a:pt x="1212922" y="937644"/>
                </a:cubicBezTo>
                <a:cubicBezTo>
                  <a:pt x="1069449" y="949869"/>
                  <a:pt x="882006" y="925753"/>
                  <a:pt x="758076" y="937644"/>
                </a:cubicBezTo>
                <a:cubicBezTo>
                  <a:pt x="765029" y="1008578"/>
                  <a:pt x="744616" y="1075500"/>
                  <a:pt x="758076" y="1139810"/>
                </a:cubicBezTo>
                <a:cubicBezTo>
                  <a:pt x="808392" y="1137262"/>
                  <a:pt x="834836" y="1145244"/>
                  <a:pt x="909692" y="1139810"/>
                </a:cubicBezTo>
                <a:cubicBezTo>
                  <a:pt x="832311" y="1231421"/>
                  <a:pt x="728225" y="1310241"/>
                  <a:pt x="606461" y="1443040"/>
                </a:cubicBezTo>
                <a:cubicBezTo>
                  <a:pt x="477871" y="1315816"/>
                  <a:pt x="418165" y="1184002"/>
                  <a:pt x="303231" y="1139810"/>
                </a:cubicBezTo>
                <a:cubicBezTo>
                  <a:pt x="375027" y="1123917"/>
                  <a:pt x="392278" y="1149259"/>
                  <a:pt x="454846" y="1139810"/>
                </a:cubicBezTo>
                <a:cubicBezTo>
                  <a:pt x="435195" y="1049676"/>
                  <a:pt x="472505" y="986184"/>
                  <a:pt x="454846" y="937644"/>
                </a:cubicBezTo>
                <a:cubicBezTo>
                  <a:pt x="316191" y="982266"/>
                  <a:pt x="138313" y="928136"/>
                  <a:pt x="0" y="937644"/>
                </a:cubicBezTo>
                <a:cubicBezTo>
                  <a:pt x="-41646" y="771361"/>
                  <a:pt x="26179" y="568629"/>
                  <a:pt x="0" y="468822"/>
                </a:cubicBezTo>
                <a:cubicBezTo>
                  <a:pt x="-26179" y="369015"/>
                  <a:pt x="6731" y="175929"/>
                  <a:pt x="0" y="0"/>
                </a:cubicBezTo>
                <a:close/>
              </a:path>
            </a:pathLst>
          </a:custGeom>
          <a:solidFill>
            <a:srgbClr val="7030A0"/>
          </a:solidFill>
          <a:ln>
            <a:extLst>
              <a:ext uri="{C807C97D-BFC1-408E-A445-0C87EB9F89A2}">
                <ask:lineSketchStyleProps xmlns:ask="http://schemas.microsoft.com/office/drawing/2018/sketchyshapes" sd="4291003605">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dirty="0">
                <a:solidFill>
                  <a:schemeClr val="bg1"/>
                </a:solidFill>
                <a:latin typeface="Cavolini" panose="03000502040302020204" pitchFamily="66" charset="0"/>
                <a:cs typeface="Cavolini" panose="03000502040302020204" pitchFamily="66" charset="0"/>
              </a:rPr>
              <a:t>maintenance scheduling, mission profiling, out of service predictions…</a:t>
            </a:r>
          </a:p>
        </p:txBody>
      </p:sp>
      <p:sp>
        <p:nvSpPr>
          <p:cNvPr id="53" name="Callout: Down Arrow 52">
            <a:extLst>
              <a:ext uri="{FF2B5EF4-FFF2-40B4-BE49-F238E27FC236}">
                <a16:creationId xmlns:a16="http://schemas.microsoft.com/office/drawing/2014/main" id="{0ABD390C-AA28-715B-53BB-65F94CF3F160}"/>
              </a:ext>
            </a:extLst>
          </p:cNvPr>
          <p:cNvSpPr/>
          <p:nvPr/>
        </p:nvSpPr>
        <p:spPr>
          <a:xfrm rot="21195839">
            <a:off x="5243291" y="780343"/>
            <a:ext cx="1546925" cy="1443040"/>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4" name="Callout: Down Arrow 53">
            <a:extLst>
              <a:ext uri="{FF2B5EF4-FFF2-40B4-BE49-F238E27FC236}">
                <a16:creationId xmlns:a16="http://schemas.microsoft.com/office/drawing/2014/main" id="{8298CD95-3AB7-5A13-4761-B293D4FBF5EF}"/>
              </a:ext>
            </a:extLst>
          </p:cNvPr>
          <p:cNvSpPr/>
          <p:nvPr/>
        </p:nvSpPr>
        <p:spPr>
          <a:xfrm>
            <a:off x="3831680" y="807654"/>
            <a:ext cx="1157062" cy="1443040"/>
          </a:xfrm>
          <a:custGeom>
            <a:avLst/>
            <a:gdLst>
              <a:gd name="connsiteX0" fmla="*/ 0 w 1157062"/>
              <a:gd name="connsiteY0" fmla="*/ 0 h 1443040"/>
              <a:gd name="connsiteX1" fmla="*/ 566960 w 1157062"/>
              <a:gd name="connsiteY1" fmla="*/ 0 h 1443040"/>
              <a:gd name="connsiteX2" fmla="*/ 1157062 w 1157062"/>
              <a:gd name="connsiteY2" fmla="*/ 0 h 1443040"/>
              <a:gd name="connsiteX3" fmla="*/ 1157062 w 1157062"/>
              <a:gd name="connsiteY3" fmla="*/ 459446 h 1443040"/>
              <a:gd name="connsiteX4" fmla="*/ 1157062 w 1157062"/>
              <a:gd name="connsiteY4" fmla="*/ 937644 h 1443040"/>
              <a:gd name="connsiteX5" fmla="*/ 723164 w 1157062"/>
              <a:gd name="connsiteY5" fmla="*/ 937644 h 1443040"/>
              <a:gd name="connsiteX6" fmla="*/ 723164 w 1157062"/>
              <a:gd name="connsiteY6" fmla="*/ 1153775 h 1443040"/>
              <a:gd name="connsiteX7" fmla="*/ 867797 w 1157062"/>
              <a:gd name="connsiteY7" fmla="*/ 1153775 h 1443040"/>
              <a:gd name="connsiteX8" fmla="*/ 578531 w 1157062"/>
              <a:gd name="connsiteY8" fmla="*/ 1443040 h 1443040"/>
              <a:gd name="connsiteX9" fmla="*/ 289266 w 1157062"/>
              <a:gd name="connsiteY9" fmla="*/ 1153775 h 1443040"/>
              <a:gd name="connsiteX10" fmla="*/ 433898 w 1157062"/>
              <a:gd name="connsiteY10" fmla="*/ 1153775 h 1443040"/>
              <a:gd name="connsiteX11" fmla="*/ 433898 w 1157062"/>
              <a:gd name="connsiteY11" fmla="*/ 937644 h 1443040"/>
              <a:gd name="connsiteX12" fmla="*/ 0 w 1157062"/>
              <a:gd name="connsiteY12" fmla="*/ 937644 h 1443040"/>
              <a:gd name="connsiteX13" fmla="*/ 0 w 1157062"/>
              <a:gd name="connsiteY13" fmla="*/ 468822 h 1443040"/>
              <a:gd name="connsiteX14" fmla="*/ 0 w 1157062"/>
              <a:gd name="connsiteY14" fmla="*/ 0 h 14430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157062" h="1443040" fill="none" extrusionOk="0">
                <a:moveTo>
                  <a:pt x="0" y="0"/>
                </a:moveTo>
                <a:cubicBezTo>
                  <a:pt x="215805" y="-18466"/>
                  <a:pt x="296412" y="43177"/>
                  <a:pt x="566960" y="0"/>
                </a:cubicBezTo>
                <a:cubicBezTo>
                  <a:pt x="837508" y="-43177"/>
                  <a:pt x="889795" y="68781"/>
                  <a:pt x="1157062" y="0"/>
                </a:cubicBezTo>
                <a:cubicBezTo>
                  <a:pt x="1203715" y="172678"/>
                  <a:pt x="1115831" y="333111"/>
                  <a:pt x="1157062" y="459446"/>
                </a:cubicBezTo>
                <a:cubicBezTo>
                  <a:pt x="1198293" y="585781"/>
                  <a:pt x="1147684" y="839502"/>
                  <a:pt x="1157062" y="937644"/>
                </a:cubicBezTo>
                <a:cubicBezTo>
                  <a:pt x="1041203" y="973959"/>
                  <a:pt x="937603" y="927578"/>
                  <a:pt x="723164" y="937644"/>
                </a:cubicBezTo>
                <a:cubicBezTo>
                  <a:pt x="725564" y="1032446"/>
                  <a:pt x="704788" y="1066432"/>
                  <a:pt x="723164" y="1153775"/>
                </a:cubicBezTo>
                <a:cubicBezTo>
                  <a:pt x="793921" y="1147764"/>
                  <a:pt x="806128" y="1169018"/>
                  <a:pt x="867797" y="1153775"/>
                </a:cubicBezTo>
                <a:cubicBezTo>
                  <a:pt x="799772" y="1274070"/>
                  <a:pt x="641939" y="1351492"/>
                  <a:pt x="578531" y="1443040"/>
                </a:cubicBezTo>
                <a:cubicBezTo>
                  <a:pt x="492954" y="1379026"/>
                  <a:pt x="417525" y="1240616"/>
                  <a:pt x="289266" y="1153775"/>
                </a:cubicBezTo>
                <a:cubicBezTo>
                  <a:pt x="328415" y="1145227"/>
                  <a:pt x="401459" y="1171085"/>
                  <a:pt x="433898" y="1153775"/>
                </a:cubicBezTo>
                <a:cubicBezTo>
                  <a:pt x="408505" y="1073422"/>
                  <a:pt x="449471" y="1022320"/>
                  <a:pt x="433898" y="937644"/>
                </a:cubicBezTo>
                <a:cubicBezTo>
                  <a:pt x="331819" y="950127"/>
                  <a:pt x="108240" y="922024"/>
                  <a:pt x="0" y="937644"/>
                </a:cubicBezTo>
                <a:cubicBezTo>
                  <a:pt x="-16923" y="776774"/>
                  <a:pt x="33894" y="686049"/>
                  <a:pt x="0" y="468822"/>
                </a:cubicBezTo>
                <a:cubicBezTo>
                  <a:pt x="-33894" y="251595"/>
                  <a:pt x="37524" y="173857"/>
                  <a:pt x="0" y="0"/>
                </a:cubicBezTo>
                <a:close/>
              </a:path>
              <a:path w="1157062" h="1443040" stroke="0" extrusionOk="0">
                <a:moveTo>
                  <a:pt x="0" y="0"/>
                </a:moveTo>
                <a:cubicBezTo>
                  <a:pt x="163826" y="-39888"/>
                  <a:pt x="419747" y="52958"/>
                  <a:pt x="555390" y="0"/>
                </a:cubicBezTo>
                <a:cubicBezTo>
                  <a:pt x="691033" y="-52958"/>
                  <a:pt x="985793" y="67667"/>
                  <a:pt x="1157062" y="0"/>
                </a:cubicBezTo>
                <a:cubicBezTo>
                  <a:pt x="1159582" y="200819"/>
                  <a:pt x="1119407" y="363776"/>
                  <a:pt x="1157062" y="459446"/>
                </a:cubicBezTo>
                <a:cubicBezTo>
                  <a:pt x="1194717" y="555116"/>
                  <a:pt x="1109267" y="707634"/>
                  <a:pt x="1157062" y="937644"/>
                </a:cubicBezTo>
                <a:cubicBezTo>
                  <a:pt x="985810" y="974686"/>
                  <a:pt x="810615" y="908114"/>
                  <a:pt x="723164" y="937644"/>
                </a:cubicBezTo>
                <a:cubicBezTo>
                  <a:pt x="724442" y="1013209"/>
                  <a:pt x="714604" y="1091948"/>
                  <a:pt x="723164" y="1153775"/>
                </a:cubicBezTo>
                <a:cubicBezTo>
                  <a:pt x="755860" y="1137471"/>
                  <a:pt x="831580" y="1164698"/>
                  <a:pt x="867797" y="1153775"/>
                </a:cubicBezTo>
                <a:cubicBezTo>
                  <a:pt x="813434" y="1232854"/>
                  <a:pt x="678805" y="1276254"/>
                  <a:pt x="578531" y="1443040"/>
                </a:cubicBezTo>
                <a:cubicBezTo>
                  <a:pt x="452948" y="1319521"/>
                  <a:pt x="392516" y="1241517"/>
                  <a:pt x="289266" y="1153775"/>
                </a:cubicBezTo>
                <a:cubicBezTo>
                  <a:pt x="360436" y="1153234"/>
                  <a:pt x="404683" y="1165234"/>
                  <a:pt x="433898" y="1153775"/>
                </a:cubicBezTo>
                <a:cubicBezTo>
                  <a:pt x="421816" y="1063163"/>
                  <a:pt x="457450" y="1007522"/>
                  <a:pt x="433898" y="937644"/>
                </a:cubicBezTo>
                <a:cubicBezTo>
                  <a:pt x="219613" y="938738"/>
                  <a:pt x="107252" y="937406"/>
                  <a:pt x="0" y="937644"/>
                </a:cubicBezTo>
                <a:cubicBezTo>
                  <a:pt x="-7647" y="827100"/>
                  <a:pt x="26116" y="610308"/>
                  <a:pt x="0" y="468822"/>
                </a:cubicBezTo>
                <a:cubicBezTo>
                  <a:pt x="-26116" y="327336"/>
                  <a:pt x="51036" y="178878"/>
                  <a:pt x="0" y="0"/>
                </a:cubicBezTo>
                <a:close/>
              </a:path>
            </a:pathLst>
          </a:custGeom>
          <a:solidFill>
            <a:srgbClr val="7030A0"/>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dirty="0">
                <a:solidFill>
                  <a:schemeClr val="bg1"/>
                </a:solidFill>
                <a:latin typeface="Cavolini" panose="03000502040302020204" pitchFamily="66" charset="0"/>
                <a:cs typeface="Cavolini" panose="03000502040302020204" pitchFamily="66" charset="0"/>
              </a:rPr>
              <a:t>quantitative and qualitative data on current and future performance</a:t>
            </a:r>
          </a:p>
        </p:txBody>
      </p:sp>
      <p:sp>
        <p:nvSpPr>
          <p:cNvPr id="55" name="Callout: Down Arrow 54">
            <a:extLst>
              <a:ext uri="{FF2B5EF4-FFF2-40B4-BE49-F238E27FC236}">
                <a16:creationId xmlns:a16="http://schemas.microsoft.com/office/drawing/2014/main" id="{965B8D5B-8172-8FA1-4EB2-D8A5ED67B412}"/>
              </a:ext>
            </a:extLst>
          </p:cNvPr>
          <p:cNvSpPr/>
          <p:nvPr/>
        </p:nvSpPr>
        <p:spPr>
          <a:xfrm rot="158273">
            <a:off x="2024832" y="780343"/>
            <a:ext cx="1546925" cy="1443040"/>
          </a:xfrm>
          <a:solidFill>
            <a:srgbClr val="7030A0"/>
          </a:solidFill>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6" name="Callout: Down Arrow 55">
            <a:extLst>
              <a:ext uri="{FF2B5EF4-FFF2-40B4-BE49-F238E27FC236}">
                <a16:creationId xmlns:a16="http://schemas.microsoft.com/office/drawing/2014/main" id="{9EFA480C-7241-CE26-B899-405219DA8FC6}"/>
              </a:ext>
            </a:extLst>
          </p:cNvPr>
          <p:cNvSpPr/>
          <p:nvPr/>
        </p:nvSpPr>
        <p:spPr>
          <a:xfrm rot="21207237">
            <a:off x="239857" y="814732"/>
            <a:ext cx="1546925" cy="1443040"/>
          </a:xfrm>
          <a:solidFill>
            <a:srgbClr val="7030A0"/>
          </a:solidFill>
          <a:ln>
            <a:extLst>
              <a:ext uri="{C807C97D-BFC1-408E-A445-0C87EB9F89A2}">
                <ask:lineSketchStyleProps xmlns:ask="http://schemas.microsoft.com/office/drawing/2018/sketchyshapes">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sz="900" dirty="0">
              <a:solidFill>
                <a:schemeClr val="bg1"/>
              </a:solidFill>
              <a:latin typeface="Cavolini" panose="03000502040302020204" pitchFamily="66" charset="0"/>
              <a:cs typeface="Cavolini" panose="03000502040302020204" pitchFamily="66" charset="0"/>
            </a:endParaRPr>
          </a:p>
        </p:txBody>
      </p:sp>
      <p:sp>
        <p:nvSpPr>
          <p:cNvPr id="57" name="TextBox 56">
            <a:extLst>
              <a:ext uri="{FF2B5EF4-FFF2-40B4-BE49-F238E27FC236}">
                <a16:creationId xmlns:a16="http://schemas.microsoft.com/office/drawing/2014/main" id="{A7BA49AE-193B-3132-CA74-CAB11DD7A46D}"/>
              </a:ext>
            </a:extLst>
          </p:cNvPr>
          <p:cNvSpPr txBox="1"/>
          <p:nvPr/>
        </p:nvSpPr>
        <p:spPr>
          <a:xfrm>
            <a:off x="5837429" y="4095562"/>
            <a:ext cx="4122984" cy="1869743"/>
          </a:xfrm>
          <a:prstGeom prst="rect">
            <a:avLst/>
          </a:prstGeom>
          <a:solidFill>
            <a:srgbClr val="E1CCF0"/>
          </a:soli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pPr algn="l"/>
            <a:r>
              <a:rPr lang="en-GB" i="1" dirty="0"/>
              <a:t>Understanding the </a:t>
            </a:r>
          </a:p>
          <a:p>
            <a:pPr algn="l"/>
            <a:r>
              <a:rPr lang="en-GB" i="1" dirty="0"/>
              <a:t>predicted whole life </a:t>
            </a:r>
          </a:p>
          <a:p>
            <a:pPr algn="l"/>
            <a:r>
              <a:rPr lang="en-GB" i="1" dirty="0"/>
              <a:t>performance of equipment, </a:t>
            </a:r>
          </a:p>
          <a:p>
            <a:pPr algn="l"/>
            <a:r>
              <a:rPr lang="en-GB" i="1" dirty="0"/>
              <a:t>and the support solution, enables forward focussed decisions to be made that can consider implications of decisions</a:t>
            </a:r>
          </a:p>
          <a:p>
            <a:endParaRPr lang="en-GB" i="1" dirty="0"/>
          </a:p>
          <a:p>
            <a:r>
              <a:rPr lang="en-GB" i="1" dirty="0"/>
              <a:t>Repeatably understand function, redundancy, primacy, mission role, etc</a:t>
            </a:r>
          </a:p>
          <a:p>
            <a:endParaRPr lang="en-GB" i="1" dirty="0"/>
          </a:p>
          <a:p>
            <a:r>
              <a:rPr lang="en-GB" i="1" dirty="0"/>
              <a:t>Adapt to the world around us</a:t>
            </a:r>
          </a:p>
        </p:txBody>
      </p:sp>
      <p:sp>
        <p:nvSpPr>
          <p:cNvPr id="58" name="Arrow: Right 57">
            <a:extLst>
              <a:ext uri="{FF2B5EF4-FFF2-40B4-BE49-F238E27FC236}">
                <a16:creationId xmlns:a16="http://schemas.microsoft.com/office/drawing/2014/main" id="{7DF58E95-AFF3-736C-58B2-526CF97EB47B}"/>
              </a:ext>
            </a:extLst>
          </p:cNvPr>
          <p:cNvSpPr/>
          <p:nvPr/>
        </p:nvSpPr>
        <p:spPr>
          <a:xfrm>
            <a:off x="5590887" y="3333942"/>
            <a:ext cx="2677658" cy="480181"/>
          </a:xfrm>
          <a:custGeom>
            <a:avLst/>
            <a:gdLst>
              <a:gd name="connsiteX0" fmla="*/ 0 w 2677658"/>
              <a:gd name="connsiteY0" fmla="*/ 120045 h 480181"/>
              <a:gd name="connsiteX1" fmla="*/ 414387 w 2677658"/>
              <a:gd name="connsiteY1" fmla="*/ 120045 h 480181"/>
              <a:gd name="connsiteX2" fmla="*/ 828773 w 2677658"/>
              <a:gd name="connsiteY2" fmla="*/ 120045 h 480181"/>
              <a:gd name="connsiteX3" fmla="*/ 1267535 w 2677658"/>
              <a:gd name="connsiteY3" fmla="*/ 120045 h 480181"/>
              <a:gd name="connsiteX4" fmla="*/ 1681922 w 2677658"/>
              <a:gd name="connsiteY4" fmla="*/ 120045 h 480181"/>
              <a:gd name="connsiteX5" fmla="*/ 2437568 w 2677658"/>
              <a:gd name="connsiteY5" fmla="*/ 120045 h 480181"/>
              <a:gd name="connsiteX6" fmla="*/ 2437568 w 2677658"/>
              <a:gd name="connsiteY6" fmla="*/ 0 h 480181"/>
              <a:gd name="connsiteX7" fmla="*/ 2677658 w 2677658"/>
              <a:gd name="connsiteY7" fmla="*/ 240091 h 480181"/>
              <a:gd name="connsiteX8" fmla="*/ 2437568 w 2677658"/>
              <a:gd name="connsiteY8" fmla="*/ 480181 h 480181"/>
              <a:gd name="connsiteX9" fmla="*/ 2437568 w 2677658"/>
              <a:gd name="connsiteY9" fmla="*/ 360136 h 480181"/>
              <a:gd name="connsiteX10" fmla="*/ 2023181 w 2677658"/>
              <a:gd name="connsiteY10" fmla="*/ 360136 h 480181"/>
              <a:gd name="connsiteX11" fmla="*/ 1584419 w 2677658"/>
              <a:gd name="connsiteY11" fmla="*/ 360136 h 480181"/>
              <a:gd name="connsiteX12" fmla="*/ 1170033 w 2677658"/>
              <a:gd name="connsiteY12" fmla="*/ 360136 h 480181"/>
              <a:gd name="connsiteX13" fmla="*/ 755646 w 2677658"/>
              <a:gd name="connsiteY13" fmla="*/ 360136 h 480181"/>
              <a:gd name="connsiteX14" fmla="*/ 0 w 2677658"/>
              <a:gd name="connsiteY14" fmla="*/ 360136 h 480181"/>
              <a:gd name="connsiteX15" fmla="*/ 0 w 2677658"/>
              <a:gd name="connsiteY15" fmla="*/ 120045 h 48018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2677658" h="480181" fill="none" extrusionOk="0">
                <a:moveTo>
                  <a:pt x="0" y="120045"/>
                </a:moveTo>
                <a:cubicBezTo>
                  <a:pt x="155750" y="72453"/>
                  <a:pt x="314913" y="148679"/>
                  <a:pt x="414387" y="120045"/>
                </a:cubicBezTo>
                <a:cubicBezTo>
                  <a:pt x="513861" y="91411"/>
                  <a:pt x="745539" y="163192"/>
                  <a:pt x="828773" y="120045"/>
                </a:cubicBezTo>
                <a:cubicBezTo>
                  <a:pt x="912007" y="76898"/>
                  <a:pt x="1141755" y="131212"/>
                  <a:pt x="1267535" y="120045"/>
                </a:cubicBezTo>
                <a:cubicBezTo>
                  <a:pt x="1393315" y="108878"/>
                  <a:pt x="1571062" y="121007"/>
                  <a:pt x="1681922" y="120045"/>
                </a:cubicBezTo>
                <a:cubicBezTo>
                  <a:pt x="1792782" y="119083"/>
                  <a:pt x="2186002" y="198886"/>
                  <a:pt x="2437568" y="120045"/>
                </a:cubicBezTo>
                <a:cubicBezTo>
                  <a:pt x="2428896" y="85204"/>
                  <a:pt x="2451890" y="57178"/>
                  <a:pt x="2437568" y="0"/>
                </a:cubicBezTo>
                <a:cubicBezTo>
                  <a:pt x="2529288" y="61179"/>
                  <a:pt x="2554029" y="156474"/>
                  <a:pt x="2677658" y="240091"/>
                </a:cubicBezTo>
                <a:cubicBezTo>
                  <a:pt x="2582589" y="382481"/>
                  <a:pt x="2543712" y="351974"/>
                  <a:pt x="2437568" y="480181"/>
                </a:cubicBezTo>
                <a:cubicBezTo>
                  <a:pt x="2427831" y="444534"/>
                  <a:pt x="2448399" y="391074"/>
                  <a:pt x="2437568" y="360136"/>
                </a:cubicBezTo>
                <a:cubicBezTo>
                  <a:pt x="2336456" y="377181"/>
                  <a:pt x="2159305" y="353907"/>
                  <a:pt x="2023181" y="360136"/>
                </a:cubicBezTo>
                <a:cubicBezTo>
                  <a:pt x="1887057" y="366365"/>
                  <a:pt x="1761747" y="323174"/>
                  <a:pt x="1584419" y="360136"/>
                </a:cubicBezTo>
                <a:cubicBezTo>
                  <a:pt x="1407091" y="397098"/>
                  <a:pt x="1269464" y="321537"/>
                  <a:pt x="1170033" y="360136"/>
                </a:cubicBezTo>
                <a:cubicBezTo>
                  <a:pt x="1070602" y="398735"/>
                  <a:pt x="901590" y="350772"/>
                  <a:pt x="755646" y="360136"/>
                </a:cubicBezTo>
                <a:cubicBezTo>
                  <a:pt x="609702" y="369500"/>
                  <a:pt x="358814" y="359197"/>
                  <a:pt x="0" y="360136"/>
                </a:cubicBezTo>
                <a:cubicBezTo>
                  <a:pt x="-16201" y="243462"/>
                  <a:pt x="28000" y="206182"/>
                  <a:pt x="0" y="120045"/>
                </a:cubicBezTo>
                <a:close/>
              </a:path>
              <a:path w="2677658" h="480181" stroke="0" extrusionOk="0">
                <a:moveTo>
                  <a:pt x="0" y="120045"/>
                </a:moveTo>
                <a:cubicBezTo>
                  <a:pt x="115093" y="68133"/>
                  <a:pt x="248529" y="142645"/>
                  <a:pt x="438762" y="120045"/>
                </a:cubicBezTo>
                <a:cubicBezTo>
                  <a:pt x="628995" y="97445"/>
                  <a:pt x="675716" y="122553"/>
                  <a:pt x="853149" y="120045"/>
                </a:cubicBezTo>
                <a:cubicBezTo>
                  <a:pt x="1030582" y="117537"/>
                  <a:pt x="1111287" y="180541"/>
                  <a:pt x="1365038" y="120045"/>
                </a:cubicBezTo>
                <a:cubicBezTo>
                  <a:pt x="1618789" y="59549"/>
                  <a:pt x="1747936" y="169115"/>
                  <a:pt x="1876927" y="120045"/>
                </a:cubicBezTo>
                <a:cubicBezTo>
                  <a:pt x="2005918" y="70975"/>
                  <a:pt x="2220553" y="145035"/>
                  <a:pt x="2437568" y="120045"/>
                </a:cubicBezTo>
                <a:cubicBezTo>
                  <a:pt x="2432599" y="65822"/>
                  <a:pt x="2448525" y="39723"/>
                  <a:pt x="2437568" y="0"/>
                </a:cubicBezTo>
                <a:cubicBezTo>
                  <a:pt x="2573767" y="99414"/>
                  <a:pt x="2622106" y="197133"/>
                  <a:pt x="2677658" y="240091"/>
                </a:cubicBezTo>
                <a:cubicBezTo>
                  <a:pt x="2559620" y="360919"/>
                  <a:pt x="2474134" y="402420"/>
                  <a:pt x="2437568" y="480181"/>
                </a:cubicBezTo>
                <a:cubicBezTo>
                  <a:pt x="2428580" y="440968"/>
                  <a:pt x="2439150" y="418952"/>
                  <a:pt x="2437568" y="360136"/>
                </a:cubicBezTo>
                <a:cubicBezTo>
                  <a:pt x="2287561" y="404419"/>
                  <a:pt x="2162196" y="313851"/>
                  <a:pt x="2023181" y="360136"/>
                </a:cubicBezTo>
                <a:cubicBezTo>
                  <a:pt x="1884166" y="406421"/>
                  <a:pt x="1794350" y="351635"/>
                  <a:pt x="1584419" y="360136"/>
                </a:cubicBezTo>
                <a:cubicBezTo>
                  <a:pt x="1374488" y="368637"/>
                  <a:pt x="1226080" y="322039"/>
                  <a:pt x="1096906" y="360136"/>
                </a:cubicBezTo>
                <a:cubicBezTo>
                  <a:pt x="967732" y="398233"/>
                  <a:pt x="734119" y="309555"/>
                  <a:pt x="633768" y="360136"/>
                </a:cubicBezTo>
                <a:cubicBezTo>
                  <a:pt x="533417" y="410717"/>
                  <a:pt x="271160" y="303703"/>
                  <a:pt x="0" y="360136"/>
                </a:cubicBezTo>
                <a:cubicBezTo>
                  <a:pt x="-9815" y="268856"/>
                  <a:pt x="28808" y="176278"/>
                  <a:pt x="0" y="120045"/>
                </a:cubicBezTo>
                <a:close/>
              </a:path>
            </a:pathLst>
          </a:custGeom>
          <a:solidFill>
            <a:srgbClr val="A6A6A6"/>
          </a:solidFill>
          <a:ln>
            <a:extLst>
              <a:ext uri="{C807C97D-BFC1-408E-A445-0C87EB9F89A2}">
                <ask:lineSketchStyleProps xmlns:ask="http://schemas.microsoft.com/office/drawing/2018/sketchyshapes" sd="3673469289">
                  <a:prstGeom prst="rightArrow">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Functional data structure</a:t>
            </a:r>
          </a:p>
        </p:txBody>
      </p:sp>
      <p:sp>
        <p:nvSpPr>
          <p:cNvPr id="59" name="Arrow: Right 58">
            <a:extLst>
              <a:ext uri="{FF2B5EF4-FFF2-40B4-BE49-F238E27FC236}">
                <a16:creationId xmlns:a16="http://schemas.microsoft.com/office/drawing/2014/main" id="{AC12EA0F-F640-5512-33B2-C4EDA52D9078}"/>
              </a:ext>
            </a:extLst>
          </p:cNvPr>
          <p:cNvSpPr/>
          <p:nvPr/>
        </p:nvSpPr>
        <p:spPr>
          <a:xfrm flipH="1">
            <a:off x="2693041" y="3328826"/>
            <a:ext cx="2413080" cy="480181"/>
          </a:xfrm>
          <a:custGeom>
            <a:avLst/>
            <a:gdLst>
              <a:gd name="connsiteX0" fmla="*/ 0 w 2413080"/>
              <a:gd name="connsiteY0" fmla="*/ 120045 h 480181"/>
              <a:gd name="connsiteX1" fmla="*/ 521518 w 2413080"/>
              <a:gd name="connsiteY1" fmla="*/ 120045 h 480181"/>
              <a:gd name="connsiteX2" fmla="*/ 1108225 w 2413080"/>
              <a:gd name="connsiteY2" fmla="*/ 120045 h 480181"/>
              <a:gd name="connsiteX3" fmla="*/ 1651472 w 2413080"/>
              <a:gd name="connsiteY3" fmla="*/ 120045 h 480181"/>
              <a:gd name="connsiteX4" fmla="*/ 2172990 w 2413080"/>
              <a:gd name="connsiteY4" fmla="*/ 120045 h 480181"/>
              <a:gd name="connsiteX5" fmla="*/ 2172990 w 2413080"/>
              <a:gd name="connsiteY5" fmla="*/ 0 h 480181"/>
              <a:gd name="connsiteX6" fmla="*/ 2413080 w 2413080"/>
              <a:gd name="connsiteY6" fmla="*/ 240091 h 480181"/>
              <a:gd name="connsiteX7" fmla="*/ 2172990 w 2413080"/>
              <a:gd name="connsiteY7" fmla="*/ 480181 h 480181"/>
              <a:gd name="connsiteX8" fmla="*/ 2172990 w 2413080"/>
              <a:gd name="connsiteY8" fmla="*/ 360136 h 480181"/>
              <a:gd name="connsiteX9" fmla="*/ 1694932 w 2413080"/>
              <a:gd name="connsiteY9" fmla="*/ 360136 h 480181"/>
              <a:gd name="connsiteX10" fmla="*/ 1216874 w 2413080"/>
              <a:gd name="connsiteY10" fmla="*/ 360136 h 480181"/>
              <a:gd name="connsiteX11" fmla="*/ 738817 w 2413080"/>
              <a:gd name="connsiteY11" fmla="*/ 360136 h 480181"/>
              <a:gd name="connsiteX12" fmla="*/ 0 w 2413080"/>
              <a:gd name="connsiteY12" fmla="*/ 360136 h 480181"/>
              <a:gd name="connsiteX13" fmla="*/ 0 w 2413080"/>
              <a:gd name="connsiteY13" fmla="*/ 120045 h 48018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2413080" h="480181" fill="none" extrusionOk="0">
                <a:moveTo>
                  <a:pt x="0" y="120045"/>
                </a:moveTo>
                <a:cubicBezTo>
                  <a:pt x="168328" y="59902"/>
                  <a:pt x="293162" y="143099"/>
                  <a:pt x="521518" y="120045"/>
                </a:cubicBezTo>
                <a:cubicBezTo>
                  <a:pt x="749874" y="96991"/>
                  <a:pt x="892623" y="164295"/>
                  <a:pt x="1108225" y="120045"/>
                </a:cubicBezTo>
                <a:cubicBezTo>
                  <a:pt x="1323827" y="75795"/>
                  <a:pt x="1520232" y="154238"/>
                  <a:pt x="1651472" y="120045"/>
                </a:cubicBezTo>
                <a:cubicBezTo>
                  <a:pt x="1782712" y="85852"/>
                  <a:pt x="2011472" y="147281"/>
                  <a:pt x="2172990" y="120045"/>
                </a:cubicBezTo>
                <a:cubicBezTo>
                  <a:pt x="2171993" y="69578"/>
                  <a:pt x="2185813" y="49959"/>
                  <a:pt x="2172990" y="0"/>
                </a:cubicBezTo>
                <a:cubicBezTo>
                  <a:pt x="2271337" y="61236"/>
                  <a:pt x="2344788" y="201634"/>
                  <a:pt x="2413080" y="240091"/>
                </a:cubicBezTo>
                <a:cubicBezTo>
                  <a:pt x="2300356" y="361049"/>
                  <a:pt x="2238982" y="383781"/>
                  <a:pt x="2172990" y="480181"/>
                </a:cubicBezTo>
                <a:cubicBezTo>
                  <a:pt x="2159299" y="447750"/>
                  <a:pt x="2174503" y="413340"/>
                  <a:pt x="2172990" y="360136"/>
                </a:cubicBezTo>
                <a:cubicBezTo>
                  <a:pt x="2038687" y="403597"/>
                  <a:pt x="1882882" y="347897"/>
                  <a:pt x="1694932" y="360136"/>
                </a:cubicBezTo>
                <a:cubicBezTo>
                  <a:pt x="1506982" y="372375"/>
                  <a:pt x="1370443" y="313877"/>
                  <a:pt x="1216874" y="360136"/>
                </a:cubicBezTo>
                <a:cubicBezTo>
                  <a:pt x="1063305" y="406395"/>
                  <a:pt x="916155" y="328284"/>
                  <a:pt x="738817" y="360136"/>
                </a:cubicBezTo>
                <a:cubicBezTo>
                  <a:pt x="561479" y="391988"/>
                  <a:pt x="224220" y="325923"/>
                  <a:pt x="0" y="360136"/>
                </a:cubicBezTo>
                <a:cubicBezTo>
                  <a:pt x="-21447" y="280329"/>
                  <a:pt x="7623" y="218753"/>
                  <a:pt x="0" y="120045"/>
                </a:cubicBezTo>
                <a:close/>
              </a:path>
              <a:path w="2413080" h="480181" stroke="0" extrusionOk="0">
                <a:moveTo>
                  <a:pt x="0" y="120045"/>
                </a:moveTo>
                <a:cubicBezTo>
                  <a:pt x="235433" y="54997"/>
                  <a:pt x="378185" y="183548"/>
                  <a:pt x="564977" y="120045"/>
                </a:cubicBezTo>
                <a:cubicBezTo>
                  <a:pt x="751769" y="56542"/>
                  <a:pt x="903480" y="178929"/>
                  <a:pt x="1108225" y="120045"/>
                </a:cubicBezTo>
                <a:cubicBezTo>
                  <a:pt x="1312970" y="61161"/>
                  <a:pt x="1453960" y="168590"/>
                  <a:pt x="1673202" y="120045"/>
                </a:cubicBezTo>
                <a:cubicBezTo>
                  <a:pt x="1892444" y="71500"/>
                  <a:pt x="1961280" y="150540"/>
                  <a:pt x="2172990" y="120045"/>
                </a:cubicBezTo>
                <a:cubicBezTo>
                  <a:pt x="2162762" y="68430"/>
                  <a:pt x="2183275" y="38427"/>
                  <a:pt x="2172990" y="0"/>
                </a:cubicBezTo>
                <a:cubicBezTo>
                  <a:pt x="2273819" y="65894"/>
                  <a:pt x="2293326" y="150173"/>
                  <a:pt x="2413080" y="240091"/>
                </a:cubicBezTo>
                <a:cubicBezTo>
                  <a:pt x="2328606" y="336716"/>
                  <a:pt x="2228287" y="375119"/>
                  <a:pt x="2172990" y="480181"/>
                </a:cubicBezTo>
                <a:cubicBezTo>
                  <a:pt x="2158646" y="439250"/>
                  <a:pt x="2173904" y="389294"/>
                  <a:pt x="2172990" y="360136"/>
                </a:cubicBezTo>
                <a:cubicBezTo>
                  <a:pt x="1984838" y="377083"/>
                  <a:pt x="1814679" y="347273"/>
                  <a:pt x="1694932" y="360136"/>
                </a:cubicBezTo>
                <a:cubicBezTo>
                  <a:pt x="1575185" y="372999"/>
                  <a:pt x="1334796" y="332640"/>
                  <a:pt x="1173415" y="360136"/>
                </a:cubicBezTo>
                <a:cubicBezTo>
                  <a:pt x="1012034" y="387632"/>
                  <a:pt x="783134" y="345411"/>
                  <a:pt x="608437" y="360136"/>
                </a:cubicBezTo>
                <a:cubicBezTo>
                  <a:pt x="433740" y="374861"/>
                  <a:pt x="127090" y="301969"/>
                  <a:pt x="0" y="360136"/>
                </a:cubicBezTo>
                <a:cubicBezTo>
                  <a:pt x="-20036" y="298041"/>
                  <a:pt x="12732" y="236435"/>
                  <a:pt x="0" y="120045"/>
                </a:cubicBezTo>
                <a:close/>
              </a:path>
            </a:pathLst>
          </a:custGeom>
          <a:solidFill>
            <a:srgbClr val="7030A0"/>
          </a:solidFill>
          <a:ln>
            <a:extLst>
              <a:ext uri="{C807C97D-BFC1-408E-A445-0C87EB9F89A2}">
                <ask:lineSketchStyleProps xmlns:ask="http://schemas.microsoft.com/office/drawing/2018/sketchyshapes" sd="2001805947">
                  <a:prstGeom prst="rightArrow">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Physical data structure</a:t>
            </a:r>
          </a:p>
        </p:txBody>
      </p:sp>
      <p:sp>
        <p:nvSpPr>
          <p:cNvPr id="3" name="Callout: Down Arrow 2">
            <a:extLst>
              <a:ext uri="{FF2B5EF4-FFF2-40B4-BE49-F238E27FC236}">
                <a16:creationId xmlns:a16="http://schemas.microsoft.com/office/drawing/2014/main" id="{DD20E9D2-3118-C2C6-93D5-E105851935CC}"/>
              </a:ext>
            </a:extLst>
          </p:cNvPr>
          <p:cNvSpPr/>
          <p:nvPr/>
        </p:nvSpPr>
        <p:spPr>
          <a:xfrm rot="21064521">
            <a:off x="5315683" y="710715"/>
            <a:ext cx="1465645" cy="1411451"/>
          </a:xfrm>
          <a:custGeom>
            <a:avLst/>
            <a:gdLst>
              <a:gd name="connsiteX0" fmla="*/ 0 w 1465645"/>
              <a:gd name="connsiteY0" fmla="*/ 0 h 1411451"/>
              <a:gd name="connsiteX1" fmla="*/ 517861 w 1465645"/>
              <a:gd name="connsiteY1" fmla="*/ 0 h 1411451"/>
              <a:gd name="connsiteX2" fmla="*/ 991753 w 1465645"/>
              <a:gd name="connsiteY2" fmla="*/ 0 h 1411451"/>
              <a:gd name="connsiteX3" fmla="*/ 1465645 w 1465645"/>
              <a:gd name="connsiteY3" fmla="*/ 0 h 1411451"/>
              <a:gd name="connsiteX4" fmla="*/ 1465645 w 1465645"/>
              <a:gd name="connsiteY4" fmla="*/ 431046 h 1411451"/>
              <a:gd name="connsiteX5" fmla="*/ 1465645 w 1465645"/>
              <a:gd name="connsiteY5" fmla="*/ 917119 h 1411451"/>
              <a:gd name="connsiteX6" fmla="*/ 909254 w 1465645"/>
              <a:gd name="connsiteY6" fmla="*/ 917119 h 1411451"/>
              <a:gd name="connsiteX7" fmla="*/ 909254 w 1465645"/>
              <a:gd name="connsiteY7" fmla="*/ 1058588 h 1411451"/>
              <a:gd name="connsiteX8" fmla="*/ 1085685 w 1465645"/>
              <a:gd name="connsiteY8" fmla="*/ 1058588 h 1411451"/>
              <a:gd name="connsiteX9" fmla="*/ 732823 w 1465645"/>
              <a:gd name="connsiteY9" fmla="*/ 1411451 h 1411451"/>
              <a:gd name="connsiteX10" fmla="*/ 379960 w 1465645"/>
              <a:gd name="connsiteY10" fmla="*/ 1058588 h 1411451"/>
              <a:gd name="connsiteX11" fmla="*/ 556391 w 1465645"/>
              <a:gd name="connsiteY11" fmla="*/ 1058588 h 1411451"/>
              <a:gd name="connsiteX12" fmla="*/ 556391 w 1465645"/>
              <a:gd name="connsiteY12" fmla="*/ 917119 h 1411451"/>
              <a:gd name="connsiteX13" fmla="*/ 0 w 1465645"/>
              <a:gd name="connsiteY13" fmla="*/ 917119 h 1411451"/>
              <a:gd name="connsiteX14" fmla="*/ 0 w 1465645"/>
              <a:gd name="connsiteY14" fmla="*/ 458560 h 1411451"/>
              <a:gd name="connsiteX15" fmla="*/ 0 w 1465645"/>
              <a:gd name="connsiteY15" fmla="*/ 0 h 14114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465645" h="1411451" fill="none" extrusionOk="0">
                <a:moveTo>
                  <a:pt x="0" y="0"/>
                </a:moveTo>
                <a:cubicBezTo>
                  <a:pt x="124006" y="-11129"/>
                  <a:pt x="280962" y="11993"/>
                  <a:pt x="517861" y="0"/>
                </a:cubicBezTo>
                <a:cubicBezTo>
                  <a:pt x="754760" y="-11993"/>
                  <a:pt x="755310" y="56484"/>
                  <a:pt x="991753" y="0"/>
                </a:cubicBezTo>
                <a:cubicBezTo>
                  <a:pt x="1228196" y="-56484"/>
                  <a:pt x="1249801" y="49368"/>
                  <a:pt x="1465645" y="0"/>
                </a:cubicBezTo>
                <a:cubicBezTo>
                  <a:pt x="1480045" y="167310"/>
                  <a:pt x="1442140" y="343407"/>
                  <a:pt x="1465645" y="431046"/>
                </a:cubicBezTo>
                <a:cubicBezTo>
                  <a:pt x="1489150" y="518685"/>
                  <a:pt x="1430942" y="807754"/>
                  <a:pt x="1465645" y="917119"/>
                </a:cubicBezTo>
                <a:cubicBezTo>
                  <a:pt x="1337753" y="927152"/>
                  <a:pt x="1038541" y="898106"/>
                  <a:pt x="909254" y="917119"/>
                </a:cubicBezTo>
                <a:cubicBezTo>
                  <a:pt x="921212" y="977010"/>
                  <a:pt x="898012" y="990413"/>
                  <a:pt x="909254" y="1058588"/>
                </a:cubicBezTo>
                <a:cubicBezTo>
                  <a:pt x="960097" y="1046522"/>
                  <a:pt x="999396" y="1079549"/>
                  <a:pt x="1085685" y="1058588"/>
                </a:cubicBezTo>
                <a:cubicBezTo>
                  <a:pt x="975026" y="1237573"/>
                  <a:pt x="837733" y="1270154"/>
                  <a:pt x="732823" y="1411451"/>
                </a:cubicBezTo>
                <a:cubicBezTo>
                  <a:pt x="553602" y="1274877"/>
                  <a:pt x="525459" y="1197356"/>
                  <a:pt x="379960" y="1058588"/>
                </a:cubicBezTo>
                <a:cubicBezTo>
                  <a:pt x="423118" y="1046411"/>
                  <a:pt x="497358" y="1064159"/>
                  <a:pt x="556391" y="1058588"/>
                </a:cubicBezTo>
                <a:cubicBezTo>
                  <a:pt x="552784" y="1011357"/>
                  <a:pt x="562496" y="986721"/>
                  <a:pt x="556391" y="917119"/>
                </a:cubicBezTo>
                <a:cubicBezTo>
                  <a:pt x="422966" y="939595"/>
                  <a:pt x="131853" y="853326"/>
                  <a:pt x="0" y="917119"/>
                </a:cubicBezTo>
                <a:cubicBezTo>
                  <a:pt x="-23181" y="770483"/>
                  <a:pt x="45110" y="655683"/>
                  <a:pt x="0" y="458560"/>
                </a:cubicBezTo>
                <a:cubicBezTo>
                  <a:pt x="-45110" y="261437"/>
                  <a:pt x="54532" y="218820"/>
                  <a:pt x="0" y="0"/>
                </a:cubicBezTo>
                <a:close/>
              </a:path>
              <a:path w="1465645" h="1411451" stroke="0" extrusionOk="0">
                <a:moveTo>
                  <a:pt x="0" y="0"/>
                </a:moveTo>
                <a:cubicBezTo>
                  <a:pt x="172944" y="-51862"/>
                  <a:pt x="251540" y="27046"/>
                  <a:pt x="459235" y="0"/>
                </a:cubicBezTo>
                <a:cubicBezTo>
                  <a:pt x="666931" y="-27046"/>
                  <a:pt x="714666" y="31741"/>
                  <a:pt x="903814" y="0"/>
                </a:cubicBezTo>
                <a:cubicBezTo>
                  <a:pt x="1092962" y="-31741"/>
                  <a:pt x="1247566" y="43161"/>
                  <a:pt x="1465645" y="0"/>
                </a:cubicBezTo>
                <a:cubicBezTo>
                  <a:pt x="1470995" y="97184"/>
                  <a:pt x="1437020" y="301619"/>
                  <a:pt x="1465645" y="440217"/>
                </a:cubicBezTo>
                <a:cubicBezTo>
                  <a:pt x="1494270" y="578815"/>
                  <a:pt x="1450885" y="815111"/>
                  <a:pt x="1465645" y="917119"/>
                </a:cubicBezTo>
                <a:cubicBezTo>
                  <a:pt x="1196552" y="959455"/>
                  <a:pt x="1116659" y="904573"/>
                  <a:pt x="909254" y="917119"/>
                </a:cubicBezTo>
                <a:cubicBezTo>
                  <a:pt x="914343" y="946225"/>
                  <a:pt x="905465" y="1017219"/>
                  <a:pt x="909254" y="1058588"/>
                </a:cubicBezTo>
                <a:cubicBezTo>
                  <a:pt x="959476" y="1039226"/>
                  <a:pt x="1027902" y="1068716"/>
                  <a:pt x="1085685" y="1058588"/>
                </a:cubicBezTo>
                <a:cubicBezTo>
                  <a:pt x="1019852" y="1206773"/>
                  <a:pt x="858043" y="1279660"/>
                  <a:pt x="732823" y="1411451"/>
                </a:cubicBezTo>
                <a:cubicBezTo>
                  <a:pt x="557696" y="1251332"/>
                  <a:pt x="547260" y="1163736"/>
                  <a:pt x="379960" y="1058588"/>
                </a:cubicBezTo>
                <a:cubicBezTo>
                  <a:pt x="464034" y="1051724"/>
                  <a:pt x="489529" y="1072097"/>
                  <a:pt x="556391" y="1058588"/>
                </a:cubicBezTo>
                <a:cubicBezTo>
                  <a:pt x="549623" y="1000030"/>
                  <a:pt x="569286" y="957240"/>
                  <a:pt x="556391" y="917119"/>
                </a:cubicBezTo>
                <a:cubicBezTo>
                  <a:pt x="379831" y="981333"/>
                  <a:pt x="192512" y="850843"/>
                  <a:pt x="0" y="917119"/>
                </a:cubicBezTo>
                <a:cubicBezTo>
                  <a:pt x="-30785" y="720356"/>
                  <a:pt x="39209" y="638302"/>
                  <a:pt x="0" y="440217"/>
                </a:cubicBezTo>
                <a:cubicBezTo>
                  <a:pt x="-39209" y="242132"/>
                  <a:pt x="49204" y="145132"/>
                  <a:pt x="0" y="0"/>
                </a:cubicBezTo>
                <a:close/>
              </a:path>
            </a:pathLst>
          </a:custGeom>
          <a:solidFill>
            <a:srgbClr val="7030A0"/>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dirty="0">
                <a:solidFill>
                  <a:schemeClr val="bg1"/>
                </a:solidFill>
                <a:latin typeface="Cavolini" panose="03000502040302020204" pitchFamily="66" charset="0"/>
                <a:cs typeface="Cavolini" panose="03000502040302020204" pitchFamily="66" charset="0"/>
              </a:rPr>
              <a:t>prediction on future performance, taking into account redundancy and primacy</a:t>
            </a:r>
          </a:p>
        </p:txBody>
      </p:sp>
      <p:sp>
        <p:nvSpPr>
          <p:cNvPr id="11" name="Callout: Down Arrow 10">
            <a:extLst>
              <a:ext uri="{FF2B5EF4-FFF2-40B4-BE49-F238E27FC236}">
                <a16:creationId xmlns:a16="http://schemas.microsoft.com/office/drawing/2014/main" id="{001E49E9-FF11-B652-FB5D-EAF8D015363B}"/>
              </a:ext>
            </a:extLst>
          </p:cNvPr>
          <p:cNvSpPr/>
          <p:nvPr/>
        </p:nvSpPr>
        <p:spPr>
          <a:xfrm rot="832788">
            <a:off x="8505281" y="894531"/>
            <a:ext cx="1557341" cy="1437587"/>
          </a:xfrm>
          <a:custGeom>
            <a:avLst/>
            <a:gdLst>
              <a:gd name="connsiteX0" fmla="*/ 0 w 1557341"/>
              <a:gd name="connsiteY0" fmla="*/ 0 h 1437587"/>
              <a:gd name="connsiteX1" fmla="*/ 550260 w 1557341"/>
              <a:gd name="connsiteY1" fmla="*/ 0 h 1437587"/>
              <a:gd name="connsiteX2" fmla="*/ 1053801 w 1557341"/>
              <a:gd name="connsiteY2" fmla="*/ 0 h 1437587"/>
              <a:gd name="connsiteX3" fmla="*/ 1557341 w 1557341"/>
              <a:gd name="connsiteY3" fmla="*/ 0 h 1437587"/>
              <a:gd name="connsiteX4" fmla="*/ 1557341 w 1557341"/>
              <a:gd name="connsiteY4" fmla="*/ 439027 h 1437587"/>
              <a:gd name="connsiteX5" fmla="*/ 1557341 w 1557341"/>
              <a:gd name="connsiteY5" fmla="*/ 934101 h 1437587"/>
              <a:gd name="connsiteX6" fmla="*/ 958369 w 1557341"/>
              <a:gd name="connsiteY6" fmla="*/ 934101 h 1437587"/>
              <a:gd name="connsiteX7" fmla="*/ 958369 w 1557341"/>
              <a:gd name="connsiteY7" fmla="*/ 1078190 h 1437587"/>
              <a:gd name="connsiteX8" fmla="*/ 1138067 w 1557341"/>
              <a:gd name="connsiteY8" fmla="*/ 1078190 h 1437587"/>
              <a:gd name="connsiteX9" fmla="*/ 778671 w 1557341"/>
              <a:gd name="connsiteY9" fmla="*/ 1437587 h 1437587"/>
              <a:gd name="connsiteX10" fmla="*/ 419274 w 1557341"/>
              <a:gd name="connsiteY10" fmla="*/ 1078190 h 1437587"/>
              <a:gd name="connsiteX11" fmla="*/ 598972 w 1557341"/>
              <a:gd name="connsiteY11" fmla="*/ 1078190 h 1437587"/>
              <a:gd name="connsiteX12" fmla="*/ 598972 w 1557341"/>
              <a:gd name="connsiteY12" fmla="*/ 934101 h 1437587"/>
              <a:gd name="connsiteX13" fmla="*/ 0 w 1557341"/>
              <a:gd name="connsiteY13" fmla="*/ 934101 h 1437587"/>
              <a:gd name="connsiteX14" fmla="*/ 0 w 1557341"/>
              <a:gd name="connsiteY14" fmla="*/ 467051 h 1437587"/>
              <a:gd name="connsiteX15" fmla="*/ 0 w 1557341"/>
              <a:gd name="connsiteY15" fmla="*/ 0 h 143758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557341" h="1437587" fill="none" extrusionOk="0">
                <a:moveTo>
                  <a:pt x="0" y="0"/>
                </a:moveTo>
                <a:cubicBezTo>
                  <a:pt x="226116" y="-52602"/>
                  <a:pt x="319652" y="5379"/>
                  <a:pt x="550260" y="0"/>
                </a:cubicBezTo>
                <a:cubicBezTo>
                  <a:pt x="780868" y="-5379"/>
                  <a:pt x="912899" y="39922"/>
                  <a:pt x="1053801" y="0"/>
                </a:cubicBezTo>
                <a:cubicBezTo>
                  <a:pt x="1194703" y="-39922"/>
                  <a:pt x="1444448" y="30241"/>
                  <a:pt x="1557341" y="0"/>
                </a:cubicBezTo>
                <a:cubicBezTo>
                  <a:pt x="1562131" y="215530"/>
                  <a:pt x="1524046" y="233923"/>
                  <a:pt x="1557341" y="439027"/>
                </a:cubicBezTo>
                <a:cubicBezTo>
                  <a:pt x="1590636" y="644131"/>
                  <a:pt x="1549604" y="799631"/>
                  <a:pt x="1557341" y="934101"/>
                </a:cubicBezTo>
                <a:cubicBezTo>
                  <a:pt x="1302973" y="964800"/>
                  <a:pt x="1081576" y="897755"/>
                  <a:pt x="958369" y="934101"/>
                </a:cubicBezTo>
                <a:cubicBezTo>
                  <a:pt x="974558" y="986917"/>
                  <a:pt x="955553" y="1044123"/>
                  <a:pt x="958369" y="1078190"/>
                </a:cubicBezTo>
                <a:cubicBezTo>
                  <a:pt x="1029937" y="1064544"/>
                  <a:pt x="1085672" y="1082548"/>
                  <a:pt x="1138067" y="1078190"/>
                </a:cubicBezTo>
                <a:cubicBezTo>
                  <a:pt x="1031664" y="1229291"/>
                  <a:pt x="903012" y="1300742"/>
                  <a:pt x="778671" y="1437587"/>
                </a:cubicBezTo>
                <a:cubicBezTo>
                  <a:pt x="638350" y="1380232"/>
                  <a:pt x="534957" y="1168655"/>
                  <a:pt x="419274" y="1078190"/>
                </a:cubicBezTo>
                <a:cubicBezTo>
                  <a:pt x="494855" y="1075154"/>
                  <a:pt x="509721" y="1088114"/>
                  <a:pt x="598972" y="1078190"/>
                </a:cubicBezTo>
                <a:cubicBezTo>
                  <a:pt x="589312" y="1044274"/>
                  <a:pt x="600278" y="998802"/>
                  <a:pt x="598972" y="934101"/>
                </a:cubicBezTo>
                <a:cubicBezTo>
                  <a:pt x="339365" y="951128"/>
                  <a:pt x="285754" y="892813"/>
                  <a:pt x="0" y="934101"/>
                </a:cubicBezTo>
                <a:cubicBezTo>
                  <a:pt x="-13945" y="825828"/>
                  <a:pt x="42976" y="643556"/>
                  <a:pt x="0" y="467051"/>
                </a:cubicBezTo>
                <a:cubicBezTo>
                  <a:pt x="-42976" y="290546"/>
                  <a:pt x="34621" y="179278"/>
                  <a:pt x="0" y="0"/>
                </a:cubicBezTo>
                <a:close/>
              </a:path>
              <a:path w="1557341" h="1437587" stroke="0" extrusionOk="0">
                <a:moveTo>
                  <a:pt x="0" y="0"/>
                </a:moveTo>
                <a:cubicBezTo>
                  <a:pt x="189549" y="-55068"/>
                  <a:pt x="290271" y="44355"/>
                  <a:pt x="487967" y="0"/>
                </a:cubicBezTo>
                <a:cubicBezTo>
                  <a:pt x="685663" y="-44355"/>
                  <a:pt x="854954" y="15886"/>
                  <a:pt x="960360" y="0"/>
                </a:cubicBezTo>
                <a:cubicBezTo>
                  <a:pt x="1065766" y="-15886"/>
                  <a:pt x="1363156" y="45466"/>
                  <a:pt x="1557341" y="0"/>
                </a:cubicBezTo>
                <a:cubicBezTo>
                  <a:pt x="1581111" y="154449"/>
                  <a:pt x="1531287" y="248370"/>
                  <a:pt x="1557341" y="448368"/>
                </a:cubicBezTo>
                <a:cubicBezTo>
                  <a:pt x="1583395" y="648366"/>
                  <a:pt x="1549903" y="750671"/>
                  <a:pt x="1557341" y="934101"/>
                </a:cubicBezTo>
                <a:cubicBezTo>
                  <a:pt x="1269199" y="965772"/>
                  <a:pt x="1170949" y="890773"/>
                  <a:pt x="958369" y="934101"/>
                </a:cubicBezTo>
                <a:cubicBezTo>
                  <a:pt x="972217" y="994297"/>
                  <a:pt x="942109" y="1011124"/>
                  <a:pt x="958369" y="1078190"/>
                </a:cubicBezTo>
                <a:cubicBezTo>
                  <a:pt x="1047355" y="1072043"/>
                  <a:pt x="1079316" y="1079499"/>
                  <a:pt x="1138067" y="1078190"/>
                </a:cubicBezTo>
                <a:cubicBezTo>
                  <a:pt x="1035377" y="1255135"/>
                  <a:pt x="832811" y="1318371"/>
                  <a:pt x="778671" y="1437587"/>
                </a:cubicBezTo>
                <a:cubicBezTo>
                  <a:pt x="639719" y="1379461"/>
                  <a:pt x="592430" y="1175100"/>
                  <a:pt x="419274" y="1078190"/>
                </a:cubicBezTo>
                <a:cubicBezTo>
                  <a:pt x="508019" y="1059417"/>
                  <a:pt x="525031" y="1086538"/>
                  <a:pt x="598972" y="1078190"/>
                </a:cubicBezTo>
                <a:cubicBezTo>
                  <a:pt x="595738" y="1023309"/>
                  <a:pt x="600547" y="965026"/>
                  <a:pt x="598972" y="934101"/>
                </a:cubicBezTo>
                <a:cubicBezTo>
                  <a:pt x="304262" y="967094"/>
                  <a:pt x="142795" y="892797"/>
                  <a:pt x="0" y="934101"/>
                </a:cubicBezTo>
                <a:cubicBezTo>
                  <a:pt x="-49837" y="805786"/>
                  <a:pt x="3461" y="546784"/>
                  <a:pt x="0" y="448368"/>
                </a:cubicBezTo>
                <a:cubicBezTo>
                  <a:pt x="-3461" y="349952"/>
                  <a:pt x="44658" y="112008"/>
                  <a:pt x="0" y="0"/>
                </a:cubicBezTo>
                <a:close/>
              </a:path>
            </a:pathLst>
          </a:custGeom>
          <a:solidFill>
            <a:srgbClr val="7030A0"/>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dirty="0">
                <a:solidFill>
                  <a:schemeClr val="bg1"/>
                </a:solidFill>
                <a:latin typeface="Cavolini" panose="03000502040302020204" pitchFamily="66" charset="0"/>
                <a:cs typeface="Cavolini" panose="03000502040302020204" pitchFamily="66" charset="0"/>
              </a:rPr>
              <a:t>Assessing total Defence Outputs, investment decisions, &amp; future capability predictions</a:t>
            </a:r>
          </a:p>
        </p:txBody>
      </p:sp>
      <p:sp>
        <p:nvSpPr>
          <p:cNvPr id="15" name="Callout: Down Arrow 14">
            <a:extLst>
              <a:ext uri="{FF2B5EF4-FFF2-40B4-BE49-F238E27FC236}">
                <a16:creationId xmlns:a16="http://schemas.microsoft.com/office/drawing/2014/main" id="{69C9FAC8-05F5-4EBE-F537-DDE00FA7DD5D}"/>
              </a:ext>
            </a:extLst>
          </p:cNvPr>
          <p:cNvSpPr/>
          <p:nvPr/>
        </p:nvSpPr>
        <p:spPr>
          <a:xfrm rot="159034">
            <a:off x="2223498" y="640554"/>
            <a:ext cx="1403753" cy="1667064"/>
          </a:xfrm>
          <a:custGeom>
            <a:avLst/>
            <a:gdLst>
              <a:gd name="connsiteX0" fmla="*/ 0 w 1403753"/>
              <a:gd name="connsiteY0" fmla="*/ 0 h 1667064"/>
              <a:gd name="connsiteX1" fmla="*/ 495993 w 1403753"/>
              <a:gd name="connsiteY1" fmla="*/ 0 h 1667064"/>
              <a:gd name="connsiteX2" fmla="*/ 949873 w 1403753"/>
              <a:gd name="connsiteY2" fmla="*/ 0 h 1667064"/>
              <a:gd name="connsiteX3" fmla="*/ 1403753 w 1403753"/>
              <a:gd name="connsiteY3" fmla="*/ 0 h 1667064"/>
              <a:gd name="connsiteX4" fmla="*/ 1403753 w 1403753"/>
              <a:gd name="connsiteY4" fmla="*/ 509108 h 1667064"/>
              <a:gd name="connsiteX5" fmla="*/ 1403753 w 1403753"/>
              <a:gd name="connsiteY5" fmla="*/ 1083208 h 1667064"/>
              <a:gd name="connsiteX6" fmla="*/ 877346 w 1403753"/>
              <a:gd name="connsiteY6" fmla="*/ 1083208 h 1667064"/>
              <a:gd name="connsiteX7" fmla="*/ 877346 w 1403753"/>
              <a:gd name="connsiteY7" fmla="*/ 1316126 h 1667064"/>
              <a:gd name="connsiteX8" fmla="*/ 1052815 w 1403753"/>
              <a:gd name="connsiteY8" fmla="*/ 1316126 h 1667064"/>
              <a:gd name="connsiteX9" fmla="*/ 701877 w 1403753"/>
              <a:gd name="connsiteY9" fmla="*/ 1667064 h 1667064"/>
              <a:gd name="connsiteX10" fmla="*/ 350938 w 1403753"/>
              <a:gd name="connsiteY10" fmla="*/ 1316126 h 1667064"/>
              <a:gd name="connsiteX11" fmla="*/ 526407 w 1403753"/>
              <a:gd name="connsiteY11" fmla="*/ 1316126 h 1667064"/>
              <a:gd name="connsiteX12" fmla="*/ 526407 w 1403753"/>
              <a:gd name="connsiteY12" fmla="*/ 1083208 h 1667064"/>
              <a:gd name="connsiteX13" fmla="*/ 0 w 1403753"/>
              <a:gd name="connsiteY13" fmla="*/ 1083208 h 1667064"/>
              <a:gd name="connsiteX14" fmla="*/ 0 w 1403753"/>
              <a:gd name="connsiteY14" fmla="*/ 541604 h 1667064"/>
              <a:gd name="connsiteX15" fmla="*/ 0 w 1403753"/>
              <a:gd name="connsiteY15" fmla="*/ 0 h 166706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403753" h="1667064" fill="none" extrusionOk="0">
                <a:moveTo>
                  <a:pt x="0" y="0"/>
                </a:moveTo>
                <a:cubicBezTo>
                  <a:pt x="245026" y="-40926"/>
                  <a:pt x="308341" y="58"/>
                  <a:pt x="495993" y="0"/>
                </a:cubicBezTo>
                <a:cubicBezTo>
                  <a:pt x="683645" y="-58"/>
                  <a:pt x="797888" y="16452"/>
                  <a:pt x="949873" y="0"/>
                </a:cubicBezTo>
                <a:cubicBezTo>
                  <a:pt x="1101858" y="-16452"/>
                  <a:pt x="1288208" y="24615"/>
                  <a:pt x="1403753" y="0"/>
                </a:cubicBezTo>
                <a:cubicBezTo>
                  <a:pt x="1430161" y="201626"/>
                  <a:pt x="1369128" y="329255"/>
                  <a:pt x="1403753" y="509108"/>
                </a:cubicBezTo>
                <a:cubicBezTo>
                  <a:pt x="1438378" y="688961"/>
                  <a:pt x="1385700" y="798552"/>
                  <a:pt x="1403753" y="1083208"/>
                </a:cubicBezTo>
                <a:cubicBezTo>
                  <a:pt x="1264619" y="1130491"/>
                  <a:pt x="1044512" y="1080620"/>
                  <a:pt x="877346" y="1083208"/>
                </a:cubicBezTo>
                <a:cubicBezTo>
                  <a:pt x="887191" y="1182303"/>
                  <a:pt x="854241" y="1255476"/>
                  <a:pt x="877346" y="1316126"/>
                </a:cubicBezTo>
                <a:cubicBezTo>
                  <a:pt x="932328" y="1304899"/>
                  <a:pt x="989933" y="1327894"/>
                  <a:pt x="1052815" y="1316126"/>
                </a:cubicBezTo>
                <a:cubicBezTo>
                  <a:pt x="968657" y="1430066"/>
                  <a:pt x="791554" y="1532539"/>
                  <a:pt x="701877" y="1667064"/>
                </a:cubicBezTo>
                <a:cubicBezTo>
                  <a:pt x="532332" y="1520081"/>
                  <a:pt x="550036" y="1463078"/>
                  <a:pt x="350938" y="1316126"/>
                </a:cubicBezTo>
                <a:cubicBezTo>
                  <a:pt x="415376" y="1299912"/>
                  <a:pt x="475351" y="1318411"/>
                  <a:pt x="526407" y="1316126"/>
                </a:cubicBezTo>
                <a:cubicBezTo>
                  <a:pt x="518307" y="1258405"/>
                  <a:pt x="536216" y="1194786"/>
                  <a:pt x="526407" y="1083208"/>
                </a:cubicBezTo>
                <a:cubicBezTo>
                  <a:pt x="383064" y="1084830"/>
                  <a:pt x="161130" y="1061806"/>
                  <a:pt x="0" y="1083208"/>
                </a:cubicBezTo>
                <a:cubicBezTo>
                  <a:pt x="-57385" y="959964"/>
                  <a:pt x="52386" y="783752"/>
                  <a:pt x="0" y="541604"/>
                </a:cubicBezTo>
                <a:cubicBezTo>
                  <a:pt x="-52386" y="299456"/>
                  <a:pt x="53437" y="198010"/>
                  <a:pt x="0" y="0"/>
                </a:cubicBezTo>
                <a:close/>
              </a:path>
              <a:path w="1403753" h="1667064" stroke="0" extrusionOk="0">
                <a:moveTo>
                  <a:pt x="0" y="0"/>
                </a:moveTo>
                <a:cubicBezTo>
                  <a:pt x="133157" y="-548"/>
                  <a:pt x="238250" y="24733"/>
                  <a:pt x="439843" y="0"/>
                </a:cubicBezTo>
                <a:cubicBezTo>
                  <a:pt x="641436" y="-24733"/>
                  <a:pt x="696527" y="35544"/>
                  <a:pt x="865648" y="0"/>
                </a:cubicBezTo>
                <a:cubicBezTo>
                  <a:pt x="1034769" y="-35544"/>
                  <a:pt x="1179686" y="62671"/>
                  <a:pt x="1403753" y="0"/>
                </a:cubicBezTo>
                <a:cubicBezTo>
                  <a:pt x="1442646" y="148505"/>
                  <a:pt x="1394470" y="362928"/>
                  <a:pt x="1403753" y="519940"/>
                </a:cubicBezTo>
                <a:cubicBezTo>
                  <a:pt x="1413036" y="676952"/>
                  <a:pt x="1352827" y="852137"/>
                  <a:pt x="1403753" y="1083208"/>
                </a:cubicBezTo>
                <a:cubicBezTo>
                  <a:pt x="1290957" y="1139792"/>
                  <a:pt x="1137678" y="1039701"/>
                  <a:pt x="877346" y="1083208"/>
                </a:cubicBezTo>
                <a:cubicBezTo>
                  <a:pt x="896853" y="1173872"/>
                  <a:pt x="866209" y="1254255"/>
                  <a:pt x="877346" y="1316126"/>
                </a:cubicBezTo>
                <a:cubicBezTo>
                  <a:pt x="932438" y="1303163"/>
                  <a:pt x="992449" y="1335119"/>
                  <a:pt x="1052815" y="1316126"/>
                </a:cubicBezTo>
                <a:cubicBezTo>
                  <a:pt x="1004534" y="1425933"/>
                  <a:pt x="815171" y="1486584"/>
                  <a:pt x="701877" y="1667064"/>
                </a:cubicBezTo>
                <a:cubicBezTo>
                  <a:pt x="579977" y="1616699"/>
                  <a:pt x="477894" y="1378145"/>
                  <a:pt x="350938" y="1316126"/>
                </a:cubicBezTo>
                <a:cubicBezTo>
                  <a:pt x="411925" y="1306994"/>
                  <a:pt x="485902" y="1327395"/>
                  <a:pt x="526407" y="1316126"/>
                </a:cubicBezTo>
                <a:cubicBezTo>
                  <a:pt x="509956" y="1217382"/>
                  <a:pt x="527789" y="1171107"/>
                  <a:pt x="526407" y="1083208"/>
                </a:cubicBezTo>
                <a:cubicBezTo>
                  <a:pt x="371575" y="1089410"/>
                  <a:pt x="155428" y="1058535"/>
                  <a:pt x="0" y="1083208"/>
                </a:cubicBezTo>
                <a:cubicBezTo>
                  <a:pt x="-32327" y="880376"/>
                  <a:pt x="66328" y="778477"/>
                  <a:pt x="0" y="519940"/>
                </a:cubicBezTo>
                <a:cubicBezTo>
                  <a:pt x="-66328" y="261403"/>
                  <a:pt x="3511" y="246470"/>
                  <a:pt x="0" y="0"/>
                </a:cubicBezTo>
                <a:close/>
              </a:path>
            </a:pathLst>
          </a:custGeom>
          <a:solidFill>
            <a:srgbClr val="7030A0"/>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dirty="0">
                <a:solidFill>
                  <a:schemeClr val="bg1"/>
                </a:solidFill>
                <a:latin typeface="Cavolini" panose="03000502040302020204" pitchFamily="66" charset="0"/>
                <a:cs typeface="Cavolini" panose="03000502040302020204" pitchFamily="66" charset="0"/>
              </a:rPr>
              <a:t>Individual instances of equipment, with known condition, predictable performance and unique data</a:t>
            </a:r>
          </a:p>
        </p:txBody>
      </p:sp>
      <p:sp>
        <p:nvSpPr>
          <p:cNvPr id="16" name="Callout: Down Arrow 15">
            <a:extLst>
              <a:ext uri="{FF2B5EF4-FFF2-40B4-BE49-F238E27FC236}">
                <a16:creationId xmlns:a16="http://schemas.microsoft.com/office/drawing/2014/main" id="{88FEEFBE-CA84-490E-3B7B-289EFB3157B7}"/>
              </a:ext>
            </a:extLst>
          </p:cNvPr>
          <p:cNvSpPr/>
          <p:nvPr/>
        </p:nvSpPr>
        <p:spPr>
          <a:xfrm rot="20001553">
            <a:off x="327030" y="858044"/>
            <a:ext cx="1367331" cy="1512706"/>
          </a:xfrm>
          <a:custGeom>
            <a:avLst/>
            <a:gdLst>
              <a:gd name="connsiteX0" fmla="*/ 0 w 1367331"/>
              <a:gd name="connsiteY0" fmla="*/ 0 h 1512706"/>
              <a:gd name="connsiteX1" fmla="*/ 483124 w 1367331"/>
              <a:gd name="connsiteY1" fmla="*/ 0 h 1512706"/>
              <a:gd name="connsiteX2" fmla="*/ 925227 w 1367331"/>
              <a:gd name="connsiteY2" fmla="*/ 0 h 1512706"/>
              <a:gd name="connsiteX3" fmla="*/ 1367331 w 1367331"/>
              <a:gd name="connsiteY3" fmla="*/ 0 h 1512706"/>
              <a:gd name="connsiteX4" fmla="*/ 1367331 w 1367331"/>
              <a:gd name="connsiteY4" fmla="*/ 461968 h 1512706"/>
              <a:gd name="connsiteX5" fmla="*/ 1367331 w 1367331"/>
              <a:gd name="connsiteY5" fmla="*/ 982911 h 1512706"/>
              <a:gd name="connsiteX6" fmla="*/ 854582 w 1367331"/>
              <a:gd name="connsiteY6" fmla="*/ 982911 h 1512706"/>
              <a:gd name="connsiteX7" fmla="*/ 854582 w 1367331"/>
              <a:gd name="connsiteY7" fmla="*/ 1170873 h 1512706"/>
              <a:gd name="connsiteX8" fmla="*/ 1025498 w 1367331"/>
              <a:gd name="connsiteY8" fmla="*/ 1170873 h 1512706"/>
              <a:gd name="connsiteX9" fmla="*/ 683666 w 1367331"/>
              <a:gd name="connsiteY9" fmla="*/ 1512706 h 1512706"/>
              <a:gd name="connsiteX10" fmla="*/ 341833 w 1367331"/>
              <a:gd name="connsiteY10" fmla="*/ 1170873 h 1512706"/>
              <a:gd name="connsiteX11" fmla="*/ 512749 w 1367331"/>
              <a:gd name="connsiteY11" fmla="*/ 1170873 h 1512706"/>
              <a:gd name="connsiteX12" fmla="*/ 512749 w 1367331"/>
              <a:gd name="connsiteY12" fmla="*/ 982911 h 1512706"/>
              <a:gd name="connsiteX13" fmla="*/ 0 w 1367331"/>
              <a:gd name="connsiteY13" fmla="*/ 982911 h 1512706"/>
              <a:gd name="connsiteX14" fmla="*/ 0 w 1367331"/>
              <a:gd name="connsiteY14" fmla="*/ 491456 h 1512706"/>
              <a:gd name="connsiteX15" fmla="*/ 0 w 1367331"/>
              <a:gd name="connsiteY15" fmla="*/ 0 h 15127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1367331" h="1512706" fill="none" extrusionOk="0">
                <a:moveTo>
                  <a:pt x="0" y="0"/>
                </a:moveTo>
                <a:cubicBezTo>
                  <a:pt x="209216" y="-4663"/>
                  <a:pt x="332516" y="48461"/>
                  <a:pt x="483124" y="0"/>
                </a:cubicBezTo>
                <a:cubicBezTo>
                  <a:pt x="633732" y="-48461"/>
                  <a:pt x="715990" y="30955"/>
                  <a:pt x="925227" y="0"/>
                </a:cubicBezTo>
                <a:cubicBezTo>
                  <a:pt x="1134464" y="-30955"/>
                  <a:pt x="1156716" y="18333"/>
                  <a:pt x="1367331" y="0"/>
                </a:cubicBezTo>
                <a:cubicBezTo>
                  <a:pt x="1391828" y="118909"/>
                  <a:pt x="1316932" y="357061"/>
                  <a:pt x="1367331" y="461968"/>
                </a:cubicBezTo>
                <a:cubicBezTo>
                  <a:pt x="1417730" y="566875"/>
                  <a:pt x="1312235" y="844389"/>
                  <a:pt x="1367331" y="982911"/>
                </a:cubicBezTo>
                <a:cubicBezTo>
                  <a:pt x="1233571" y="1036670"/>
                  <a:pt x="992532" y="946711"/>
                  <a:pt x="854582" y="982911"/>
                </a:cubicBezTo>
                <a:cubicBezTo>
                  <a:pt x="859860" y="1031590"/>
                  <a:pt x="845959" y="1129541"/>
                  <a:pt x="854582" y="1170873"/>
                </a:cubicBezTo>
                <a:cubicBezTo>
                  <a:pt x="934364" y="1161180"/>
                  <a:pt x="962512" y="1177327"/>
                  <a:pt x="1025498" y="1170873"/>
                </a:cubicBezTo>
                <a:cubicBezTo>
                  <a:pt x="949366" y="1260466"/>
                  <a:pt x="800634" y="1383910"/>
                  <a:pt x="683666" y="1512706"/>
                </a:cubicBezTo>
                <a:cubicBezTo>
                  <a:pt x="546989" y="1410184"/>
                  <a:pt x="448103" y="1218721"/>
                  <a:pt x="341833" y="1170873"/>
                </a:cubicBezTo>
                <a:cubicBezTo>
                  <a:pt x="388697" y="1166557"/>
                  <a:pt x="470270" y="1186537"/>
                  <a:pt x="512749" y="1170873"/>
                </a:cubicBezTo>
                <a:cubicBezTo>
                  <a:pt x="496260" y="1116502"/>
                  <a:pt x="521056" y="1060338"/>
                  <a:pt x="512749" y="982911"/>
                </a:cubicBezTo>
                <a:cubicBezTo>
                  <a:pt x="339536" y="1025049"/>
                  <a:pt x="164554" y="973945"/>
                  <a:pt x="0" y="982911"/>
                </a:cubicBezTo>
                <a:cubicBezTo>
                  <a:pt x="-44279" y="797354"/>
                  <a:pt x="11718" y="710248"/>
                  <a:pt x="0" y="491456"/>
                </a:cubicBezTo>
                <a:cubicBezTo>
                  <a:pt x="-11718" y="272664"/>
                  <a:pt x="3844" y="113727"/>
                  <a:pt x="0" y="0"/>
                </a:cubicBezTo>
                <a:close/>
              </a:path>
              <a:path w="1367331" h="1512706" stroke="0" extrusionOk="0">
                <a:moveTo>
                  <a:pt x="0" y="0"/>
                </a:moveTo>
                <a:cubicBezTo>
                  <a:pt x="147028" y="-28688"/>
                  <a:pt x="265737" y="10921"/>
                  <a:pt x="428430" y="0"/>
                </a:cubicBezTo>
                <a:cubicBezTo>
                  <a:pt x="591123" y="-10921"/>
                  <a:pt x="700167" y="37532"/>
                  <a:pt x="843187" y="0"/>
                </a:cubicBezTo>
                <a:cubicBezTo>
                  <a:pt x="986207" y="-37532"/>
                  <a:pt x="1216294" y="50960"/>
                  <a:pt x="1367331" y="0"/>
                </a:cubicBezTo>
                <a:cubicBezTo>
                  <a:pt x="1399599" y="122245"/>
                  <a:pt x="1347060" y="250163"/>
                  <a:pt x="1367331" y="471797"/>
                </a:cubicBezTo>
                <a:cubicBezTo>
                  <a:pt x="1387602" y="693431"/>
                  <a:pt x="1343718" y="828059"/>
                  <a:pt x="1367331" y="982911"/>
                </a:cubicBezTo>
                <a:cubicBezTo>
                  <a:pt x="1225393" y="1030422"/>
                  <a:pt x="1080903" y="972963"/>
                  <a:pt x="854582" y="982911"/>
                </a:cubicBezTo>
                <a:cubicBezTo>
                  <a:pt x="855104" y="1042389"/>
                  <a:pt x="836423" y="1082610"/>
                  <a:pt x="854582" y="1170873"/>
                </a:cubicBezTo>
                <a:cubicBezTo>
                  <a:pt x="892799" y="1151131"/>
                  <a:pt x="983401" y="1183654"/>
                  <a:pt x="1025498" y="1170873"/>
                </a:cubicBezTo>
                <a:cubicBezTo>
                  <a:pt x="966057" y="1296164"/>
                  <a:pt x="772220" y="1361525"/>
                  <a:pt x="683666" y="1512706"/>
                </a:cubicBezTo>
                <a:cubicBezTo>
                  <a:pt x="517581" y="1418653"/>
                  <a:pt x="480410" y="1254490"/>
                  <a:pt x="341833" y="1170873"/>
                </a:cubicBezTo>
                <a:cubicBezTo>
                  <a:pt x="383435" y="1155673"/>
                  <a:pt x="452263" y="1184961"/>
                  <a:pt x="512749" y="1170873"/>
                </a:cubicBezTo>
                <a:cubicBezTo>
                  <a:pt x="507331" y="1107366"/>
                  <a:pt x="518306" y="1057090"/>
                  <a:pt x="512749" y="982911"/>
                </a:cubicBezTo>
                <a:cubicBezTo>
                  <a:pt x="395239" y="1035866"/>
                  <a:pt x="200782" y="943082"/>
                  <a:pt x="0" y="982911"/>
                </a:cubicBezTo>
                <a:cubicBezTo>
                  <a:pt x="-22420" y="848607"/>
                  <a:pt x="7266" y="623826"/>
                  <a:pt x="0" y="471797"/>
                </a:cubicBezTo>
                <a:cubicBezTo>
                  <a:pt x="-7266" y="319768"/>
                  <a:pt x="12038" y="103741"/>
                  <a:pt x="0" y="0"/>
                </a:cubicBezTo>
                <a:close/>
              </a:path>
            </a:pathLst>
          </a:custGeom>
          <a:solidFill>
            <a:srgbClr val="7030A0"/>
          </a:solidFill>
          <a:ln>
            <a:extLst>
              <a:ext uri="{C807C97D-BFC1-408E-A445-0C87EB9F89A2}">
                <ask:lineSketchStyleProps xmlns:ask="http://schemas.microsoft.com/office/drawing/2018/sketchyshapes" sd="3323759980">
                  <a:prstGeom prst="downArrowCallou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900" dirty="0">
                <a:solidFill>
                  <a:schemeClr val="bg1"/>
                </a:solidFill>
                <a:latin typeface="Cavolini" panose="03000502040302020204" pitchFamily="66" charset="0"/>
                <a:cs typeface="Cavolini" panose="03000502040302020204" pitchFamily="66" charset="0"/>
              </a:rPr>
              <a:t>coordination of support across the fleet, informs enablers such as support contract &amp; regulations</a:t>
            </a:r>
          </a:p>
        </p:txBody>
      </p:sp>
      <p:graphicFrame>
        <p:nvGraphicFramePr>
          <p:cNvPr id="50" name="Diagram 49">
            <a:extLst>
              <a:ext uri="{FF2B5EF4-FFF2-40B4-BE49-F238E27FC236}">
                <a16:creationId xmlns:a16="http://schemas.microsoft.com/office/drawing/2014/main" id="{DBBB0C4C-3876-5829-4525-BD6E5E537775}"/>
              </a:ext>
            </a:extLst>
          </p:cNvPr>
          <p:cNvGraphicFramePr/>
          <p:nvPr/>
        </p:nvGraphicFramePr>
        <p:xfrm>
          <a:off x="668070" y="2269180"/>
          <a:ext cx="9472249" cy="954217"/>
        </p:xfrm>
        <a:graphic>
          <a:graphicData uri="http://schemas.openxmlformats.org/drawingml/2006/diagram">
            <dgm:relIds xmlns:dgm="http://schemas.openxmlformats.org/drawingml/2006/diagram" xmlns:r="http://schemas.openxmlformats.org/officeDocument/2006/relationships" r:dm="rId11" r:lo="rId12" r:qs="rId13" r:cs="rId14"/>
          </a:graphicData>
        </a:graphic>
      </p:graphicFrame>
      <p:sp>
        <p:nvSpPr>
          <p:cNvPr id="28" name="Callout: Right Arrow 27">
            <a:extLst>
              <a:ext uri="{FF2B5EF4-FFF2-40B4-BE49-F238E27FC236}">
                <a16:creationId xmlns:a16="http://schemas.microsoft.com/office/drawing/2014/main" id="{A3EA4FA3-E424-9A62-4F39-DD45EF58AC0B}"/>
              </a:ext>
            </a:extLst>
          </p:cNvPr>
          <p:cNvSpPr/>
          <p:nvPr/>
        </p:nvSpPr>
        <p:spPr>
          <a:xfrm rot="922472">
            <a:off x="305196" y="3634802"/>
            <a:ext cx="2365696" cy="667639"/>
          </a:xfrm>
          <a:custGeom>
            <a:avLst/>
            <a:gdLst>
              <a:gd name="connsiteX0" fmla="*/ 0 w 2365696"/>
              <a:gd name="connsiteY0" fmla="*/ 0 h 667639"/>
              <a:gd name="connsiteX1" fmla="*/ 616063 w 2365696"/>
              <a:gd name="connsiteY1" fmla="*/ 0 h 667639"/>
              <a:gd name="connsiteX2" fmla="*/ 1214182 w 2365696"/>
              <a:gd name="connsiteY2" fmla="*/ 0 h 667639"/>
              <a:gd name="connsiteX3" fmla="*/ 1794357 w 2365696"/>
              <a:gd name="connsiteY3" fmla="*/ 0 h 667639"/>
              <a:gd name="connsiteX4" fmla="*/ 1794357 w 2365696"/>
              <a:gd name="connsiteY4" fmla="*/ 250365 h 667639"/>
              <a:gd name="connsiteX5" fmla="*/ 2198786 w 2365696"/>
              <a:gd name="connsiteY5" fmla="*/ 250365 h 667639"/>
              <a:gd name="connsiteX6" fmla="*/ 2198786 w 2365696"/>
              <a:gd name="connsiteY6" fmla="*/ 166910 h 667639"/>
              <a:gd name="connsiteX7" fmla="*/ 2365696 w 2365696"/>
              <a:gd name="connsiteY7" fmla="*/ 333820 h 667639"/>
              <a:gd name="connsiteX8" fmla="*/ 2198786 w 2365696"/>
              <a:gd name="connsiteY8" fmla="*/ 500729 h 667639"/>
              <a:gd name="connsiteX9" fmla="*/ 2198786 w 2365696"/>
              <a:gd name="connsiteY9" fmla="*/ 417274 h 667639"/>
              <a:gd name="connsiteX10" fmla="*/ 1794357 w 2365696"/>
              <a:gd name="connsiteY10" fmla="*/ 417274 h 667639"/>
              <a:gd name="connsiteX11" fmla="*/ 1794357 w 2365696"/>
              <a:gd name="connsiteY11" fmla="*/ 667639 h 667639"/>
              <a:gd name="connsiteX12" fmla="*/ 1232125 w 2365696"/>
              <a:gd name="connsiteY12" fmla="*/ 667639 h 667639"/>
              <a:gd name="connsiteX13" fmla="*/ 616063 w 2365696"/>
              <a:gd name="connsiteY13" fmla="*/ 667639 h 667639"/>
              <a:gd name="connsiteX14" fmla="*/ 0 w 2365696"/>
              <a:gd name="connsiteY14" fmla="*/ 667639 h 667639"/>
              <a:gd name="connsiteX15" fmla="*/ 0 w 2365696"/>
              <a:gd name="connsiteY15" fmla="*/ 333820 h 667639"/>
              <a:gd name="connsiteX16" fmla="*/ 0 w 2365696"/>
              <a:gd name="connsiteY16" fmla="*/ 0 h 6676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365696" h="667639" fill="none" extrusionOk="0">
                <a:moveTo>
                  <a:pt x="0" y="0"/>
                </a:moveTo>
                <a:cubicBezTo>
                  <a:pt x="263180" y="-45221"/>
                  <a:pt x="467180" y="10805"/>
                  <a:pt x="616063" y="0"/>
                </a:cubicBezTo>
                <a:cubicBezTo>
                  <a:pt x="764946" y="-10805"/>
                  <a:pt x="978351" y="20175"/>
                  <a:pt x="1214182" y="0"/>
                </a:cubicBezTo>
                <a:cubicBezTo>
                  <a:pt x="1450013" y="-20175"/>
                  <a:pt x="1547688" y="29393"/>
                  <a:pt x="1794357" y="0"/>
                </a:cubicBezTo>
                <a:cubicBezTo>
                  <a:pt x="1820816" y="65306"/>
                  <a:pt x="1782425" y="179393"/>
                  <a:pt x="1794357" y="250365"/>
                </a:cubicBezTo>
                <a:cubicBezTo>
                  <a:pt x="1916697" y="208435"/>
                  <a:pt x="2057921" y="286599"/>
                  <a:pt x="2198786" y="250365"/>
                </a:cubicBezTo>
                <a:cubicBezTo>
                  <a:pt x="2190137" y="219484"/>
                  <a:pt x="2206940" y="185610"/>
                  <a:pt x="2198786" y="166910"/>
                </a:cubicBezTo>
                <a:cubicBezTo>
                  <a:pt x="2280175" y="238324"/>
                  <a:pt x="2299182" y="278643"/>
                  <a:pt x="2365696" y="333820"/>
                </a:cubicBezTo>
                <a:cubicBezTo>
                  <a:pt x="2339967" y="394073"/>
                  <a:pt x="2274126" y="410331"/>
                  <a:pt x="2198786" y="500729"/>
                </a:cubicBezTo>
                <a:cubicBezTo>
                  <a:pt x="2194096" y="460875"/>
                  <a:pt x="2204631" y="448990"/>
                  <a:pt x="2198786" y="417274"/>
                </a:cubicBezTo>
                <a:cubicBezTo>
                  <a:pt x="2015168" y="447903"/>
                  <a:pt x="1926618" y="416126"/>
                  <a:pt x="1794357" y="417274"/>
                </a:cubicBezTo>
                <a:cubicBezTo>
                  <a:pt x="1797086" y="485991"/>
                  <a:pt x="1767633" y="543422"/>
                  <a:pt x="1794357" y="667639"/>
                </a:cubicBezTo>
                <a:cubicBezTo>
                  <a:pt x="1622034" y="701396"/>
                  <a:pt x="1452762" y="625957"/>
                  <a:pt x="1232125" y="667639"/>
                </a:cubicBezTo>
                <a:cubicBezTo>
                  <a:pt x="1011488" y="709321"/>
                  <a:pt x="824035" y="624432"/>
                  <a:pt x="616063" y="667639"/>
                </a:cubicBezTo>
                <a:cubicBezTo>
                  <a:pt x="408091" y="710846"/>
                  <a:pt x="281928" y="651057"/>
                  <a:pt x="0" y="667639"/>
                </a:cubicBezTo>
                <a:cubicBezTo>
                  <a:pt x="-24816" y="586867"/>
                  <a:pt x="3100" y="424379"/>
                  <a:pt x="0" y="333820"/>
                </a:cubicBezTo>
                <a:cubicBezTo>
                  <a:pt x="-3100" y="243261"/>
                  <a:pt x="14724" y="120923"/>
                  <a:pt x="0" y="0"/>
                </a:cubicBezTo>
                <a:close/>
              </a:path>
              <a:path w="2365696" h="667639" stroke="0" extrusionOk="0">
                <a:moveTo>
                  <a:pt x="0" y="0"/>
                </a:moveTo>
                <a:cubicBezTo>
                  <a:pt x="147792" y="-53624"/>
                  <a:pt x="442644" y="506"/>
                  <a:pt x="634006" y="0"/>
                </a:cubicBezTo>
                <a:cubicBezTo>
                  <a:pt x="825368" y="-506"/>
                  <a:pt x="1094636" y="5024"/>
                  <a:pt x="1250069" y="0"/>
                </a:cubicBezTo>
                <a:cubicBezTo>
                  <a:pt x="1405502" y="-5024"/>
                  <a:pt x="1636413" y="48838"/>
                  <a:pt x="1794357" y="0"/>
                </a:cubicBezTo>
                <a:cubicBezTo>
                  <a:pt x="1795559" y="59041"/>
                  <a:pt x="1789976" y="165211"/>
                  <a:pt x="1794357" y="250365"/>
                </a:cubicBezTo>
                <a:cubicBezTo>
                  <a:pt x="1888037" y="226824"/>
                  <a:pt x="2074579" y="293294"/>
                  <a:pt x="2198786" y="250365"/>
                </a:cubicBezTo>
                <a:cubicBezTo>
                  <a:pt x="2197561" y="220180"/>
                  <a:pt x="2205782" y="189198"/>
                  <a:pt x="2198786" y="166910"/>
                </a:cubicBezTo>
                <a:cubicBezTo>
                  <a:pt x="2290001" y="232756"/>
                  <a:pt x="2301870" y="288414"/>
                  <a:pt x="2365696" y="333820"/>
                </a:cubicBezTo>
                <a:cubicBezTo>
                  <a:pt x="2334422" y="377585"/>
                  <a:pt x="2250951" y="442737"/>
                  <a:pt x="2198786" y="500729"/>
                </a:cubicBezTo>
                <a:cubicBezTo>
                  <a:pt x="2189372" y="473410"/>
                  <a:pt x="2199657" y="453497"/>
                  <a:pt x="2198786" y="417274"/>
                </a:cubicBezTo>
                <a:cubicBezTo>
                  <a:pt x="2078360" y="421678"/>
                  <a:pt x="1995860" y="375663"/>
                  <a:pt x="1794357" y="417274"/>
                </a:cubicBezTo>
                <a:cubicBezTo>
                  <a:pt x="1820457" y="507837"/>
                  <a:pt x="1793812" y="584109"/>
                  <a:pt x="1794357" y="667639"/>
                </a:cubicBezTo>
                <a:cubicBezTo>
                  <a:pt x="1589122" y="696126"/>
                  <a:pt x="1386557" y="604110"/>
                  <a:pt x="1178294" y="667639"/>
                </a:cubicBezTo>
                <a:cubicBezTo>
                  <a:pt x="970031" y="731168"/>
                  <a:pt x="878813" y="653883"/>
                  <a:pt x="598119" y="667639"/>
                </a:cubicBezTo>
                <a:cubicBezTo>
                  <a:pt x="317426" y="681395"/>
                  <a:pt x="275975" y="656030"/>
                  <a:pt x="0" y="667639"/>
                </a:cubicBezTo>
                <a:cubicBezTo>
                  <a:pt x="-17573" y="591359"/>
                  <a:pt x="35028" y="469829"/>
                  <a:pt x="0" y="340496"/>
                </a:cubicBezTo>
                <a:cubicBezTo>
                  <a:pt x="-35028" y="211163"/>
                  <a:pt x="35693" y="150593"/>
                  <a:pt x="0" y="0"/>
                </a:cubicBezTo>
                <a:close/>
              </a:path>
            </a:pathLst>
          </a:custGeom>
          <a:solidFill>
            <a:srgbClr val="7030A0"/>
          </a:solidFill>
          <a:ln>
            <a:extLst>
              <a:ext uri="{C807C97D-BFC1-408E-A445-0C87EB9F89A2}">
                <ask:lineSketchStyleProps xmlns:ask="http://schemas.microsoft.com/office/drawing/2018/sketchyshapes" sd="3787170441">
                  <a:prstGeom prst="rightArrowCallout">
                    <a:avLst>
                      <a:gd name="adj1" fmla="val 25000"/>
                      <a:gd name="adj2" fmla="val 25000"/>
                      <a:gd name="adj3" fmla="val 25000"/>
                      <a:gd name="adj4" fmla="val 75849"/>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SUPPORT SOLUTION</a:t>
            </a:r>
          </a:p>
        </p:txBody>
      </p:sp>
      <p:sp>
        <p:nvSpPr>
          <p:cNvPr id="27" name="Callout: Left Arrow 26">
            <a:extLst>
              <a:ext uri="{FF2B5EF4-FFF2-40B4-BE49-F238E27FC236}">
                <a16:creationId xmlns:a16="http://schemas.microsoft.com/office/drawing/2014/main" id="{F3CA10CB-85D9-A4BB-2A90-9D6580800438}"/>
              </a:ext>
            </a:extLst>
          </p:cNvPr>
          <p:cNvSpPr/>
          <p:nvPr/>
        </p:nvSpPr>
        <p:spPr>
          <a:xfrm rot="20607099">
            <a:off x="7880573" y="3522766"/>
            <a:ext cx="2099101" cy="871792"/>
          </a:xfrm>
          <a:custGeom>
            <a:avLst/>
            <a:gdLst>
              <a:gd name="connsiteX0" fmla="*/ 0 w 2099101"/>
              <a:gd name="connsiteY0" fmla="*/ 435896 h 871792"/>
              <a:gd name="connsiteX1" fmla="*/ 217948 w 2099101"/>
              <a:gd name="connsiteY1" fmla="*/ 217948 h 871792"/>
              <a:gd name="connsiteX2" fmla="*/ 217948 w 2099101"/>
              <a:gd name="connsiteY2" fmla="*/ 326922 h 871792"/>
              <a:gd name="connsiteX3" fmla="*/ 549440 w 2099101"/>
              <a:gd name="connsiteY3" fmla="*/ 326922 h 871792"/>
              <a:gd name="connsiteX4" fmla="*/ 549440 w 2099101"/>
              <a:gd name="connsiteY4" fmla="*/ 0 h 871792"/>
              <a:gd name="connsiteX5" fmla="*/ 1019504 w 2099101"/>
              <a:gd name="connsiteY5" fmla="*/ 0 h 871792"/>
              <a:gd name="connsiteX6" fmla="*/ 1520561 w 2099101"/>
              <a:gd name="connsiteY6" fmla="*/ 0 h 871792"/>
              <a:gd name="connsiteX7" fmla="*/ 2099101 w 2099101"/>
              <a:gd name="connsiteY7" fmla="*/ 0 h 871792"/>
              <a:gd name="connsiteX8" fmla="*/ 2099101 w 2099101"/>
              <a:gd name="connsiteY8" fmla="*/ 435896 h 871792"/>
              <a:gd name="connsiteX9" fmla="*/ 2099101 w 2099101"/>
              <a:gd name="connsiteY9" fmla="*/ 871792 h 871792"/>
              <a:gd name="connsiteX10" fmla="*/ 1551554 w 2099101"/>
              <a:gd name="connsiteY10" fmla="*/ 871792 h 871792"/>
              <a:gd name="connsiteX11" fmla="*/ 1035000 w 2099101"/>
              <a:gd name="connsiteY11" fmla="*/ 871792 h 871792"/>
              <a:gd name="connsiteX12" fmla="*/ 549440 w 2099101"/>
              <a:gd name="connsiteY12" fmla="*/ 871792 h 871792"/>
              <a:gd name="connsiteX13" fmla="*/ 549440 w 2099101"/>
              <a:gd name="connsiteY13" fmla="*/ 544870 h 871792"/>
              <a:gd name="connsiteX14" fmla="*/ 217948 w 2099101"/>
              <a:gd name="connsiteY14" fmla="*/ 544870 h 871792"/>
              <a:gd name="connsiteX15" fmla="*/ 217948 w 2099101"/>
              <a:gd name="connsiteY15" fmla="*/ 653844 h 871792"/>
              <a:gd name="connsiteX16" fmla="*/ 0 w 2099101"/>
              <a:gd name="connsiteY16" fmla="*/ 435896 h 8717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099101" h="871792" fill="none" extrusionOk="0">
                <a:moveTo>
                  <a:pt x="0" y="435896"/>
                </a:moveTo>
                <a:cubicBezTo>
                  <a:pt x="40990" y="347192"/>
                  <a:pt x="174231" y="303107"/>
                  <a:pt x="217948" y="217948"/>
                </a:cubicBezTo>
                <a:cubicBezTo>
                  <a:pt x="218721" y="257167"/>
                  <a:pt x="214047" y="298006"/>
                  <a:pt x="217948" y="326922"/>
                </a:cubicBezTo>
                <a:cubicBezTo>
                  <a:pt x="320188" y="310931"/>
                  <a:pt x="416345" y="331706"/>
                  <a:pt x="549440" y="326922"/>
                </a:cubicBezTo>
                <a:cubicBezTo>
                  <a:pt x="524282" y="251561"/>
                  <a:pt x="574061" y="88091"/>
                  <a:pt x="549440" y="0"/>
                </a:cubicBezTo>
                <a:cubicBezTo>
                  <a:pt x="739410" y="-47409"/>
                  <a:pt x="915148" y="21796"/>
                  <a:pt x="1019504" y="0"/>
                </a:cubicBezTo>
                <a:cubicBezTo>
                  <a:pt x="1123860" y="-21796"/>
                  <a:pt x="1300339" y="27027"/>
                  <a:pt x="1520561" y="0"/>
                </a:cubicBezTo>
                <a:cubicBezTo>
                  <a:pt x="1740783" y="-27027"/>
                  <a:pt x="1977118" y="69239"/>
                  <a:pt x="2099101" y="0"/>
                </a:cubicBezTo>
                <a:cubicBezTo>
                  <a:pt x="2107672" y="98058"/>
                  <a:pt x="2071287" y="225845"/>
                  <a:pt x="2099101" y="435896"/>
                </a:cubicBezTo>
                <a:cubicBezTo>
                  <a:pt x="2126915" y="645947"/>
                  <a:pt x="2049228" y="704903"/>
                  <a:pt x="2099101" y="871792"/>
                </a:cubicBezTo>
                <a:cubicBezTo>
                  <a:pt x="1919613" y="917649"/>
                  <a:pt x="1744959" y="864604"/>
                  <a:pt x="1551554" y="871792"/>
                </a:cubicBezTo>
                <a:cubicBezTo>
                  <a:pt x="1358149" y="878980"/>
                  <a:pt x="1159278" y="837478"/>
                  <a:pt x="1035000" y="871792"/>
                </a:cubicBezTo>
                <a:cubicBezTo>
                  <a:pt x="910722" y="906106"/>
                  <a:pt x="707228" y="833059"/>
                  <a:pt x="549440" y="871792"/>
                </a:cubicBezTo>
                <a:cubicBezTo>
                  <a:pt x="544443" y="797386"/>
                  <a:pt x="587804" y="639911"/>
                  <a:pt x="549440" y="544870"/>
                </a:cubicBezTo>
                <a:cubicBezTo>
                  <a:pt x="445591" y="555659"/>
                  <a:pt x="291784" y="536937"/>
                  <a:pt x="217948" y="544870"/>
                </a:cubicBezTo>
                <a:cubicBezTo>
                  <a:pt x="224045" y="580912"/>
                  <a:pt x="215216" y="608962"/>
                  <a:pt x="217948" y="653844"/>
                </a:cubicBezTo>
                <a:cubicBezTo>
                  <a:pt x="148640" y="616195"/>
                  <a:pt x="97893" y="485707"/>
                  <a:pt x="0" y="435896"/>
                </a:cubicBezTo>
                <a:close/>
              </a:path>
              <a:path w="2099101" h="871792" stroke="0" extrusionOk="0">
                <a:moveTo>
                  <a:pt x="0" y="435896"/>
                </a:moveTo>
                <a:cubicBezTo>
                  <a:pt x="54352" y="357333"/>
                  <a:pt x="149652" y="320598"/>
                  <a:pt x="217948" y="217948"/>
                </a:cubicBezTo>
                <a:cubicBezTo>
                  <a:pt x="226058" y="264262"/>
                  <a:pt x="214313" y="274180"/>
                  <a:pt x="217948" y="326922"/>
                </a:cubicBezTo>
                <a:cubicBezTo>
                  <a:pt x="311639" y="287343"/>
                  <a:pt x="402978" y="341869"/>
                  <a:pt x="549440" y="326922"/>
                </a:cubicBezTo>
                <a:cubicBezTo>
                  <a:pt x="517861" y="240536"/>
                  <a:pt x="555030" y="91553"/>
                  <a:pt x="549440" y="0"/>
                </a:cubicBezTo>
                <a:cubicBezTo>
                  <a:pt x="716476" y="-47294"/>
                  <a:pt x="854853" y="35076"/>
                  <a:pt x="1035000" y="0"/>
                </a:cubicBezTo>
                <a:cubicBezTo>
                  <a:pt x="1215147" y="-35076"/>
                  <a:pt x="1394443" y="26032"/>
                  <a:pt x="1582547" y="0"/>
                </a:cubicBezTo>
                <a:cubicBezTo>
                  <a:pt x="1770651" y="-26032"/>
                  <a:pt x="1893045" y="40312"/>
                  <a:pt x="2099101" y="0"/>
                </a:cubicBezTo>
                <a:cubicBezTo>
                  <a:pt x="2102214" y="174917"/>
                  <a:pt x="2052258" y="329313"/>
                  <a:pt x="2099101" y="427178"/>
                </a:cubicBezTo>
                <a:cubicBezTo>
                  <a:pt x="2145944" y="525043"/>
                  <a:pt x="2063820" y="773361"/>
                  <a:pt x="2099101" y="871792"/>
                </a:cubicBezTo>
                <a:cubicBezTo>
                  <a:pt x="1864847" y="920371"/>
                  <a:pt x="1740793" y="826554"/>
                  <a:pt x="1551554" y="871792"/>
                </a:cubicBezTo>
                <a:cubicBezTo>
                  <a:pt x="1362315" y="917030"/>
                  <a:pt x="1269289" y="842603"/>
                  <a:pt x="1019504" y="871792"/>
                </a:cubicBezTo>
                <a:cubicBezTo>
                  <a:pt x="769719" y="900981"/>
                  <a:pt x="746434" y="840122"/>
                  <a:pt x="549440" y="871792"/>
                </a:cubicBezTo>
                <a:cubicBezTo>
                  <a:pt x="511157" y="757151"/>
                  <a:pt x="571395" y="611718"/>
                  <a:pt x="549440" y="544870"/>
                </a:cubicBezTo>
                <a:cubicBezTo>
                  <a:pt x="453554" y="548928"/>
                  <a:pt x="362933" y="536257"/>
                  <a:pt x="217948" y="544870"/>
                </a:cubicBezTo>
                <a:cubicBezTo>
                  <a:pt x="228951" y="584055"/>
                  <a:pt x="214641" y="621944"/>
                  <a:pt x="217948" y="653844"/>
                </a:cubicBezTo>
                <a:cubicBezTo>
                  <a:pt x="131045" y="586768"/>
                  <a:pt x="90471" y="476212"/>
                  <a:pt x="0" y="435896"/>
                </a:cubicBezTo>
                <a:close/>
              </a:path>
            </a:pathLst>
          </a:custGeom>
          <a:solidFill>
            <a:srgbClr val="A6A6A6"/>
          </a:solidFill>
          <a:ln>
            <a:extLst>
              <a:ext uri="{C807C97D-BFC1-408E-A445-0C87EB9F89A2}">
                <ask:lineSketchStyleProps xmlns:ask="http://schemas.microsoft.com/office/drawing/2018/sketchyshapes" sd="403607412">
                  <a:prstGeom prst="leftArrowCallout">
                    <a:avLst>
                      <a:gd name="adj1" fmla="val 25000"/>
                      <a:gd name="adj2" fmla="val 25000"/>
                      <a:gd name="adj3" fmla="val 25000"/>
                      <a:gd name="adj4" fmla="val 73825"/>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OPERATIONAL DECISION MAKING</a:t>
            </a:r>
          </a:p>
        </p:txBody>
      </p:sp>
      <p:sp>
        <p:nvSpPr>
          <p:cNvPr id="17" name="Rectangle: Folded Corner 16">
            <a:extLst>
              <a:ext uri="{FF2B5EF4-FFF2-40B4-BE49-F238E27FC236}">
                <a16:creationId xmlns:a16="http://schemas.microsoft.com/office/drawing/2014/main" id="{0FDE8831-CF95-D186-6E6A-E11063518CB6}"/>
              </a:ext>
            </a:extLst>
          </p:cNvPr>
          <p:cNvSpPr/>
          <p:nvPr/>
        </p:nvSpPr>
        <p:spPr>
          <a:xfrm rot="21106899">
            <a:off x="2508731" y="5926032"/>
            <a:ext cx="1268799" cy="959798"/>
          </a:xfrm>
          <a:prstGeom prst="foldedCorner">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400" dirty="0"/>
              <a:t>Draft for review and discussion</a:t>
            </a:r>
          </a:p>
        </p:txBody>
      </p:sp>
    </p:spTree>
    <p:extLst>
      <p:ext uri="{BB962C8B-B14F-4D97-AF65-F5344CB8AC3E}">
        <p14:creationId xmlns:p14="http://schemas.microsoft.com/office/powerpoint/2010/main" val="261764285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Rectangle 19">
            <a:extLst>
              <a:ext uri="{FF2B5EF4-FFF2-40B4-BE49-F238E27FC236}">
                <a16:creationId xmlns:a16="http://schemas.microsoft.com/office/drawing/2014/main" id="{6821C5BC-D456-5530-005D-76C22C8D2F68}"/>
              </a:ext>
            </a:extLst>
          </p:cNvPr>
          <p:cNvSpPr/>
          <p:nvPr/>
        </p:nvSpPr>
        <p:spPr>
          <a:xfrm>
            <a:off x="0" y="6345852"/>
            <a:ext cx="12192000" cy="512148"/>
          </a:xfrm>
          <a:prstGeom prst="rect">
            <a:avLst/>
          </a:prstGeom>
          <a:solidFill>
            <a:srgbClr val="E1CCF0"/>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Title 1">
            <a:extLst>
              <a:ext uri="{FF2B5EF4-FFF2-40B4-BE49-F238E27FC236}">
                <a16:creationId xmlns:a16="http://schemas.microsoft.com/office/drawing/2014/main" id="{FA181754-963A-DB7A-A565-9EDC7C5D628F}"/>
              </a:ext>
            </a:extLst>
          </p:cNvPr>
          <p:cNvSpPr>
            <a:spLocks noGrp="1"/>
          </p:cNvSpPr>
          <p:nvPr>
            <p:ph type="title"/>
          </p:nvPr>
        </p:nvSpPr>
        <p:spPr>
          <a:xfrm>
            <a:off x="0" y="0"/>
            <a:ext cx="12192000" cy="681037"/>
          </a:xfrm>
          <a:solidFill>
            <a:srgbClr val="7030A0"/>
          </a:solidFill>
        </p:spPr>
        <p:txBody>
          <a:bodyPr>
            <a:noAutofit/>
          </a:bodyPr>
          <a:lstStyle/>
          <a:p>
            <a:pPr algn="ctr">
              <a:lnSpc>
                <a:spcPct val="100000"/>
              </a:lnSpc>
            </a:pPr>
            <a:r>
              <a:rPr lang="en-GB" sz="3200" dirty="0">
                <a:solidFill>
                  <a:schemeClr val="bg1"/>
                </a:solidFill>
                <a:latin typeface="Aptos Black" panose="020F0502020204030204" pitchFamily="34" charset="0"/>
              </a:rPr>
              <a:t>ASSET MANAGEMENT IN DEFENCE – WHAT IS IT?</a:t>
            </a:r>
          </a:p>
        </p:txBody>
      </p:sp>
      <p:sp>
        <p:nvSpPr>
          <p:cNvPr id="4" name="Title 1">
            <a:extLst>
              <a:ext uri="{FF2B5EF4-FFF2-40B4-BE49-F238E27FC236}">
                <a16:creationId xmlns:a16="http://schemas.microsoft.com/office/drawing/2014/main" id="{2978ADAE-974B-21BA-9F21-C37BEA9AEDF7}"/>
              </a:ext>
            </a:extLst>
          </p:cNvPr>
          <p:cNvSpPr txBox="1">
            <a:spLocks/>
          </p:cNvSpPr>
          <p:nvPr/>
        </p:nvSpPr>
        <p:spPr>
          <a:xfrm>
            <a:off x="0" y="6007266"/>
            <a:ext cx="12192000" cy="338588"/>
          </a:xfrm>
          <a:prstGeom prst="rect">
            <a:avLst/>
          </a:prstGeom>
          <a:solidFill>
            <a:srgbClr val="7030A0"/>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1800" dirty="0">
                <a:solidFill>
                  <a:schemeClr val="bg1"/>
                </a:solidFill>
                <a:latin typeface="Aptos Black" panose="020F0502020204030204" pitchFamily="34" charset="0"/>
              </a:rPr>
              <a:t>OTHER GOOD PRACTICE</a:t>
            </a:r>
          </a:p>
        </p:txBody>
      </p:sp>
      <p:sp>
        <p:nvSpPr>
          <p:cNvPr id="5" name="Title 1">
            <a:extLst>
              <a:ext uri="{FF2B5EF4-FFF2-40B4-BE49-F238E27FC236}">
                <a16:creationId xmlns:a16="http://schemas.microsoft.com/office/drawing/2014/main" id="{13C65642-D710-A008-6A49-58FE62692FC9}"/>
              </a:ext>
            </a:extLst>
          </p:cNvPr>
          <p:cNvSpPr txBox="1">
            <a:spLocks/>
          </p:cNvSpPr>
          <p:nvPr/>
        </p:nvSpPr>
        <p:spPr>
          <a:xfrm>
            <a:off x="10293790" y="67637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Start</a:t>
            </a:r>
          </a:p>
        </p:txBody>
      </p:sp>
      <p:sp>
        <p:nvSpPr>
          <p:cNvPr id="6" name="Title 1">
            <a:extLst>
              <a:ext uri="{FF2B5EF4-FFF2-40B4-BE49-F238E27FC236}">
                <a16:creationId xmlns:a16="http://schemas.microsoft.com/office/drawing/2014/main" id="{D0BFAFD6-C292-F380-3FAE-E40A61E8CA77}"/>
              </a:ext>
            </a:extLst>
          </p:cNvPr>
          <p:cNvSpPr txBox="1">
            <a:spLocks/>
          </p:cNvSpPr>
          <p:nvPr/>
        </p:nvSpPr>
        <p:spPr>
          <a:xfrm>
            <a:off x="10293790" y="2453337"/>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Progress</a:t>
            </a:r>
          </a:p>
        </p:txBody>
      </p:sp>
      <p:sp>
        <p:nvSpPr>
          <p:cNvPr id="7" name="Title 1">
            <a:extLst>
              <a:ext uri="{FF2B5EF4-FFF2-40B4-BE49-F238E27FC236}">
                <a16:creationId xmlns:a16="http://schemas.microsoft.com/office/drawing/2014/main" id="{35DC44BD-4F7C-F2CD-A436-5324AAC20548}"/>
              </a:ext>
            </a:extLst>
          </p:cNvPr>
          <p:cNvSpPr txBox="1">
            <a:spLocks/>
          </p:cNvSpPr>
          <p:nvPr/>
        </p:nvSpPr>
        <p:spPr>
          <a:xfrm>
            <a:off x="10293790" y="4230302"/>
            <a:ext cx="1898210" cy="338588"/>
          </a:xfrm>
          <a:prstGeom prst="rect">
            <a:avLst/>
          </a:prstGeom>
          <a:solidFill>
            <a:schemeClr val="tx1"/>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lnSpc>
                <a:spcPct val="100000"/>
              </a:lnSpc>
            </a:pPr>
            <a:r>
              <a:rPr lang="en-GB" sz="2000" dirty="0">
                <a:solidFill>
                  <a:schemeClr val="bg1"/>
                </a:solidFill>
                <a:latin typeface="Aptos Black" panose="020F0502020204030204" pitchFamily="34" charset="0"/>
              </a:rPr>
              <a:t>Excel</a:t>
            </a:r>
          </a:p>
        </p:txBody>
      </p:sp>
      <p:sp>
        <p:nvSpPr>
          <p:cNvPr id="8" name="Title 1">
            <a:extLst>
              <a:ext uri="{FF2B5EF4-FFF2-40B4-BE49-F238E27FC236}">
                <a16:creationId xmlns:a16="http://schemas.microsoft.com/office/drawing/2014/main" id="{E6530673-3C07-8476-E373-ACC3B1517805}"/>
              </a:ext>
            </a:extLst>
          </p:cNvPr>
          <p:cNvSpPr txBox="1">
            <a:spLocks/>
          </p:cNvSpPr>
          <p:nvPr/>
        </p:nvSpPr>
        <p:spPr>
          <a:xfrm>
            <a:off x="10293790" y="1010295"/>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a:t>
            </a:r>
            <a:r>
              <a:rPr lang="en-GB" sz="1000">
                <a:solidFill>
                  <a:schemeClr val="accent3">
                    <a:lumMod val="50000"/>
                  </a:schemeClr>
                </a:solidFill>
                <a:latin typeface="Aptos Narrow" panose="020F0502020204030204" pitchFamily="34" charset="0"/>
              </a:rPr>
              <a:t>Common framework </a:t>
            </a:r>
            <a:r>
              <a:rPr lang="en-GB" sz="1000" dirty="0">
                <a:solidFill>
                  <a:schemeClr val="accent3">
                    <a:lumMod val="50000"/>
                  </a:schemeClr>
                </a:solidFill>
                <a:latin typeface="Aptos Narrow" panose="020F0502020204030204" pitchFamily="34" charset="0"/>
              </a:rPr>
              <a:t>of outcomes (e.g. 6 capitals)</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Understand maturity against a common framework</a:t>
            </a:r>
          </a:p>
          <a:p>
            <a:pPr>
              <a:lnSpc>
                <a:spcPct val="100000"/>
              </a:lnSpc>
              <a:tabLst>
                <a:tab pos="36000" algn="l"/>
              </a:tabLst>
            </a:pPr>
            <a:endParaRPr lang="en-GB" sz="1000" dirty="0">
              <a:solidFill>
                <a:schemeClr val="accent3">
                  <a:lumMod val="50000"/>
                </a:schemeClr>
              </a:solidFill>
              <a:latin typeface="Aptos Narrow" panose="020F0502020204030204" pitchFamily="34" charset="0"/>
            </a:endParaRPr>
          </a:p>
          <a:p>
            <a:pPr>
              <a:lnSpc>
                <a:spcPct val="100000"/>
              </a:lnSpc>
              <a:tabLst>
                <a:tab pos="36000" algn="l"/>
              </a:tabLst>
            </a:pPr>
            <a:r>
              <a:rPr lang="en-GB" sz="1000" dirty="0">
                <a:solidFill>
                  <a:schemeClr val="accent3">
                    <a:lumMod val="50000"/>
                  </a:schemeClr>
                </a:solidFill>
                <a:latin typeface="Aptos Narrow" panose="020F0502020204030204" pitchFamily="34" charset="0"/>
              </a:rPr>
              <a:t>- Establish Common endpoint</a:t>
            </a:r>
          </a:p>
        </p:txBody>
      </p:sp>
      <p:sp>
        <p:nvSpPr>
          <p:cNvPr id="9" name="Title 1">
            <a:extLst>
              <a:ext uri="{FF2B5EF4-FFF2-40B4-BE49-F238E27FC236}">
                <a16:creationId xmlns:a16="http://schemas.microsoft.com/office/drawing/2014/main" id="{57EFADD3-0961-733C-5216-27567CACC2BF}"/>
              </a:ext>
            </a:extLst>
          </p:cNvPr>
          <p:cNvSpPr txBox="1">
            <a:spLocks/>
          </p:cNvSpPr>
          <p:nvPr/>
        </p:nvSpPr>
        <p:spPr>
          <a:xfrm>
            <a:off x="10293790" y="2782594"/>
            <a:ext cx="1898210" cy="1443041"/>
          </a:xfrm>
          <a:prstGeom prst="rect">
            <a:avLst/>
          </a:prstGeom>
          <a:solidFill>
            <a:schemeClr val="bg2">
              <a:lumMod val="90000"/>
            </a:schemeClr>
          </a:solid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tabLst>
                <a:tab pos="36000" algn="l"/>
              </a:tabLst>
            </a:pPr>
            <a:r>
              <a:rPr lang="en-GB" sz="1000" dirty="0">
                <a:solidFill>
                  <a:schemeClr val="accent3">
                    <a:lumMod val="50000"/>
                  </a:schemeClr>
                </a:solidFill>
                <a:latin typeface="Aptos Narrow" panose="020F0502020204030204" pitchFamily="34" charset="0"/>
              </a:rPr>
              <a:t>- …</a:t>
            </a:r>
          </a:p>
        </p:txBody>
      </p:sp>
      <p:sp>
        <p:nvSpPr>
          <p:cNvPr id="10" name="Title 1">
            <a:extLst>
              <a:ext uri="{FF2B5EF4-FFF2-40B4-BE49-F238E27FC236}">
                <a16:creationId xmlns:a16="http://schemas.microsoft.com/office/drawing/2014/main" id="{0CFD23DF-63B6-63A6-22D4-04042743F7F2}"/>
              </a:ext>
            </a:extLst>
          </p:cNvPr>
          <p:cNvSpPr txBox="1">
            <a:spLocks/>
          </p:cNvSpPr>
          <p:nvPr/>
        </p:nvSpPr>
        <p:spPr>
          <a:xfrm>
            <a:off x="10293790" y="4574400"/>
            <a:ext cx="1898210" cy="1432561"/>
          </a:xfrm>
          <a:prstGeom prst="rect">
            <a:avLst/>
          </a:prstGeom>
          <a:solidFill>
            <a:schemeClr val="bg2">
              <a:lumMod val="90000"/>
            </a:schemeClr>
          </a:solidFill>
        </p:spPr>
        <p:txBody>
          <a:bodyPr vert="horz" lIns="91440" tIns="45720" rIns="91440" bIns="45720" rtlCol="0" anchor="ctr">
            <a:noAutofit/>
          </a:bodyPr>
          <a:lstStyle>
            <a:defPPr>
              <a:defRPr lang="en-US"/>
            </a:defPPr>
            <a:lvl1pPr>
              <a:lnSpc>
                <a:spcPct val="100000"/>
              </a:lnSpc>
              <a:spcBef>
                <a:spcPct val="0"/>
              </a:spcBef>
              <a:buNone/>
              <a:tabLst>
                <a:tab pos="36000" algn="l"/>
              </a:tabLst>
              <a:defRPr sz="1000">
                <a:solidFill>
                  <a:schemeClr val="accent3">
                    <a:lumMod val="50000"/>
                  </a:schemeClr>
                </a:solidFill>
                <a:latin typeface="Aptos Narrow" panose="020F0502020204030204" pitchFamily="34" charset="0"/>
                <a:ea typeface="+mj-ea"/>
                <a:cs typeface="+mj-cs"/>
              </a:defRPr>
            </a:lvl1pPr>
          </a:lstStyle>
          <a:p>
            <a:r>
              <a:rPr lang="en-GB" dirty="0"/>
              <a:t>- …</a:t>
            </a:r>
          </a:p>
        </p:txBody>
      </p:sp>
      <p:sp>
        <p:nvSpPr>
          <p:cNvPr id="12" name="TextBox 11">
            <a:extLst>
              <a:ext uri="{FF2B5EF4-FFF2-40B4-BE49-F238E27FC236}">
                <a16:creationId xmlns:a16="http://schemas.microsoft.com/office/drawing/2014/main" id="{8726FDD9-2C25-853D-3160-CD5B9519354D}"/>
              </a:ext>
            </a:extLst>
          </p:cNvPr>
          <p:cNvSpPr txBox="1"/>
          <p:nvPr/>
        </p:nvSpPr>
        <p:spPr>
          <a:xfrm>
            <a:off x="0" y="6345853"/>
            <a:ext cx="4068000" cy="507831"/>
          </a:xfrm>
          <a:prstGeom prst="rect">
            <a:avLst/>
          </a:prstGeom>
          <a:solidFill>
            <a:srgbClr val="E1CCF0"/>
          </a:solidFill>
        </p:spPr>
        <p:txBody>
          <a:bodyPr wrap="square" rtlCol="0">
            <a:spAutoFit/>
          </a:bodyPr>
          <a:lstStyle/>
          <a:p>
            <a:r>
              <a:rPr lang="en-GB" sz="900" dirty="0">
                <a:solidFill>
                  <a:schemeClr val="accent3">
                    <a:lumMod val="50000"/>
                  </a:schemeClr>
                </a:solidFill>
              </a:rPr>
              <a:t>Institute of Asset Management:</a:t>
            </a:r>
          </a:p>
          <a:p>
            <a:r>
              <a:rPr lang="en-GB" sz="900" dirty="0">
                <a:solidFill>
                  <a:schemeClr val="accent3">
                    <a:lumMod val="50000"/>
                  </a:schemeClr>
                </a:solidFill>
              </a:rPr>
              <a:t> Subject Specific Guidance XX – …</a:t>
            </a:r>
          </a:p>
          <a:p>
            <a:r>
              <a:rPr lang="en-GB" sz="900" dirty="0">
                <a:solidFill>
                  <a:schemeClr val="accent3">
                    <a:lumMod val="50000"/>
                  </a:schemeClr>
                </a:solidFill>
              </a:rPr>
              <a:t>ISO: BS ISO55001:2014 Asset Management</a:t>
            </a:r>
          </a:p>
        </p:txBody>
      </p:sp>
      <p:sp>
        <p:nvSpPr>
          <p:cNvPr id="13" name="TextBox 12">
            <a:extLst>
              <a:ext uri="{FF2B5EF4-FFF2-40B4-BE49-F238E27FC236}">
                <a16:creationId xmlns:a16="http://schemas.microsoft.com/office/drawing/2014/main" id="{E5F92176-BFCB-9F41-6699-B7E1E64D810D}"/>
              </a:ext>
            </a:extLst>
          </p:cNvPr>
          <p:cNvSpPr txBox="1"/>
          <p:nvPr/>
        </p:nvSpPr>
        <p:spPr>
          <a:xfrm>
            <a:off x="4067999" y="6345853"/>
            <a:ext cx="4056003" cy="507831"/>
          </a:xfrm>
          <a:prstGeom prst="rect">
            <a:avLst/>
          </a:prstGeom>
          <a:solidFill>
            <a:srgbClr val="E1CCF0"/>
          </a:solidFill>
        </p:spPr>
        <p:txBody>
          <a:bodyPr wrap="square" rtlCol="0">
            <a:spAutoFit/>
          </a:bodyPr>
          <a:lstStyle/>
          <a:p>
            <a:r>
              <a:rPr lang="en-GB" sz="900" dirty="0">
                <a:solidFill>
                  <a:schemeClr val="accent3">
                    <a:lumMod val="50000"/>
                  </a:schemeClr>
                </a:solidFill>
              </a:rPr>
              <a:t>6 Capitals</a:t>
            </a:r>
          </a:p>
          <a:p>
            <a:r>
              <a:rPr lang="en-GB" sz="900" dirty="0">
                <a:solidFill>
                  <a:schemeClr val="accent3">
                    <a:lumMod val="50000"/>
                  </a:schemeClr>
                </a:solidFill>
              </a:rPr>
              <a:t>SSE: Supportability Analysis</a:t>
            </a:r>
          </a:p>
          <a:p>
            <a:r>
              <a:rPr lang="en-GB" sz="900" dirty="0">
                <a:solidFill>
                  <a:schemeClr val="accent3">
                    <a:lumMod val="50000"/>
                  </a:schemeClr>
                </a:solidFill>
              </a:rPr>
              <a:t>JSP….</a:t>
            </a:r>
          </a:p>
        </p:txBody>
      </p:sp>
      <p:sp>
        <p:nvSpPr>
          <p:cNvPr id="14" name="TextBox 13">
            <a:extLst>
              <a:ext uri="{FF2B5EF4-FFF2-40B4-BE49-F238E27FC236}">
                <a16:creationId xmlns:a16="http://schemas.microsoft.com/office/drawing/2014/main" id="{9B0ECC66-882A-0553-E5B0-DA102E5BC4EA}"/>
              </a:ext>
            </a:extLst>
          </p:cNvPr>
          <p:cNvSpPr txBox="1"/>
          <p:nvPr/>
        </p:nvSpPr>
        <p:spPr>
          <a:xfrm>
            <a:off x="8124003" y="6340884"/>
            <a:ext cx="4067998" cy="230832"/>
          </a:xfrm>
          <a:prstGeom prst="rect">
            <a:avLst/>
          </a:prstGeom>
          <a:solidFill>
            <a:srgbClr val="E1CCF0"/>
          </a:solidFill>
        </p:spPr>
        <p:txBody>
          <a:bodyPr wrap="square" rtlCol="0">
            <a:spAutoFit/>
          </a:bodyPr>
          <a:lstStyle/>
          <a:p>
            <a:r>
              <a:rPr lang="en-GB" sz="900" dirty="0">
                <a:solidFill>
                  <a:schemeClr val="accent3">
                    <a:lumMod val="50000"/>
                  </a:schemeClr>
                </a:solidFill>
              </a:rPr>
              <a:t>Other:</a:t>
            </a:r>
          </a:p>
        </p:txBody>
      </p:sp>
      <p:sp>
        <p:nvSpPr>
          <p:cNvPr id="26" name="TextBox 25">
            <a:extLst>
              <a:ext uri="{FF2B5EF4-FFF2-40B4-BE49-F238E27FC236}">
                <a16:creationId xmlns:a16="http://schemas.microsoft.com/office/drawing/2014/main" id="{30177C08-091E-2A11-F816-54FF99708B6A}"/>
              </a:ext>
            </a:extLst>
          </p:cNvPr>
          <p:cNvSpPr txBox="1"/>
          <p:nvPr/>
        </p:nvSpPr>
        <p:spPr>
          <a:xfrm>
            <a:off x="3785053" y="3130537"/>
            <a:ext cx="1898210" cy="707886"/>
          </a:xfrm>
          <a:prstGeom prst="rect">
            <a:avLst/>
          </a:prstGeom>
          <a:noFill/>
        </p:spPr>
        <p:txBody>
          <a:bodyPr wrap="square">
            <a:spAutoFit/>
          </a:bodyPr>
          <a:lstStyle/>
          <a:p>
            <a:pPr algn="ctr"/>
            <a:r>
              <a:rPr lang="en-GB" sz="2000" dirty="0">
                <a:solidFill>
                  <a:schemeClr val="bg1"/>
                </a:solidFill>
              </a:rPr>
              <a:t>SYSTEM OF RECORD</a:t>
            </a:r>
          </a:p>
        </p:txBody>
      </p:sp>
      <p:sp>
        <p:nvSpPr>
          <p:cNvPr id="34" name="TextBox 33">
            <a:extLst>
              <a:ext uri="{FF2B5EF4-FFF2-40B4-BE49-F238E27FC236}">
                <a16:creationId xmlns:a16="http://schemas.microsoft.com/office/drawing/2014/main" id="{90E39421-EC94-BBA9-DF15-CD78487A48FF}"/>
              </a:ext>
            </a:extLst>
          </p:cNvPr>
          <p:cNvSpPr txBox="1"/>
          <p:nvPr/>
        </p:nvSpPr>
        <p:spPr>
          <a:xfrm>
            <a:off x="32293" y="1413751"/>
            <a:ext cx="3455252" cy="577081"/>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Decision making across the whole lifecycle of an asset considering Defence Outputs, Financial, Social &amp; Environmental capitals</a:t>
            </a:r>
            <a:endParaRPr lang="en-GB" sz="1050" dirty="0">
              <a:latin typeface="Cavolini" panose="03000502040302020204" pitchFamily="66" charset="0"/>
              <a:cs typeface="Cavolini" panose="03000502040302020204" pitchFamily="66" charset="0"/>
            </a:endParaRPr>
          </a:p>
        </p:txBody>
      </p:sp>
      <p:sp>
        <p:nvSpPr>
          <p:cNvPr id="37" name="TextBox 36">
            <a:extLst>
              <a:ext uri="{FF2B5EF4-FFF2-40B4-BE49-F238E27FC236}">
                <a16:creationId xmlns:a16="http://schemas.microsoft.com/office/drawing/2014/main" id="{5B5922A6-C7A1-BEE2-ADC0-F5013E18B3CF}"/>
              </a:ext>
            </a:extLst>
          </p:cNvPr>
          <p:cNvSpPr txBox="1"/>
          <p:nvPr/>
        </p:nvSpPr>
        <p:spPr>
          <a:xfrm>
            <a:off x="4193032" y="4355595"/>
            <a:ext cx="2088802" cy="738664"/>
          </a:xfrm>
          <a:prstGeom prst="rect">
            <a:avLst/>
          </a:prstGeom>
          <a:solidFill>
            <a:srgbClr val="A6A6A6"/>
          </a:soli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r>
              <a:rPr lang="en-GB" dirty="0">
                <a:solidFill>
                  <a:schemeClr val="bg1"/>
                </a:solidFill>
              </a:rPr>
              <a:t>*Defence outputs in terms of: Readiness, i.e. Availability, Capability, Sustainment</a:t>
            </a:r>
            <a:endParaRPr lang="en-GB" i="1" dirty="0">
              <a:solidFill>
                <a:schemeClr val="bg1"/>
              </a:solidFill>
            </a:endParaRPr>
          </a:p>
        </p:txBody>
      </p:sp>
      <p:pic>
        <p:nvPicPr>
          <p:cNvPr id="41" name="Graphic 40" descr="Artificial Intelligence with solid fill">
            <a:extLst>
              <a:ext uri="{FF2B5EF4-FFF2-40B4-BE49-F238E27FC236}">
                <a16:creationId xmlns:a16="http://schemas.microsoft.com/office/drawing/2014/main" id="{E2E80595-2D11-39A3-5D84-8B2D490B746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293790" y="4224792"/>
            <a:ext cx="338588" cy="338588"/>
          </a:xfrm>
          <a:prstGeom prst="rect">
            <a:avLst/>
          </a:prstGeom>
        </p:spPr>
      </p:pic>
      <p:pic>
        <p:nvPicPr>
          <p:cNvPr id="43" name="Graphic 42" descr="Workflow with solid fill">
            <a:extLst>
              <a:ext uri="{FF2B5EF4-FFF2-40B4-BE49-F238E27FC236}">
                <a16:creationId xmlns:a16="http://schemas.microsoft.com/office/drawing/2014/main" id="{F31823E5-996A-6956-AE52-75C40B8F587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10259938" y="2405087"/>
            <a:ext cx="406291" cy="406291"/>
          </a:xfrm>
          <a:prstGeom prst="rect">
            <a:avLst/>
          </a:prstGeom>
        </p:spPr>
      </p:pic>
      <p:pic>
        <p:nvPicPr>
          <p:cNvPr id="45" name="Graphic 44" descr="Target Audience with solid fill">
            <a:extLst>
              <a:ext uri="{FF2B5EF4-FFF2-40B4-BE49-F238E27FC236}">
                <a16:creationId xmlns:a16="http://schemas.microsoft.com/office/drawing/2014/main" id="{1356EE41-49EB-09B0-8DF5-FC11329790BF}"/>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10336237" y="628200"/>
            <a:ext cx="421240" cy="421240"/>
          </a:xfrm>
          <a:prstGeom prst="rect">
            <a:avLst/>
          </a:prstGeom>
        </p:spPr>
      </p:pic>
      <p:pic>
        <p:nvPicPr>
          <p:cNvPr id="47" name="Graphic 46" descr="Target with solid fill">
            <a:extLst>
              <a:ext uri="{FF2B5EF4-FFF2-40B4-BE49-F238E27FC236}">
                <a16:creationId xmlns:a16="http://schemas.microsoft.com/office/drawing/2014/main" id="{5EAE2894-BAAE-EC0B-2060-9E4E075A1057}"/>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4801916" y="2835731"/>
            <a:ext cx="914400" cy="914400"/>
          </a:xfrm>
          <a:prstGeom prst="rect">
            <a:avLst/>
          </a:prstGeom>
        </p:spPr>
      </p:pic>
      <p:sp>
        <p:nvSpPr>
          <p:cNvPr id="28" name="Callout: Right Arrow 27">
            <a:extLst>
              <a:ext uri="{FF2B5EF4-FFF2-40B4-BE49-F238E27FC236}">
                <a16:creationId xmlns:a16="http://schemas.microsoft.com/office/drawing/2014/main" id="{A3EA4FA3-E424-9A62-4F39-DD45EF58AC0B}"/>
              </a:ext>
            </a:extLst>
          </p:cNvPr>
          <p:cNvSpPr/>
          <p:nvPr/>
        </p:nvSpPr>
        <p:spPr>
          <a:xfrm rot="218478">
            <a:off x="1453337" y="1961220"/>
            <a:ext cx="2365696" cy="667639"/>
          </a:xfrm>
          <a:custGeom>
            <a:avLst/>
            <a:gdLst>
              <a:gd name="connsiteX0" fmla="*/ 0 w 2365696"/>
              <a:gd name="connsiteY0" fmla="*/ 0 h 667639"/>
              <a:gd name="connsiteX1" fmla="*/ 616063 w 2365696"/>
              <a:gd name="connsiteY1" fmla="*/ 0 h 667639"/>
              <a:gd name="connsiteX2" fmla="*/ 1214182 w 2365696"/>
              <a:gd name="connsiteY2" fmla="*/ 0 h 667639"/>
              <a:gd name="connsiteX3" fmla="*/ 1794357 w 2365696"/>
              <a:gd name="connsiteY3" fmla="*/ 0 h 667639"/>
              <a:gd name="connsiteX4" fmla="*/ 1794357 w 2365696"/>
              <a:gd name="connsiteY4" fmla="*/ 250365 h 667639"/>
              <a:gd name="connsiteX5" fmla="*/ 2198786 w 2365696"/>
              <a:gd name="connsiteY5" fmla="*/ 250365 h 667639"/>
              <a:gd name="connsiteX6" fmla="*/ 2198786 w 2365696"/>
              <a:gd name="connsiteY6" fmla="*/ 166910 h 667639"/>
              <a:gd name="connsiteX7" fmla="*/ 2365696 w 2365696"/>
              <a:gd name="connsiteY7" fmla="*/ 333820 h 667639"/>
              <a:gd name="connsiteX8" fmla="*/ 2198786 w 2365696"/>
              <a:gd name="connsiteY8" fmla="*/ 500729 h 667639"/>
              <a:gd name="connsiteX9" fmla="*/ 2198786 w 2365696"/>
              <a:gd name="connsiteY9" fmla="*/ 417274 h 667639"/>
              <a:gd name="connsiteX10" fmla="*/ 1794357 w 2365696"/>
              <a:gd name="connsiteY10" fmla="*/ 417274 h 667639"/>
              <a:gd name="connsiteX11" fmla="*/ 1794357 w 2365696"/>
              <a:gd name="connsiteY11" fmla="*/ 667639 h 667639"/>
              <a:gd name="connsiteX12" fmla="*/ 1232125 w 2365696"/>
              <a:gd name="connsiteY12" fmla="*/ 667639 h 667639"/>
              <a:gd name="connsiteX13" fmla="*/ 616063 w 2365696"/>
              <a:gd name="connsiteY13" fmla="*/ 667639 h 667639"/>
              <a:gd name="connsiteX14" fmla="*/ 0 w 2365696"/>
              <a:gd name="connsiteY14" fmla="*/ 667639 h 667639"/>
              <a:gd name="connsiteX15" fmla="*/ 0 w 2365696"/>
              <a:gd name="connsiteY15" fmla="*/ 333820 h 667639"/>
              <a:gd name="connsiteX16" fmla="*/ 0 w 2365696"/>
              <a:gd name="connsiteY16" fmla="*/ 0 h 6676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365696" h="667639" fill="none" extrusionOk="0">
                <a:moveTo>
                  <a:pt x="0" y="0"/>
                </a:moveTo>
                <a:cubicBezTo>
                  <a:pt x="263180" y="-45221"/>
                  <a:pt x="467180" y="10805"/>
                  <a:pt x="616063" y="0"/>
                </a:cubicBezTo>
                <a:cubicBezTo>
                  <a:pt x="764946" y="-10805"/>
                  <a:pt x="978351" y="20175"/>
                  <a:pt x="1214182" y="0"/>
                </a:cubicBezTo>
                <a:cubicBezTo>
                  <a:pt x="1450013" y="-20175"/>
                  <a:pt x="1547688" y="29393"/>
                  <a:pt x="1794357" y="0"/>
                </a:cubicBezTo>
                <a:cubicBezTo>
                  <a:pt x="1820816" y="65306"/>
                  <a:pt x="1782425" y="179393"/>
                  <a:pt x="1794357" y="250365"/>
                </a:cubicBezTo>
                <a:cubicBezTo>
                  <a:pt x="1916697" y="208435"/>
                  <a:pt x="2057921" y="286599"/>
                  <a:pt x="2198786" y="250365"/>
                </a:cubicBezTo>
                <a:cubicBezTo>
                  <a:pt x="2190137" y="219484"/>
                  <a:pt x="2206940" y="185610"/>
                  <a:pt x="2198786" y="166910"/>
                </a:cubicBezTo>
                <a:cubicBezTo>
                  <a:pt x="2280175" y="238324"/>
                  <a:pt x="2299182" y="278643"/>
                  <a:pt x="2365696" y="333820"/>
                </a:cubicBezTo>
                <a:cubicBezTo>
                  <a:pt x="2339967" y="394073"/>
                  <a:pt x="2274126" y="410331"/>
                  <a:pt x="2198786" y="500729"/>
                </a:cubicBezTo>
                <a:cubicBezTo>
                  <a:pt x="2194096" y="460875"/>
                  <a:pt x="2204631" y="448990"/>
                  <a:pt x="2198786" y="417274"/>
                </a:cubicBezTo>
                <a:cubicBezTo>
                  <a:pt x="2015168" y="447903"/>
                  <a:pt x="1926618" y="416126"/>
                  <a:pt x="1794357" y="417274"/>
                </a:cubicBezTo>
                <a:cubicBezTo>
                  <a:pt x="1797086" y="485991"/>
                  <a:pt x="1767633" y="543422"/>
                  <a:pt x="1794357" y="667639"/>
                </a:cubicBezTo>
                <a:cubicBezTo>
                  <a:pt x="1622034" y="701396"/>
                  <a:pt x="1452762" y="625957"/>
                  <a:pt x="1232125" y="667639"/>
                </a:cubicBezTo>
                <a:cubicBezTo>
                  <a:pt x="1011488" y="709321"/>
                  <a:pt x="824035" y="624432"/>
                  <a:pt x="616063" y="667639"/>
                </a:cubicBezTo>
                <a:cubicBezTo>
                  <a:pt x="408091" y="710846"/>
                  <a:pt x="281928" y="651057"/>
                  <a:pt x="0" y="667639"/>
                </a:cubicBezTo>
                <a:cubicBezTo>
                  <a:pt x="-24816" y="586867"/>
                  <a:pt x="3100" y="424379"/>
                  <a:pt x="0" y="333820"/>
                </a:cubicBezTo>
                <a:cubicBezTo>
                  <a:pt x="-3100" y="243261"/>
                  <a:pt x="14724" y="120923"/>
                  <a:pt x="0" y="0"/>
                </a:cubicBezTo>
                <a:close/>
              </a:path>
              <a:path w="2365696" h="667639" stroke="0" extrusionOk="0">
                <a:moveTo>
                  <a:pt x="0" y="0"/>
                </a:moveTo>
                <a:cubicBezTo>
                  <a:pt x="147792" y="-53624"/>
                  <a:pt x="442644" y="506"/>
                  <a:pt x="634006" y="0"/>
                </a:cubicBezTo>
                <a:cubicBezTo>
                  <a:pt x="825368" y="-506"/>
                  <a:pt x="1094636" y="5024"/>
                  <a:pt x="1250069" y="0"/>
                </a:cubicBezTo>
                <a:cubicBezTo>
                  <a:pt x="1405502" y="-5024"/>
                  <a:pt x="1636413" y="48838"/>
                  <a:pt x="1794357" y="0"/>
                </a:cubicBezTo>
                <a:cubicBezTo>
                  <a:pt x="1795559" y="59041"/>
                  <a:pt x="1789976" y="165211"/>
                  <a:pt x="1794357" y="250365"/>
                </a:cubicBezTo>
                <a:cubicBezTo>
                  <a:pt x="1888037" y="226824"/>
                  <a:pt x="2074579" y="293294"/>
                  <a:pt x="2198786" y="250365"/>
                </a:cubicBezTo>
                <a:cubicBezTo>
                  <a:pt x="2197561" y="220180"/>
                  <a:pt x="2205782" y="189198"/>
                  <a:pt x="2198786" y="166910"/>
                </a:cubicBezTo>
                <a:cubicBezTo>
                  <a:pt x="2290001" y="232756"/>
                  <a:pt x="2301870" y="288414"/>
                  <a:pt x="2365696" y="333820"/>
                </a:cubicBezTo>
                <a:cubicBezTo>
                  <a:pt x="2334422" y="377585"/>
                  <a:pt x="2250951" y="442737"/>
                  <a:pt x="2198786" y="500729"/>
                </a:cubicBezTo>
                <a:cubicBezTo>
                  <a:pt x="2189372" y="473410"/>
                  <a:pt x="2199657" y="453497"/>
                  <a:pt x="2198786" y="417274"/>
                </a:cubicBezTo>
                <a:cubicBezTo>
                  <a:pt x="2078360" y="421678"/>
                  <a:pt x="1995860" y="375663"/>
                  <a:pt x="1794357" y="417274"/>
                </a:cubicBezTo>
                <a:cubicBezTo>
                  <a:pt x="1820457" y="507837"/>
                  <a:pt x="1793812" y="584109"/>
                  <a:pt x="1794357" y="667639"/>
                </a:cubicBezTo>
                <a:cubicBezTo>
                  <a:pt x="1589122" y="696126"/>
                  <a:pt x="1386557" y="604110"/>
                  <a:pt x="1178294" y="667639"/>
                </a:cubicBezTo>
                <a:cubicBezTo>
                  <a:pt x="970031" y="731168"/>
                  <a:pt x="878813" y="653883"/>
                  <a:pt x="598119" y="667639"/>
                </a:cubicBezTo>
                <a:cubicBezTo>
                  <a:pt x="317426" y="681395"/>
                  <a:pt x="275975" y="656030"/>
                  <a:pt x="0" y="667639"/>
                </a:cubicBezTo>
                <a:cubicBezTo>
                  <a:pt x="-17573" y="591359"/>
                  <a:pt x="35028" y="469829"/>
                  <a:pt x="0" y="340496"/>
                </a:cubicBezTo>
                <a:cubicBezTo>
                  <a:pt x="-35028" y="211163"/>
                  <a:pt x="35693" y="150593"/>
                  <a:pt x="0" y="0"/>
                </a:cubicBezTo>
                <a:close/>
              </a:path>
            </a:pathLst>
          </a:custGeom>
          <a:solidFill>
            <a:srgbClr val="7030A0"/>
          </a:solidFill>
          <a:ln>
            <a:extLst>
              <a:ext uri="{C807C97D-BFC1-408E-A445-0C87EB9F89A2}">
                <ask:lineSketchStyleProps xmlns:ask="http://schemas.microsoft.com/office/drawing/2018/sketchyshapes" sd="3787170441">
                  <a:prstGeom prst="rightArrowCallout">
                    <a:avLst>
                      <a:gd name="adj1" fmla="val 25000"/>
                      <a:gd name="adj2" fmla="val 25000"/>
                      <a:gd name="adj3" fmla="val 25000"/>
                      <a:gd name="adj4" fmla="val 75849"/>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VALUE</a:t>
            </a:r>
          </a:p>
        </p:txBody>
      </p:sp>
      <p:sp>
        <p:nvSpPr>
          <p:cNvPr id="3" name="TextBox 2">
            <a:extLst>
              <a:ext uri="{FF2B5EF4-FFF2-40B4-BE49-F238E27FC236}">
                <a16:creationId xmlns:a16="http://schemas.microsoft.com/office/drawing/2014/main" id="{AFEF9284-3C9E-727E-DCFD-DB4330643568}"/>
              </a:ext>
            </a:extLst>
          </p:cNvPr>
          <p:cNvSpPr txBox="1"/>
          <p:nvPr/>
        </p:nvSpPr>
        <p:spPr>
          <a:xfrm>
            <a:off x="0" y="664737"/>
            <a:ext cx="5792208" cy="738664"/>
          </a:xfrm>
          <a:prstGeom prst="rect">
            <a:avLst/>
          </a:prstGeom>
          <a:solidFill>
            <a:srgbClr val="E1CCF0"/>
          </a:solidFill>
        </p:spPr>
        <p:txBody>
          <a:bodyPr wrap="square">
            <a:spAutoFit/>
          </a:bodyPr>
          <a:lstStyle>
            <a:defPPr>
              <a:defRPr lang="en-US"/>
            </a:defPPr>
            <a:lvl1pPr algn="ctr">
              <a:defRPr sz="1050">
                <a:solidFill>
                  <a:srgbClr val="192D38"/>
                </a:solidFill>
                <a:effectLst/>
                <a:latin typeface="Cavolini" panose="03000502040302020204" pitchFamily="66" charset="0"/>
                <a:ea typeface="Times New Roman" panose="02020603050405020304" pitchFamily="18" charset="0"/>
                <a:cs typeface="Cavolini" panose="03000502040302020204" pitchFamily="66" charset="0"/>
              </a:defRPr>
            </a:lvl1pPr>
          </a:lstStyle>
          <a:p>
            <a:r>
              <a:rPr lang="en-GB" i="1" dirty="0"/>
              <a:t>There are countless ways of implementing AM, for defence to leverage value its important that the crown, civil servants, military personnel, supply chain, tax payers etc, can find a common language and vocabulary to reduce rework and establish common ways of working</a:t>
            </a:r>
          </a:p>
        </p:txBody>
      </p:sp>
      <p:sp>
        <p:nvSpPr>
          <p:cNvPr id="11" name="Callout: Right Arrow 10">
            <a:extLst>
              <a:ext uri="{FF2B5EF4-FFF2-40B4-BE49-F238E27FC236}">
                <a16:creationId xmlns:a16="http://schemas.microsoft.com/office/drawing/2014/main" id="{59BAB03E-CCD2-7302-C20E-FFA9BF6DEA9E}"/>
              </a:ext>
            </a:extLst>
          </p:cNvPr>
          <p:cNvSpPr/>
          <p:nvPr/>
        </p:nvSpPr>
        <p:spPr>
          <a:xfrm>
            <a:off x="1892200" y="3049704"/>
            <a:ext cx="2365696" cy="667639"/>
          </a:xfrm>
          <a:custGeom>
            <a:avLst/>
            <a:gdLst>
              <a:gd name="connsiteX0" fmla="*/ 0 w 2365696"/>
              <a:gd name="connsiteY0" fmla="*/ 0 h 667639"/>
              <a:gd name="connsiteX1" fmla="*/ 616063 w 2365696"/>
              <a:gd name="connsiteY1" fmla="*/ 0 h 667639"/>
              <a:gd name="connsiteX2" fmla="*/ 1214182 w 2365696"/>
              <a:gd name="connsiteY2" fmla="*/ 0 h 667639"/>
              <a:gd name="connsiteX3" fmla="*/ 1794357 w 2365696"/>
              <a:gd name="connsiteY3" fmla="*/ 0 h 667639"/>
              <a:gd name="connsiteX4" fmla="*/ 1794357 w 2365696"/>
              <a:gd name="connsiteY4" fmla="*/ 250365 h 667639"/>
              <a:gd name="connsiteX5" fmla="*/ 2198786 w 2365696"/>
              <a:gd name="connsiteY5" fmla="*/ 250365 h 667639"/>
              <a:gd name="connsiteX6" fmla="*/ 2198786 w 2365696"/>
              <a:gd name="connsiteY6" fmla="*/ 166910 h 667639"/>
              <a:gd name="connsiteX7" fmla="*/ 2365696 w 2365696"/>
              <a:gd name="connsiteY7" fmla="*/ 333820 h 667639"/>
              <a:gd name="connsiteX8" fmla="*/ 2198786 w 2365696"/>
              <a:gd name="connsiteY8" fmla="*/ 500729 h 667639"/>
              <a:gd name="connsiteX9" fmla="*/ 2198786 w 2365696"/>
              <a:gd name="connsiteY9" fmla="*/ 417274 h 667639"/>
              <a:gd name="connsiteX10" fmla="*/ 1794357 w 2365696"/>
              <a:gd name="connsiteY10" fmla="*/ 417274 h 667639"/>
              <a:gd name="connsiteX11" fmla="*/ 1794357 w 2365696"/>
              <a:gd name="connsiteY11" fmla="*/ 667639 h 667639"/>
              <a:gd name="connsiteX12" fmla="*/ 1232125 w 2365696"/>
              <a:gd name="connsiteY12" fmla="*/ 667639 h 667639"/>
              <a:gd name="connsiteX13" fmla="*/ 616063 w 2365696"/>
              <a:gd name="connsiteY13" fmla="*/ 667639 h 667639"/>
              <a:gd name="connsiteX14" fmla="*/ 0 w 2365696"/>
              <a:gd name="connsiteY14" fmla="*/ 667639 h 667639"/>
              <a:gd name="connsiteX15" fmla="*/ 0 w 2365696"/>
              <a:gd name="connsiteY15" fmla="*/ 333820 h 667639"/>
              <a:gd name="connsiteX16" fmla="*/ 0 w 2365696"/>
              <a:gd name="connsiteY16" fmla="*/ 0 h 6676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365696" h="667639" fill="none" extrusionOk="0">
                <a:moveTo>
                  <a:pt x="0" y="0"/>
                </a:moveTo>
                <a:cubicBezTo>
                  <a:pt x="263180" y="-45221"/>
                  <a:pt x="467180" y="10805"/>
                  <a:pt x="616063" y="0"/>
                </a:cubicBezTo>
                <a:cubicBezTo>
                  <a:pt x="764946" y="-10805"/>
                  <a:pt x="978351" y="20175"/>
                  <a:pt x="1214182" y="0"/>
                </a:cubicBezTo>
                <a:cubicBezTo>
                  <a:pt x="1450013" y="-20175"/>
                  <a:pt x="1547688" y="29393"/>
                  <a:pt x="1794357" y="0"/>
                </a:cubicBezTo>
                <a:cubicBezTo>
                  <a:pt x="1820816" y="65306"/>
                  <a:pt x="1782425" y="179393"/>
                  <a:pt x="1794357" y="250365"/>
                </a:cubicBezTo>
                <a:cubicBezTo>
                  <a:pt x="1916697" y="208435"/>
                  <a:pt x="2057921" y="286599"/>
                  <a:pt x="2198786" y="250365"/>
                </a:cubicBezTo>
                <a:cubicBezTo>
                  <a:pt x="2190137" y="219484"/>
                  <a:pt x="2206940" y="185610"/>
                  <a:pt x="2198786" y="166910"/>
                </a:cubicBezTo>
                <a:cubicBezTo>
                  <a:pt x="2280175" y="238324"/>
                  <a:pt x="2299182" y="278643"/>
                  <a:pt x="2365696" y="333820"/>
                </a:cubicBezTo>
                <a:cubicBezTo>
                  <a:pt x="2339967" y="394073"/>
                  <a:pt x="2274126" y="410331"/>
                  <a:pt x="2198786" y="500729"/>
                </a:cubicBezTo>
                <a:cubicBezTo>
                  <a:pt x="2194096" y="460875"/>
                  <a:pt x="2204631" y="448990"/>
                  <a:pt x="2198786" y="417274"/>
                </a:cubicBezTo>
                <a:cubicBezTo>
                  <a:pt x="2015168" y="447903"/>
                  <a:pt x="1926618" y="416126"/>
                  <a:pt x="1794357" y="417274"/>
                </a:cubicBezTo>
                <a:cubicBezTo>
                  <a:pt x="1797086" y="485991"/>
                  <a:pt x="1767633" y="543422"/>
                  <a:pt x="1794357" y="667639"/>
                </a:cubicBezTo>
                <a:cubicBezTo>
                  <a:pt x="1622034" y="701396"/>
                  <a:pt x="1452762" y="625957"/>
                  <a:pt x="1232125" y="667639"/>
                </a:cubicBezTo>
                <a:cubicBezTo>
                  <a:pt x="1011488" y="709321"/>
                  <a:pt x="824035" y="624432"/>
                  <a:pt x="616063" y="667639"/>
                </a:cubicBezTo>
                <a:cubicBezTo>
                  <a:pt x="408091" y="710846"/>
                  <a:pt x="281928" y="651057"/>
                  <a:pt x="0" y="667639"/>
                </a:cubicBezTo>
                <a:cubicBezTo>
                  <a:pt x="-24816" y="586867"/>
                  <a:pt x="3100" y="424379"/>
                  <a:pt x="0" y="333820"/>
                </a:cubicBezTo>
                <a:cubicBezTo>
                  <a:pt x="-3100" y="243261"/>
                  <a:pt x="14724" y="120923"/>
                  <a:pt x="0" y="0"/>
                </a:cubicBezTo>
                <a:close/>
              </a:path>
              <a:path w="2365696" h="667639" stroke="0" extrusionOk="0">
                <a:moveTo>
                  <a:pt x="0" y="0"/>
                </a:moveTo>
                <a:cubicBezTo>
                  <a:pt x="147792" y="-53624"/>
                  <a:pt x="442644" y="506"/>
                  <a:pt x="634006" y="0"/>
                </a:cubicBezTo>
                <a:cubicBezTo>
                  <a:pt x="825368" y="-506"/>
                  <a:pt x="1094636" y="5024"/>
                  <a:pt x="1250069" y="0"/>
                </a:cubicBezTo>
                <a:cubicBezTo>
                  <a:pt x="1405502" y="-5024"/>
                  <a:pt x="1636413" y="48838"/>
                  <a:pt x="1794357" y="0"/>
                </a:cubicBezTo>
                <a:cubicBezTo>
                  <a:pt x="1795559" y="59041"/>
                  <a:pt x="1789976" y="165211"/>
                  <a:pt x="1794357" y="250365"/>
                </a:cubicBezTo>
                <a:cubicBezTo>
                  <a:pt x="1888037" y="226824"/>
                  <a:pt x="2074579" y="293294"/>
                  <a:pt x="2198786" y="250365"/>
                </a:cubicBezTo>
                <a:cubicBezTo>
                  <a:pt x="2197561" y="220180"/>
                  <a:pt x="2205782" y="189198"/>
                  <a:pt x="2198786" y="166910"/>
                </a:cubicBezTo>
                <a:cubicBezTo>
                  <a:pt x="2290001" y="232756"/>
                  <a:pt x="2301870" y="288414"/>
                  <a:pt x="2365696" y="333820"/>
                </a:cubicBezTo>
                <a:cubicBezTo>
                  <a:pt x="2334422" y="377585"/>
                  <a:pt x="2250951" y="442737"/>
                  <a:pt x="2198786" y="500729"/>
                </a:cubicBezTo>
                <a:cubicBezTo>
                  <a:pt x="2189372" y="473410"/>
                  <a:pt x="2199657" y="453497"/>
                  <a:pt x="2198786" y="417274"/>
                </a:cubicBezTo>
                <a:cubicBezTo>
                  <a:pt x="2078360" y="421678"/>
                  <a:pt x="1995860" y="375663"/>
                  <a:pt x="1794357" y="417274"/>
                </a:cubicBezTo>
                <a:cubicBezTo>
                  <a:pt x="1820457" y="507837"/>
                  <a:pt x="1793812" y="584109"/>
                  <a:pt x="1794357" y="667639"/>
                </a:cubicBezTo>
                <a:cubicBezTo>
                  <a:pt x="1589122" y="696126"/>
                  <a:pt x="1386557" y="604110"/>
                  <a:pt x="1178294" y="667639"/>
                </a:cubicBezTo>
                <a:cubicBezTo>
                  <a:pt x="970031" y="731168"/>
                  <a:pt x="878813" y="653883"/>
                  <a:pt x="598119" y="667639"/>
                </a:cubicBezTo>
                <a:cubicBezTo>
                  <a:pt x="317426" y="681395"/>
                  <a:pt x="275975" y="656030"/>
                  <a:pt x="0" y="667639"/>
                </a:cubicBezTo>
                <a:cubicBezTo>
                  <a:pt x="-17573" y="591359"/>
                  <a:pt x="35028" y="469829"/>
                  <a:pt x="0" y="340496"/>
                </a:cubicBezTo>
                <a:cubicBezTo>
                  <a:pt x="-35028" y="211163"/>
                  <a:pt x="35693" y="150593"/>
                  <a:pt x="0" y="0"/>
                </a:cubicBezTo>
                <a:close/>
              </a:path>
            </a:pathLst>
          </a:custGeom>
          <a:solidFill>
            <a:srgbClr val="7030A0"/>
          </a:solidFill>
          <a:ln>
            <a:extLst>
              <a:ext uri="{C807C97D-BFC1-408E-A445-0C87EB9F89A2}">
                <ask:lineSketchStyleProps xmlns:ask="http://schemas.microsoft.com/office/drawing/2018/sketchyshapes" sd="3787170441">
                  <a:prstGeom prst="rightArrowCallout">
                    <a:avLst>
                      <a:gd name="adj1" fmla="val 25000"/>
                      <a:gd name="adj2" fmla="val 25000"/>
                      <a:gd name="adj3" fmla="val 25000"/>
                      <a:gd name="adj4" fmla="val 75849"/>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ALIGNMENT</a:t>
            </a:r>
          </a:p>
        </p:txBody>
      </p:sp>
      <p:sp>
        <p:nvSpPr>
          <p:cNvPr id="15" name="Callout: Right Arrow 14">
            <a:extLst>
              <a:ext uri="{FF2B5EF4-FFF2-40B4-BE49-F238E27FC236}">
                <a16:creationId xmlns:a16="http://schemas.microsoft.com/office/drawing/2014/main" id="{4161D85B-DE0B-26D3-6087-24FE89F3C15B}"/>
              </a:ext>
            </a:extLst>
          </p:cNvPr>
          <p:cNvSpPr/>
          <p:nvPr/>
        </p:nvSpPr>
        <p:spPr>
          <a:xfrm rot="20503427">
            <a:off x="2081945" y="4115581"/>
            <a:ext cx="2365696" cy="667639"/>
          </a:xfrm>
          <a:custGeom>
            <a:avLst/>
            <a:gdLst>
              <a:gd name="connsiteX0" fmla="*/ 0 w 2365696"/>
              <a:gd name="connsiteY0" fmla="*/ 0 h 667639"/>
              <a:gd name="connsiteX1" fmla="*/ 616063 w 2365696"/>
              <a:gd name="connsiteY1" fmla="*/ 0 h 667639"/>
              <a:gd name="connsiteX2" fmla="*/ 1214182 w 2365696"/>
              <a:gd name="connsiteY2" fmla="*/ 0 h 667639"/>
              <a:gd name="connsiteX3" fmla="*/ 1794357 w 2365696"/>
              <a:gd name="connsiteY3" fmla="*/ 0 h 667639"/>
              <a:gd name="connsiteX4" fmla="*/ 1794357 w 2365696"/>
              <a:gd name="connsiteY4" fmla="*/ 250365 h 667639"/>
              <a:gd name="connsiteX5" fmla="*/ 2198786 w 2365696"/>
              <a:gd name="connsiteY5" fmla="*/ 250365 h 667639"/>
              <a:gd name="connsiteX6" fmla="*/ 2198786 w 2365696"/>
              <a:gd name="connsiteY6" fmla="*/ 166910 h 667639"/>
              <a:gd name="connsiteX7" fmla="*/ 2365696 w 2365696"/>
              <a:gd name="connsiteY7" fmla="*/ 333820 h 667639"/>
              <a:gd name="connsiteX8" fmla="*/ 2198786 w 2365696"/>
              <a:gd name="connsiteY8" fmla="*/ 500729 h 667639"/>
              <a:gd name="connsiteX9" fmla="*/ 2198786 w 2365696"/>
              <a:gd name="connsiteY9" fmla="*/ 417274 h 667639"/>
              <a:gd name="connsiteX10" fmla="*/ 1794357 w 2365696"/>
              <a:gd name="connsiteY10" fmla="*/ 417274 h 667639"/>
              <a:gd name="connsiteX11" fmla="*/ 1794357 w 2365696"/>
              <a:gd name="connsiteY11" fmla="*/ 667639 h 667639"/>
              <a:gd name="connsiteX12" fmla="*/ 1232125 w 2365696"/>
              <a:gd name="connsiteY12" fmla="*/ 667639 h 667639"/>
              <a:gd name="connsiteX13" fmla="*/ 616063 w 2365696"/>
              <a:gd name="connsiteY13" fmla="*/ 667639 h 667639"/>
              <a:gd name="connsiteX14" fmla="*/ 0 w 2365696"/>
              <a:gd name="connsiteY14" fmla="*/ 667639 h 667639"/>
              <a:gd name="connsiteX15" fmla="*/ 0 w 2365696"/>
              <a:gd name="connsiteY15" fmla="*/ 333820 h 667639"/>
              <a:gd name="connsiteX16" fmla="*/ 0 w 2365696"/>
              <a:gd name="connsiteY16" fmla="*/ 0 h 6676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365696" h="667639" fill="none" extrusionOk="0">
                <a:moveTo>
                  <a:pt x="0" y="0"/>
                </a:moveTo>
                <a:cubicBezTo>
                  <a:pt x="263180" y="-45221"/>
                  <a:pt x="467180" y="10805"/>
                  <a:pt x="616063" y="0"/>
                </a:cubicBezTo>
                <a:cubicBezTo>
                  <a:pt x="764946" y="-10805"/>
                  <a:pt x="978351" y="20175"/>
                  <a:pt x="1214182" y="0"/>
                </a:cubicBezTo>
                <a:cubicBezTo>
                  <a:pt x="1450013" y="-20175"/>
                  <a:pt x="1547688" y="29393"/>
                  <a:pt x="1794357" y="0"/>
                </a:cubicBezTo>
                <a:cubicBezTo>
                  <a:pt x="1820816" y="65306"/>
                  <a:pt x="1782425" y="179393"/>
                  <a:pt x="1794357" y="250365"/>
                </a:cubicBezTo>
                <a:cubicBezTo>
                  <a:pt x="1916697" y="208435"/>
                  <a:pt x="2057921" y="286599"/>
                  <a:pt x="2198786" y="250365"/>
                </a:cubicBezTo>
                <a:cubicBezTo>
                  <a:pt x="2190137" y="219484"/>
                  <a:pt x="2206940" y="185610"/>
                  <a:pt x="2198786" y="166910"/>
                </a:cubicBezTo>
                <a:cubicBezTo>
                  <a:pt x="2280175" y="238324"/>
                  <a:pt x="2299182" y="278643"/>
                  <a:pt x="2365696" y="333820"/>
                </a:cubicBezTo>
                <a:cubicBezTo>
                  <a:pt x="2339967" y="394073"/>
                  <a:pt x="2274126" y="410331"/>
                  <a:pt x="2198786" y="500729"/>
                </a:cubicBezTo>
                <a:cubicBezTo>
                  <a:pt x="2194096" y="460875"/>
                  <a:pt x="2204631" y="448990"/>
                  <a:pt x="2198786" y="417274"/>
                </a:cubicBezTo>
                <a:cubicBezTo>
                  <a:pt x="2015168" y="447903"/>
                  <a:pt x="1926618" y="416126"/>
                  <a:pt x="1794357" y="417274"/>
                </a:cubicBezTo>
                <a:cubicBezTo>
                  <a:pt x="1797086" y="485991"/>
                  <a:pt x="1767633" y="543422"/>
                  <a:pt x="1794357" y="667639"/>
                </a:cubicBezTo>
                <a:cubicBezTo>
                  <a:pt x="1622034" y="701396"/>
                  <a:pt x="1452762" y="625957"/>
                  <a:pt x="1232125" y="667639"/>
                </a:cubicBezTo>
                <a:cubicBezTo>
                  <a:pt x="1011488" y="709321"/>
                  <a:pt x="824035" y="624432"/>
                  <a:pt x="616063" y="667639"/>
                </a:cubicBezTo>
                <a:cubicBezTo>
                  <a:pt x="408091" y="710846"/>
                  <a:pt x="281928" y="651057"/>
                  <a:pt x="0" y="667639"/>
                </a:cubicBezTo>
                <a:cubicBezTo>
                  <a:pt x="-24816" y="586867"/>
                  <a:pt x="3100" y="424379"/>
                  <a:pt x="0" y="333820"/>
                </a:cubicBezTo>
                <a:cubicBezTo>
                  <a:pt x="-3100" y="243261"/>
                  <a:pt x="14724" y="120923"/>
                  <a:pt x="0" y="0"/>
                </a:cubicBezTo>
                <a:close/>
              </a:path>
              <a:path w="2365696" h="667639" stroke="0" extrusionOk="0">
                <a:moveTo>
                  <a:pt x="0" y="0"/>
                </a:moveTo>
                <a:cubicBezTo>
                  <a:pt x="147792" y="-53624"/>
                  <a:pt x="442644" y="506"/>
                  <a:pt x="634006" y="0"/>
                </a:cubicBezTo>
                <a:cubicBezTo>
                  <a:pt x="825368" y="-506"/>
                  <a:pt x="1094636" y="5024"/>
                  <a:pt x="1250069" y="0"/>
                </a:cubicBezTo>
                <a:cubicBezTo>
                  <a:pt x="1405502" y="-5024"/>
                  <a:pt x="1636413" y="48838"/>
                  <a:pt x="1794357" y="0"/>
                </a:cubicBezTo>
                <a:cubicBezTo>
                  <a:pt x="1795559" y="59041"/>
                  <a:pt x="1789976" y="165211"/>
                  <a:pt x="1794357" y="250365"/>
                </a:cubicBezTo>
                <a:cubicBezTo>
                  <a:pt x="1888037" y="226824"/>
                  <a:pt x="2074579" y="293294"/>
                  <a:pt x="2198786" y="250365"/>
                </a:cubicBezTo>
                <a:cubicBezTo>
                  <a:pt x="2197561" y="220180"/>
                  <a:pt x="2205782" y="189198"/>
                  <a:pt x="2198786" y="166910"/>
                </a:cubicBezTo>
                <a:cubicBezTo>
                  <a:pt x="2290001" y="232756"/>
                  <a:pt x="2301870" y="288414"/>
                  <a:pt x="2365696" y="333820"/>
                </a:cubicBezTo>
                <a:cubicBezTo>
                  <a:pt x="2334422" y="377585"/>
                  <a:pt x="2250951" y="442737"/>
                  <a:pt x="2198786" y="500729"/>
                </a:cubicBezTo>
                <a:cubicBezTo>
                  <a:pt x="2189372" y="473410"/>
                  <a:pt x="2199657" y="453497"/>
                  <a:pt x="2198786" y="417274"/>
                </a:cubicBezTo>
                <a:cubicBezTo>
                  <a:pt x="2078360" y="421678"/>
                  <a:pt x="1995860" y="375663"/>
                  <a:pt x="1794357" y="417274"/>
                </a:cubicBezTo>
                <a:cubicBezTo>
                  <a:pt x="1820457" y="507837"/>
                  <a:pt x="1793812" y="584109"/>
                  <a:pt x="1794357" y="667639"/>
                </a:cubicBezTo>
                <a:cubicBezTo>
                  <a:pt x="1589122" y="696126"/>
                  <a:pt x="1386557" y="604110"/>
                  <a:pt x="1178294" y="667639"/>
                </a:cubicBezTo>
                <a:cubicBezTo>
                  <a:pt x="970031" y="731168"/>
                  <a:pt x="878813" y="653883"/>
                  <a:pt x="598119" y="667639"/>
                </a:cubicBezTo>
                <a:cubicBezTo>
                  <a:pt x="317426" y="681395"/>
                  <a:pt x="275975" y="656030"/>
                  <a:pt x="0" y="667639"/>
                </a:cubicBezTo>
                <a:cubicBezTo>
                  <a:pt x="-17573" y="591359"/>
                  <a:pt x="35028" y="469829"/>
                  <a:pt x="0" y="340496"/>
                </a:cubicBezTo>
                <a:cubicBezTo>
                  <a:pt x="-35028" y="211163"/>
                  <a:pt x="35693" y="150593"/>
                  <a:pt x="0" y="0"/>
                </a:cubicBezTo>
                <a:close/>
              </a:path>
            </a:pathLst>
          </a:custGeom>
          <a:solidFill>
            <a:srgbClr val="7030A0"/>
          </a:solidFill>
          <a:ln>
            <a:extLst>
              <a:ext uri="{C807C97D-BFC1-408E-A445-0C87EB9F89A2}">
                <ask:lineSketchStyleProps xmlns:ask="http://schemas.microsoft.com/office/drawing/2018/sketchyshapes" sd="3787170441">
                  <a:prstGeom prst="rightArrowCallout">
                    <a:avLst>
                      <a:gd name="adj1" fmla="val 25000"/>
                      <a:gd name="adj2" fmla="val 25000"/>
                      <a:gd name="adj3" fmla="val 25000"/>
                      <a:gd name="adj4" fmla="val 75849"/>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dirty="0"/>
              <a:t>LEADERSHIP</a:t>
            </a:r>
          </a:p>
        </p:txBody>
      </p:sp>
      <p:sp>
        <p:nvSpPr>
          <p:cNvPr id="18" name="Callout: Right Arrow 17">
            <a:extLst>
              <a:ext uri="{FF2B5EF4-FFF2-40B4-BE49-F238E27FC236}">
                <a16:creationId xmlns:a16="http://schemas.microsoft.com/office/drawing/2014/main" id="{874C516A-4C8D-4F0F-8D9E-9EC60B64E0AB}"/>
              </a:ext>
            </a:extLst>
          </p:cNvPr>
          <p:cNvSpPr/>
          <p:nvPr/>
        </p:nvSpPr>
        <p:spPr>
          <a:xfrm rot="20768052">
            <a:off x="4188350" y="1713516"/>
            <a:ext cx="2780678" cy="2228615"/>
          </a:xfrm>
          <a:solidFill>
            <a:srgbClr val="A6A6A6"/>
          </a:solidFill>
          <a:ln>
            <a:extLst>
              <a:ext uri="{C807C97D-BFC1-408E-A445-0C87EB9F89A2}">
                <ask:lineSketchStyleProps xmlns:ask="http://schemas.microsoft.com/office/drawing/2018/sketchyshapes">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GB" dirty="0"/>
          </a:p>
        </p:txBody>
      </p:sp>
      <p:sp>
        <p:nvSpPr>
          <p:cNvPr id="19" name="TextBox 18">
            <a:extLst>
              <a:ext uri="{FF2B5EF4-FFF2-40B4-BE49-F238E27FC236}">
                <a16:creationId xmlns:a16="http://schemas.microsoft.com/office/drawing/2014/main" id="{4227EE5D-919E-A085-88E9-E7274884C545}"/>
              </a:ext>
            </a:extLst>
          </p:cNvPr>
          <p:cNvSpPr txBox="1"/>
          <p:nvPr/>
        </p:nvSpPr>
        <p:spPr>
          <a:xfrm rot="20861099">
            <a:off x="6126379" y="834717"/>
            <a:ext cx="1892197" cy="678363"/>
          </a:xfrm>
          <a:custGeom>
            <a:avLst/>
            <a:gdLst>
              <a:gd name="connsiteX0" fmla="*/ 0 w 1892197"/>
              <a:gd name="connsiteY0" fmla="*/ 0 h 678363"/>
              <a:gd name="connsiteX1" fmla="*/ 510893 w 1892197"/>
              <a:gd name="connsiteY1" fmla="*/ 0 h 678363"/>
              <a:gd name="connsiteX2" fmla="*/ 983942 w 1892197"/>
              <a:gd name="connsiteY2" fmla="*/ 0 h 678363"/>
              <a:gd name="connsiteX3" fmla="*/ 1400226 w 1892197"/>
              <a:gd name="connsiteY3" fmla="*/ 0 h 678363"/>
              <a:gd name="connsiteX4" fmla="*/ 1892197 w 1892197"/>
              <a:gd name="connsiteY4" fmla="*/ 0 h 678363"/>
              <a:gd name="connsiteX5" fmla="*/ 1892197 w 1892197"/>
              <a:gd name="connsiteY5" fmla="*/ 339182 h 678363"/>
              <a:gd name="connsiteX6" fmla="*/ 1892197 w 1892197"/>
              <a:gd name="connsiteY6" fmla="*/ 678363 h 678363"/>
              <a:gd name="connsiteX7" fmla="*/ 1381304 w 1892197"/>
              <a:gd name="connsiteY7" fmla="*/ 678363 h 678363"/>
              <a:gd name="connsiteX8" fmla="*/ 908255 w 1892197"/>
              <a:gd name="connsiteY8" fmla="*/ 678363 h 678363"/>
              <a:gd name="connsiteX9" fmla="*/ 435205 w 1892197"/>
              <a:gd name="connsiteY9" fmla="*/ 678363 h 678363"/>
              <a:gd name="connsiteX10" fmla="*/ 0 w 1892197"/>
              <a:gd name="connsiteY10" fmla="*/ 678363 h 678363"/>
              <a:gd name="connsiteX11" fmla="*/ 0 w 1892197"/>
              <a:gd name="connsiteY11" fmla="*/ 352749 h 678363"/>
              <a:gd name="connsiteX12" fmla="*/ 0 w 1892197"/>
              <a:gd name="connsiteY12" fmla="*/ 0 h 6783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892197" h="678363" fill="none" extrusionOk="0">
                <a:moveTo>
                  <a:pt x="0" y="0"/>
                </a:moveTo>
                <a:cubicBezTo>
                  <a:pt x="252861" y="-8773"/>
                  <a:pt x="289857" y="26902"/>
                  <a:pt x="510893" y="0"/>
                </a:cubicBezTo>
                <a:cubicBezTo>
                  <a:pt x="731929" y="-26902"/>
                  <a:pt x="843641" y="3754"/>
                  <a:pt x="983942" y="0"/>
                </a:cubicBezTo>
                <a:cubicBezTo>
                  <a:pt x="1124243" y="-3754"/>
                  <a:pt x="1286118" y="47868"/>
                  <a:pt x="1400226" y="0"/>
                </a:cubicBezTo>
                <a:cubicBezTo>
                  <a:pt x="1514334" y="-47868"/>
                  <a:pt x="1758507" y="29580"/>
                  <a:pt x="1892197" y="0"/>
                </a:cubicBezTo>
                <a:cubicBezTo>
                  <a:pt x="1930162" y="76720"/>
                  <a:pt x="1858264" y="172527"/>
                  <a:pt x="1892197" y="339182"/>
                </a:cubicBezTo>
                <a:cubicBezTo>
                  <a:pt x="1926130" y="505837"/>
                  <a:pt x="1867609" y="567589"/>
                  <a:pt x="1892197" y="678363"/>
                </a:cubicBezTo>
                <a:cubicBezTo>
                  <a:pt x="1651179" y="696045"/>
                  <a:pt x="1611735" y="629426"/>
                  <a:pt x="1381304" y="678363"/>
                </a:cubicBezTo>
                <a:cubicBezTo>
                  <a:pt x="1150873" y="727300"/>
                  <a:pt x="1121706" y="670497"/>
                  <a:pt x="908255" y="678363"/>
                </a:cubicBezTo>
                <a:cubicBezTo>
                  <a:pt x="694804" y="686229"/>
                  <a:pt x="545030" y="655464"/>
                  <a:pt x="435205" y="678363"/>
                </a:cubicBezTo>
                <a:cubicBezTo>
                  <a:pt x="325380" y="701262"/>
                  <a:pt x="170984" y="626574"/>
                  <a:pt x="0" y="678363"/>
                </a:cubicBezTo>
                <a:cubicBezTo>
                  <a:pt x="-21367" y="566009"/>
                  <a:pt x="2902" y="417877"/>
                  <a:pt x="0" y="352749"/>
                </a:cubicBezTo>
                <a:cubicBezTo>
                  <a:pt x="-2902" y="287621"/>
                  <a:pt x="32488" y="71726"/>
                  <a:pt x="0" y="0"/>
                </a:cubicBezTo>
                <a:close/>
              </a:path>
              <a:path w="1892197" h="678363" stroke="0" extrusionOk="0">
                <a:moveTo>
                  <a:pt x="0" y="0"/>
                </a:moveTo>
                <a:cubicBezTo>
                  <a:pt x="128422" y="-36055"/>
                  <a:pt x="251487" y="51789"/>
                  <a:pt x="435205" y="0"/>
                </a:cubicBezTo>
                <a:cubicBezTo>
                  <a:pt x="618923" y="-51789"/>
                  <a:pt x="714859" y="5249"/>
                  <a:pt x="908255" y="0"/>
                </a:cubicBezTo>
                <a:cubicBezTo>
                  <a:pt x="1101651" y="-5249"/>
                  <a:pt x="1246288" y="23418"/>
                  <a:pt x="1362382" y="0"/>
                </a:cubicBezTo>
                <a:cubicBezTo>
                  <a:pt x="1478476" y="-23418"/>
                  <a:pt x="1694641" y="40128"/>
                  <a:pt x="1892197" y="0"/>
                </a:cubicBezTo>
                <a:cubicBezTo>
                  <a:pt x="1906819" y="71432"/>
                  <a:pt x="1862913" y="230887"/>
                  <a:pt x="1892197" y="345965"/>
                </a:cubicBezTo>
                <a:cubicBezTo>
                  <a:pt x="1921481" y="461044"/>
                  <a:pt x="1863750" y="552121"/>
                  <a:pt x="1892197" y="678363"/>
                </a:cubicBezTo>
                <a:cubicBezTo>
                  <a:pt x="1678960" y="706642"/>
                  <a:pt x="1596064" y="664191"/>
                  <a:pt x="1456992" y="678363"/>
                </a:cubicBezTo>
                <a:cubicBezTo>
                  <a:pt x="1317921" y="692535"/>
                  <a:pt x="1168734" y="636904"/>
                  <a:pt x="946099" y="678363"/>
                </a:cubicBezTo>
                <a:cubicBezTo>
                  <a:pt x="723464" y="719822"/>
                  <a:pt x="662981" y="643967"/>
                  <a:pt x="529815" y="678363"/>
                </a:cubicBezTo>
                <a:cubicBezTo>
                  <a:pt x="396649" y="712759"/>
                  <a:pt x="118126" y="662550"/>
                  <a:pt x="0" y="678363"/>
                </a:cubicBezTo>
                <a:cubicBezTo>
                  <a:pt x="-1768" y="573195"/>
                  <a:pt x="37875" y="454427"/>
                  <a:pt x="0" y="352749"/>
                </a:cubicBezTo>
                <a:cubicBezTo>
                  <a:pt x="-37875" y="251071"/>
                  <a:pt x="39169" y="156469"/>
                  <a:pt x="0" y="0"/>
                </a:cubicBezTo>
                <a:close/>
              </a:path>
            </a:pathLst>
          </a:custGeom>
          <a:solidFill>
            <a:srgbClr val="7030A0"/>
          </a:solidFill>
          <a:ln>
            <a:extLst>
              <a:ext uri="{C807C97D-BFC1-408E-A445-0C87EB9F89A2}">
                <ask:lineSketchStyleProps xmlns:ask="http://schemas.microsoft.com/office/drawing/2018/sketchyshapes" sd="4274562883">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Adaptability</a:t>
            </a:r>
          </a:p>
        </p:txBody>
      </p:sp>
      <p:sp>
        <p:nvSpPr>
          <p:cNvPr id="21" name="TextBox 20">
            <a:extLst>
              <a:ext uri="{FF2B5EF4-FFF2-40B4-BE49-F238E27FC236}">
                <a16:creationId xmlns:a16="http://schemas.microsoft.com/office/drawing/2014/main" id="{E7C5A8E9-29A8-A8D0-C030-81AF20BC7EF4}"/>
              </a:ext>
            </a:extLst>
          </p:cNvPr>
          <p:cNvSpPr txBox="1"/>
          <p:nvPr/>
        </p:nvSpPr>
        <p:spPr>
          <a:xfrm>
            <a:off x="7123050" y="2149460"/>
            <a:ext cx="1892197" cy="678363"/>
          </a:xfrm>
          <a:custGeom>
            <a:avLst/>
            <a:gdLst>
              <a:gd name="connsiteX0" fmla="*/ 0 w 1892197"/>
              <a:gd name="connsiteY0" fmla="*/ 0 h 678363"/>
              <a:gd name="connsiteX1" fmla="*/ 510893 w 1892197"/>
              <a:gd name="connsiteY1" fmla="*/ 0 h 678363"/>
              <a:gd name="connsiteX2" fmla="*/ 983942 w 1892197"/>
              <a:gd name="connsiteY2" fmla="*/ 0 h 678363"/>
              <a:gd name="connsiteX3" fmla="*/ 1400226 w 1892197"/>
              <a:gd name="connsiteY3" fmla="*/ 0 h 678363"/>
              <a:gd name="connsiteX4" fmla="*/ 1892197 w 1892197"/>
              <a:gd name="connsiteY4" fmla="*/ 0 h 678363"/>
              <a:gd name="connsiteX5" fmla="*/ 1892197 w 1892197"/>
              <a:gd name="connsiteY5" fmla="*/ 339182 h 678363"/>
              <a:gd name="connsiteX6" fmla="*/ 1892197 w 1892197"/>
              <a:gd name="connsiteY6" fmla="*/ 678363 h 678363"/>
              <a:gd name="connsiteX7" fmla="*/ 1381304 w 1892197"/>
              <a:gd name="connsiteY7" fmla="*/ 678363 h 678363"/>
              <a:gd name="connsiteX8" fmla="*/ 908255 w 1892197"/>
              <a:gd name="connsiteY8" fmla="*/ 678363 h 678363"/>
              <a:gd name="connsiteX9" fmla="*/ 435205 w 1892197"/>
              <a:gd name="connsiteY9" fmla="*/ 678363 h 678363"/>
              <a:gd name="connsiteX10" fmla="*/ 0 w 1892197"/>
              <a:gd name="connsiteY10" fmla="*/ 678363 h 678363"/>
              <a:gd name="connsiteX11" fmla="*/ 0 w 1892197"/>
              <a:gd name="connsiteY11" fmla="*/ 352749 h 678363"/>
              <a:gd name="connsiteX12" fmla="*/ 0 w 1892197"/>
              <a:gd name="connsiteY12" fmla="*/ 0 h 6783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892197" h="678363" fill="none" extrusionOk="0">
                <a:moveTo>
                  <a:pt x="0" y="0"/>
                </a:moveTo>
                <a:cubicBezTo>
                  <a:pt x="252861" y="-8773"/>
                  <a:pt x="289857" y="26902"/>
                  <a:pt x="510893" y="0"/>
                </a:cubicBezTo>
                <a:cubicBezTo>
                  <a:pt x="731929" y="-26902"/>
                  <a:pt x="843641" y="3754"/>
                  <a:pt x="983942" y="0"/>
                </a:cubicBezTo>
                <a:cubicBezTo>
                  <a:pt x="1124243" y="-3754"/>
                  <a:pt x="1286118" y="47868"/>
                  <a:pt x="1400226" y="0"/>
                </a:cubicBezTo>
                <a:cubicBezTo>
                  <a:pt x="1514334" y="-47868"/>
                  <a:pt x="1758507" y="29580"/>
                  <a:pt x="1892197" y="0"/>
                </a:cubicBezTo>
                <a:cubicBezTo>
                  <a:pt x="1930162" y="76720"/>
                  <a:pt x="1858264" y="172527"/>
                  <a:pt x="1892197" y="339182"/>
                </a:cubicBezTo>
                <a:cubicBezTo>
                  <a:pt x="1926130" y="505837"/>
                  <a:pt x="1867609" y="567589"/>
                  <a:pt x="1892197" y="678363"/>
                </a:cubicBezTo>
                <a:cubicBezTo>
                  <a:pt x="1651179" y="696045"/>
                  <a:pt x="1611735" y="629426"/>
                  <a:pt x="1381304" y="678363"/>
                </a:cubicBezTo>
                <a:cubicBezTo>
                  <a:pt x="1150873" y="727300"/>
                  <a:pt x="1121706" y="670497"/>
                  <a:pt x="908255" y="678363"/>
                </a:cubicBezTo>
                <a:cubicBezTo>
                  <a:pt x="694804" y="686229"/>
                  <a:pt x="545030" y="655464"/>
                  <a:pt x="435205" y="678363"/>
                </a:cubicBezTo>
                <a:cubicBezTo>
                  <a:pt x="325380" y="701262"/>
                  <a:pt x="170984" y="626574"/>
                  <a:pt x="0" y="678363"/>
                </a:cubicBezTo>
                <a:cubicBezTo>
                  <a:pt x="-21367" y="566009"/>
                  <a:pt x="2902" y="417877"/>
                  <a:pt x="0" y="352749"/>
                </a:cubicBezTo>
                <a:cubicBezTo>
                  <a:pt x="-2902" y="287621"/>
                  <a:pt x="32488" y="71726"/>
                  <a:pt x="0" y="0"/>
                </a:cubicBezTo>
                <a:close/>
              </a:path>
              <a:path w="1892197" h="678363" stroke="0" extrusionOk="0">
                <a:moveTo>
                  <a:pt x="0" y="0"/>
                </a:moveTo>
                <a:cubicBezTo>
                  <a:pt x="128422" y="-36055"/>
                  <a:pt x="251487" y="51789"/>
                  <a:pt x="435205" y="0"/>
                </a:cubicBezTo>
                <a:cubicBezTo>
                  <a:pt x="618923" y="-51789"/>
                  <a:pt x="714859" y="5249"/>
                  <a:pt x="908255" y="0"/>
                </a:cubicBezTo>
                <a:cubicBezTo>
                  <a:pt x="1101651" y="-5249"/>
                  <a:pt x="1246288" y="23418"/>
                  <a:pt x="1362382" y="0"/>
                </a:cubicBezTo>
                <a:cubicBezTo>
                  <a:pt x="1478476" y="-23418"/>
                  <a:pt x="1694641" y="40128"/>
                  <a:pt x="1892197" y="0"/>
                </a:cubicBezTo>
                <a:cubicBezTo>
                  <a:pt x="1906819" y="71432"/>
                  <a:pt x="1862913" y="230887"/>
                  <a:pt x="1892197" y="345965"/>
                </a:cubicBezTo>
                <a:cubicBezTo>
                  <a:pt x="1921481" y="461044"/>
                  <a:pt x="1863750" y="552121"/>
                  <a:pt x="1892197" y="678363"/>
                </a:cubicBezTo>
                <a:cubicBezTo>
                  <a:pt x="1678960" y="706642"/>
                  <a:pt x="1596064" y="664191"/>
                  <a:pt x="1456992" y="678363"/>
                </a:cubicBezTo>
                <a:cubicBezTo>
                  <a:pt x="1317921" y="692535"/>
                  <a:pt x="1168734" y="636904"/>
                  <a:pt x="946099" y="678363"/>
                </a:cubicBezTo>
                <a:cubicBezTo>
                  <a:pt x="723464" y="719822"/>
                  <a:pt x="662981" y="643967"/>
                  <a:pt x="529815" y="678363"/>
                </a:cubicBezTo>
                <a:cubicBezTo>
                  <a:pt x="396649" y="712759"/>
                  <a:pt x="118126" y="662550"/>
                  <a:pt x="0" y="678363"/>
                </a:cubicBezTo>
                <a:cubicBezTo>
                  <a:pt x="-1768" y="573195"/>
                  <a:pt x="37875" y="454427"/>
                  <a:pt x="0" y="352749"/>
                </a:cubicBezTo>
                <a:cubicBezTo>
                  <a:pt x="-37875" y="251071"/>
                  <a:pt x="39169" y="156469"/>
                  <a:pt x="0" y="0"/>
                </a:cubicBezTo>
                <a:close/>
              </a:path>
            </a:pathLst>
          </a:custGeom>
          <a:solidFill>
            <a:srgbClr val="7030A0"/>
          </a:solidFill>
          <a:ln>
            <a:extLst>
              <a:ext uri="{C807C97D-BFC1-408E-A445-0C87EB9F89A2}">
                <ask:lineSketchStyleProps xmlns:ask="http://schemas.microsoft.com/office/drawing/2018/sketchyshapes" sd="4274562883">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Sustainability</a:t>
            </a:r>
          </a:p>
        </p:txBody>
      </p:sp>
      <p:sp>
        <p:nvSpPr>
          <p:cNvPr id="23" name="TextBox 22">
            <a:extLst>
              <a:ext uri="{FF2B5EF4-FFF2-40B4-BE49-F238E27FC236}">
                <a16:creationId xmlns:a16="http://schemas.microsoft.com/office/drawing/2014/main" id="{014CF889-3974-A9BD-92EB-28C2270C861E}"/>
              </a:ext>
            </a:extLst>
          </p:cNvPr>
          <p:cNvSpPr txBox="1"/>
          <p:nvPr/>
        </p:nvSpPr>
        <p:spPr>
          <a:xfrm>
            <a:off x="111419" y="2860778"/>
            <a:ext cx="1780782" cy="900246"/>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Linking AM planning to Defence corporate vision, strategy, policies, plans and objectives</a:t>
            </a:r>
            <a:endParaRPr lang="en-GB" sz="1050" dirty="0">
              <a:latin typeface="Cavolini" panose="03000502040302020204" pitchFamily="66" charset="0"/>
              <a:cs typeface="Cavolini" panose="03000502040302020204" pitchFamily="66" charset="0"/>
            </a:endParaRPr>
          </a:p>
        </p:txBody>
      </p:sp>
      <p:sp>
        <p:nvSpPr>
          <p:cNvPr id="24" name="TextBox 23">
            <a:extLst>
              <a:ext uri="{FF2B5EF4-FFF2-40B4-BE49-F238E27FC236}">
                <a16:creationId xmlns:a16="http://schemas.microsoft.com/office/drawing/2014/main" id="{D32C672D-20FD-7532-6687-2144F8091CCD}"/>
              </a:ext>
            </a:extLst>
          </p:cNvPr>
          <p:cNvSpPr txBox="1"/>
          <p:nvPr/>
        </p:nvSpPr>
        <p:spPr>
          <a:xfrm>
            <a:off x="111419" y="4224792"/>
            <a:ext cx="2088803" cy="1708160"/>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Commitment from senior leaders in the Naval Organisations to embrace Asset Management, and provide consistent direction and delegated authority to enable consistent improvement and long term change</a:t>
            </a:r>
            <a:endParaRPr lang="en-GB" sz="1050" dirty="0">
              <a:latin typeface="Cavolini" panose="03000502040302020204" pitchFamily="66" charset="0"/>
              <a:cs typeface="Cavolini" panose="03000502040302020204" pitchFamily="66" charset="0"/>
            </a:endParaRPr>
          </a:p>
        </p:txBody>
      </p:sp>
      <p:sp>
        <p:nvSpPr>
          <p:cNvPr id="25" name="TextBox 24">
            <a:extLst>
              <a:ext uri="{FF2B5EF4-FFF2-40B4-BE49-F238E27FC236}">
                <a16:creationId xmlns:a16="http://schemas.microsoft.com/office/drawing/2014/main" id="{380BEC0F-B10E-1DDC-9F32-A284A8B431AC}"/>
              </a:ext>
            </a:extLst>
          </p:cNvPr>
          <p:cNvSpPr txBox="1"/>
          <p:nvPr/>
        </p:nvSpPr>
        <p:spPr>
          <a:xfrm>
            <a:off x="8924883" y="2192855"/>
            <a:ext cx="1382494" cy="2677656"/>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A whole life focus coupled with the Defence Lines of Development (</a:t>
            </a:r>
            <a:r>
              <a:rPr lang="en-GB" sz="1050" dirty="0" err="1">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DLoD</a:t>
            </a: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 will enable operations and support solutions to be developed that Increase Defence Outputs whilst reducing Whole Life Cost</a:t>
            </a:r>
            <a:endParaRPr lang="en-GB" sz="1050" dirty="0">
              <a:latin typeface="Cavolini" panose="03000502040302020204" pitchFamily="66" charset="0"/>
              <a:cs typeface="Cavolini" panose="03000502040302020204" pitchFamily="66" charset="0"/>
            </a:endParaRPr>
          </a:p>
        </p:txBody>
      </p:sp>
      <p:sp>
        <p:nvSpPr>
          <p:cNvPr id="29" name="TextBox 28">
            <a:extLst>
              <a:ext uri="{FF2B5EF4-FFF2-40B4-BE49-F238E27FC236}">
                <a16:creationId xmlns:a16="http://schemas.microsoft.com/office/drawing/2014/main" id="{871678CD-3EDA-F4A1-5017-3F18C92A02A1}"/>
              </a:ext>
            </a:extLst>
          </p:cNvPr>
          <p:cNvSpPr txBox="1"/>
          <p:nvPr/>
        </p:nvSpPr>
        <p:spPr>
          <a:xfrm>
            <a:off x="6515975" y="4129813"/>
            <a:ext cx="2088803" cy="1708160"/>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Assuring data gathered across the Naval Enterprise to enable improved decision making. This will enable aggregated predictions of current and future performance across the enterprise considering cost and performance</a:t>
            </a:r>
            <a:endParaRPr lang="en-GB" sz="1050" dirty="0">
              <a:latin typeface="Cavolini" panose="03000502040302020204" pitchFamily="66" charset="0"/>
              <a:cs typeface="Cavolini" panose="03000502040302020204" pitchFamily="66" charset="0"/>
            </a:endParaRPr>
          </a:p>
        </p:txBody>
      </p:sp>
      <p:sp>
        <p:nvSpPr>
          <p:cNvPr id="30" name="TextBox 29">
            <a:extLst>
              <a:ext uri="{FF2B5EF4-FFF2-40B4-BE49-F238E27FC236}">
                <a16:creationId xmlns:a16="http://schemas.microsoft.com/office/drawing/2014/main" id="{81B86A69-5C24-35B3-6B28-80D00F636D7A}"/>
              </a:ext>
            </a:extLst>
          </p:cNvPr>
          <p:cNvSpPr txBox="1"/>
          <p:nvPr/>
        </p:nvSpPr>
        <p:spPr>
          <a:xfrm>
            <a:off x="8190664" y="665916"/>
            <a:ext cx="2088803" cy="1384995"/>
          </a:xfrm>
          <a:prstGeom prst="rect">
            <a:avLst/>
          </a:prstGeom>
          <a:noFill/>
        </p:spPr>
        <p:txBody>
          <a:bodyPr wrap="square">
            <a:spAutoFit/>
          </a:bodyPr>
          <a:lstStyle/>
          <a:p>
            <a:pPr algn="ctr"/>
            <a:r>
              <a:rPr lang="en-GB" sz="1050" dirty="0">
                <a:solidFill>
                  <a:srgbClr val="192D38"/>
                </a:solidFill>
                <a:effectLst/>
                <a:latin typeface="Cavolini" panose="03000502040302020204" pitchFamily="66" charset="0"/>
                <a:ea typeface="Times New Roman" panose="02020603050405020304" pitchFamily="18" charset="0"/>
                <a:cs typeface="Cavolini" panose="03000502040302020204" pitchFamily="66" charset="0"/>
              </a:rPr>
              <a:t>By establishing common frameworks changes in the internal and external constraints can be rapidly tested to determine the right action to optimise Defence Outputs.</a:t>
            </a:r>
            <a:endParaRPr lang="en-GB" sz="1050" dirty="0">
              <a:latin typeface="Cavolini" panose="03000502040302020204" pitchFamily="66" charset="0"/>
              <a:cs typeface="Cavolini" panose="03000502040302020204" pitchFamily="66" charset="0"/>
            </a:endParaRPr>
          </a:p>
        </p:txBody>
      </p:sp>
      <p:sp>
        <p:nvSpPr>
          <p:cNvPr id="16" name="TextBox 15">
            <a:extLst>
              <a:ext uri="{FF2B5EF4-FFF2-40B4-BE49-F238E27FC236}">
                <a16:creationId xmlns:a16="http://schemas.microsoft.com/office/drawing/2014/main" id="{A2B99D10-55D4-E119-F894-2C2B36318B2D}"/>
              </a:ext>
            </a:extLst>
          </p:cNvPr>
          <p:cNvSpPr txBox="1"/>
          <p:nvPr/>
        </p:nvSpPr>
        <p:spPr>
          <a:xfrm rot="20648377">
            <a:off x="4418727" y="1736553"/>
            <a:ext cx="1892197" cy="2110744"/>
          </a:xfrm>
          <a:custGeom>
            <a:avLst/>
            <a:gdLst>
              <a:gd name="connsiteX0" fmla="*/ 0 w 1892197"/>
              <a:gd name="connsiteY0" fmla="*/ 0 h 2110744"/>
              <a:gd name="connsiteX1" fmla="*/ 435205 w 1892197"/>
              <a:gd name="connsiteY1" fmla="*/ 0 h 2110744"/>
              <a:gd name="connsiteX2" fmla="*/ 908255 w 1892197"/>
              <a:gd name="connsiteY2" fmla="*/ 0 h 2110744"/>
              <a:gd name="connsiteX3" fmla="*/ 1362382 w 1892197"/>
              <a:gd name="connsiteY3" fmla="*/ 0 h 2110744"/>
              <a:gd name="connsiteX4" fmla="*/ 1892197 w 1892197"/>
              <a:gd name="connsiteY4" fmla="*/ 0 h 2110744"/>
              <a:gd name="connsiteX5" fmla="*/ 1892197 w 1892197"/>
              <a:gd name="connsiteY5" fmla="*/ 464364 h 2110744"/>
              <a:gd name="connsiteX6" fmla="*/ 1892197 w 1892197"/>
              <a:gd name="connsiteY6" fmla="*/ 1013157 h 2110744"/>
              <a:gd name="connsiteX7" fmla="*/ 1892197 w 1892197"/>
              <a:gd name="connsiteY7" fmla="*/ 1477521 h 2110744"/>
              <a:gd name="connsiteX8" fmla="*/ 1892197 w 1892197"/>
              <a:gd name="connsiteY8" fmla="*/ 2110744 h 2110744"/>
              <a:gd name="connsiteX9" fmla="*/ 1438070 w 1892197"/>
              <a:gd name="connsiteY9" fmla="*/ 2110744 h 2110744"/>
              <a:gd name="connsiteX10" fmla="*/ 965020 w 1892197"/>
              <a:gd name="connsiteY10" fmla="*/ 2110744 h 2110744"/>
              <a:gd name="connsiteX11" fmla="*/ 491971 w 1892197"/>
              <a:gd name="connsiteY11" fmla="*/ 2110744 h 2110744"/>
              <a:gd name="connsiteX12" fmla="*/ 0 w 1892197"/>
              <a:gd name="connsiteY12" fmla="*/ 2110744 h 2110744"/>
              <a:gd name="connsiteX13" fmla="*/ 0 w 1892197"/>
              <a:gd name="connsiteY13" fmla="*/ 1604165 h 2110744"/>
              <a:gd name="connsiteX14" fmla="*/ 0 w 1892197"/>
              <a:gd name="connsiteY14" fmla="*/ 1097587 h 2110744"/>
              <a:gd name="connsiteX15" fmla="*/ 0 w 1892197"/>
              <a:gd name="connsiteY15" fmla="*/ 612116 h 2110744"/>
              <a:gd name="connsiteX16" fmla="*/ 0 w 1892197"/>
              <a:gd name="connsiteY16" fmla="*/ 0 h 21107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1892197" h="2110744" fill="none" extrusionOk="0">
                <a:moveTo>
                  <a:pt x="0" y="0"/>
                </a:moveTo>
                <a:cubicBezTo>
                  <a:pt x="91667" y="-35353"/>
                  <a:pt x="231346" y="30030"/>
                  <a:pt x="435205" y="0"/>
                </a:cubicBezTo>
                <a:cubicBezTo>
                  <a:pt x="639065" y="-30030"/>
                  <a:pt x="810576" y="4348"/>
                  <a:pt x="908255" y="0"/>
                </a:cubicBezTo>
                <a:cubicBezTo>
                  <a:pt x="1005934" y="-4348"/>
                  <a:pt x="1250202" y="16450"/>
                  <a:pt x="1362382" y="0"/>
                </a:cubicBezTo>
                <a:cubicBezTo>
                  <a:pt x="1474562" y="-16450"/>
                  <a:pt x="1658849" y="60897"/>
                  <a:pt x="1892197" y="0"/>
                </a:cubicBezTo>
                <a:cubicBezTo>
                  <a:pt x="1926463" y="195782"/>
                  <a:pt x="1845385" y="250336"/>
                  <a:pt x="1892197" y="464364"/>
                </a:cubicBezTo>
                <a:cubicBezTo>
                  <a:pt x="1939009" y="678392"/>
                  <a:pt x="1826808" y="809828"/>
                  <a:pt x="1892197" y="1013157"/>
                </a:cubicBezTo>
                <a:cubicBezTo>
                  <a:pt x="1957586" y="1216486"/>
                  <a:pt x="1874848" y="1283670"/>
                  <a:pt x="1892197" y="1477521"/>
                </a:cubicBezTo>
                <a:cubicBezTo>
                  <a:pt x="1909546" y="1671372"/>
                  <a:pt x="1818764" y="1875647"/>
                  <a:pt x="1892197" y="2110744"/>
                </a:cubicBezTo>
                <a:cubicBezTo>
                  <a:pt x="1678461" y="2116650"/>
                  <a:pt x="1659310" y="2066139"/>
                  <a:pt x="1438070" y="2110744"/>
                </a:cubicBezTo>
                <a:cubicBezTo>
                  <a:pt x="1216830" y="2155349"/>
                  <a:pt x="1136724" y="2091843"/>
                  <a:pt x="965020" y="2110744"/>
                </a:cubicBezTo>
                <a:cubicBezTo>
                  <a:pt x="793316" y="2129645"/>
                  <a:pt x="694203" y="2092861"/>
                  <a:pt x="491971" y="2110744"/>
                </a:cubicBezTo>
                <a:cubicBezTo>
                  <a:pt x="289739" y="2128627"/>
                  <a:pt x="215315" y="2079252"/>
                  <a:pt x="0" y="2110744"/>
                </a:cubicBezTo>
                <a:cubicBezTo>
                  <a:pt x="-60224" y="1935705"/>
                  <a:pt x="8589" y="1806779"/>
                  <a:pt x="0" y="1604165"/>
                </a:cubicBezTo>
                <a:cubicBezTo>
                  <a:pt x="-8589" y="1401551"/>
                  <a:pt x="7676" y="1264974"/>
                  <a:pt x="0" y="1097587"/>
                </a:cubicBezTo>
                <a:cubicBezTo>
                  <a:pt x="-7676" y="930200"/>
                  <a:pt x="27468" y="779406"/>
                  <a:pt x="0" y="612116"/>
                </a:cubicBezTo>
                <a:cubicBezTo>
                  <a:pt x="-27468" y="444826"/>
                  <a:pt x="10953" y="140500"/>
                  <a:pt x="0" y="0"/>
                </a:cubicBezTo>
                <a:close/>
              </a:path>
              <a:path w="1892197" h="2110744" stroke="0" extrusionOk="0">
                <a:moveTo>
                  <a:pt x="0" y="0"/>
                </a:moveTo>
                <a:cubicBezTo>
                  <a:pt x="128422" y="-36055"/>
                  <a:pt x="251487" y="51789"/>
                  <a:pt x="435205" y="0"/>
                </a:cubicBezTo>
                <a:cubicBezTo>
                  <a:pt x="618923" y="-51789"/>
                  <a:pt x="714859" y="5249"/>
                  <a:pt x="908255" y="0"/>
                </a:cubicBezTo>
                <a:cubicBezTo>
                  <a:pt x="1101651" y="-5249"/>
                  <a:pt x="1246288" y="23418"/>
                  <a:pt x="1362382" y="0"/>
                </a:cubicBezTo>
                <a:cubicBezTo>
                  <a:pt x="1478476" y="-23418"/>
                  <a:pt x="1694641" y="40128"/>
                  <a:pt x="1892197" y="0"/>
                </a:cubicBezTo>
                <a:cubicBezTo>
                  <a:pt x="1895119" y="256436"/>
                  <a:pt x="1870502" y="309187"/>
                  <a:pt x="1892197" y="548793"/>
                </a:cubicBezTo>
                <a:cubicBezTo>
                  <a:pt x="1913892" y="788399"/>
                  <a:pt x="1863328" y="818655"/>
                  <a:pt x="1892197" y="1055372"/>
                </a:cubicBezTo>
                <a:cubicBezTo>
                  <a:pt x="1921066" y="1292089"/>
                  <a:pt x="1847014" y="1415160"/>
                  <a:pt x="1892197" y="1540843"/>
                </a:cubicBezTo>
                <a:cubicBezTo>
                  <a:pt x="1937380" y="1666526"/>
                  <a:pt x="1849714" y="1975198"/>
                  <a:pt x="1892197" y="2110744"/>
                </a:cubicBezTo>
                <a:cubicBezTo>
                  <a:pt x="1722683" y="2149393"/>
                  <a:pt x="1558718" y="2088586"/>
                  <a:pt x="1438070" y="2110744"/>
                </a:cubicBezTo>
                <a:cubicBezTo>
                  <a:pt x="1317422" y="2132902"/>
                  <a:pt x="1202135" y="2101063"/>
                  <a:pt x="983942" y="2110744"/>
                </a:cubicBezTo>
                <a:cubicBezTo>
                  <a:pt x="765749" y="2120425"/>
                  <a:pt x="729644" y="2097570"/>
                  <a:pt x="548737" y="2110744"/>
                </a:cubicBezTo>
                <a:cubicBezTo>
                  <a:pt x="367830" y="2123918"/>
                  <a:pt x="170796" y="2091846"/>
                  <a:pt x="0" y="2110744"/>
                </a:cubicBezTo>
                <a:cubicBezTo>
                  <a:pt x="-35298" y="1903346"/>
                  <a:pt x="55986" y="1754506"/>
                  <a:pt x="0" y="1625273"/>
                </a:cubicBezTo>
                <a:cubicBezTo>
                  <a:pt x="-55986" y="1496040"/>
                  <a:pt x="13667" y="1294630"/>
                  <a:pt x="0" y="1055372"/>
                </a:cubicBezTo>
                <a:cubicBezTo>
                  <a:pt x="-13667" y="816114"/>
                  <a:pt x="21962" y="724529"/>
                  <a:pt x="0" y="569901"/>
                </a:cubicBezTo>
                <a:cubicBezTo>
                  <a:pt x="-21962" y="415273"/>
                  <a:pt x="22541" y="195409"/>
                  <a:pt x="0" y="0"/>
                </a:cubicBezTo>
                <a:close/>
              </a:path>
            </a:pathLst>
          </a:custGeom>
          <a:solidFill>
            <a:srgbClr val="A6A6A6"/>
          </a:solidFill>
          <a:ln>
            <a:extLst>
              <a:ext uri="{C807C97D-BFC1-408E-A445-0C87EB9F89A2}">
                <ask:lineSketchStyleProps xmlns:ask="http://schemas.microsoft.com/office/drawing/2018/sketchyshapes" sd="4274562883">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pPr algn="ctr"/>
            <a:r>
              <a:rPr lang="en-GB" dirty="0"/>
              <a:t>Defence outputs*</a:t>
            </a:r>
          </a:p>
          <a:p>
            <a:pPr algn="ctr"/>
            <a:endParaRPr lang="en-GB" dirty="0"/>
          </a:p>
          <a:p>
            <a:pPr algn="ctr"/>
            <a:r>
              <a:rPr lang="en-GB" dirty="0"/>
              <a:t>Finance</a:t>
            </a:r>
          </a:p>
          <a:p>
            <a:pPr algn="ctr"/>
            <a:endParaRPr lang="en-GB" dirty="0"/>
          </a:p>
          <a:p>
            <a:pPr algn="ctr"/>
            <a:r>
              <a:rPr lang="en-GB" dirty="0"/>
              <a:t>Social &amp; Environmental</a:t>
            </a:r>
          </a:p>
        </p:txBody>
      </p:sp>
      <p:sp>
        <p:nvSpPr>
          <p:cNvPr id="22" name="TextBox 21">
            <a:extLst>
              <a:ext uri="{FF2B5EF4-FFF2-40B4-BE49-F238E27FC236}">
                <a16:creationId xmlns:a16="http://schemas.microsoft.com/office/drawing/2014/main" id="{A2185D98-D48C-2025-479B-36952C267F93}"/>
              </a:ext>
            </a:extLst>
          </p:cNvPr>
          <p:cNvSpPr txBox="1"/>
          <p:nvPr/>
        </p:nvSpPr>
        <p:spPr>
          <a:xfrm rot="431188">
            <a:off x="6705800" y="3190688"/>
            <a:ext cx="1892197" cy="678363"/>
          </a:xfrm>
          <a:custGeom>
            <a:avLst/>
            <a:gdLst>
              <a:gd name="connsiteX0" fmla="*/ 0 w 1892197"/>
              <a:gd name="connsiteY0" fmla="*/ 0 h 678363"/>
              <a:gd name="connsiteX1" fmla="*/ 510893 w 1892197"/>
              <a:gd name="connsiteY1" fmla="*/ 0 h 678363"/>
              <a:gd name="connsiteX2" fmla="*/ 983942 w 1892197"/>
              <a:gd name="connsiteY2" fmla="*/ 0 h 678363"/>
              <a:gd name="connsiteX3" fmla="*/ 1400226 w 1892197"/>
              <a:gd name="connsiteY3" fmla="*/ 0 h 678363"/>
              <a:gd name="connsiteX4" fmla="*/ 1892197 w 1892197"/>
              <a:gd name="connsiteY4" fmla="*/ 0 h 678363"/>
              <a:gd name="connsiteX5" fmla="*/ 1892197 w 1892197"/>
              <a:gd name="connsiteY5" fmla="*/ 339182 h 678363"/>
              <a:gd name="connsiteX6" fmla="*/ 1892197 w 1892197"/>
              <a:gd name="connsiteY6" fmla="*/ 678363 h 678363"/>
              <a:gd name="connsiteX7" fmla="*/ 1381304 w 1892197"/>
              <a:gd name="connsiteY7" fmla="*/ 678363 h 678363"/>
              <a:gd name="connsiteX8" fmla="*/ 908255 w 1892197"/>
              <a:gd name="connsiteY8" fmla="*/ 678363 h 678363"/>
              <a:gd name="connsiteX9" fmla="*/ 435205 w 1892197"/>
              <a:gd name="connsiteY9" fmla="*/ 678363 h 678363"/>
              <a:gd name="connsiteX10" fmla="*/ 0 w 1892197"/>
              <a:gd name="connsiteY10" fmla="*/ 678363 h 678363"/>
              <a:gd name="connsiteX11" fmla="*/ 0 w 1892197"/>
              <a:gd name="connsiteY11" fmla="*/ 352749 h 678363"/>
              <a:gd name="connsiteX12" fmla="*/ 0 w 1892197"/>
              <a:gd name="connsiteY12" fmla="*/ 0 h 6783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892197" h="678363" fill="none" extrusionOk="0">
                <a:moveTo>
                  <a:pt x="0" y="0"/>
                </a:moveTo>
                <a:cubicBezTo>
                  <a:pt x="252861" y="-8773"/>
                  <a:pt x="289857" y="26902"/>
                  <a:pt x="510893" y="0"/>
                </a:cubicBezTo>
                <a:cubicBezTo>
                  <a:pt x="731929" y="-26902"/>
                  <a:pt x="843641" y="3754"/>
                  <a:pt x="983942" y="0"/>
                </a:cubicBezTo>
                <a:cubicBezTo>
                  <a:pt x="1124243" y="-3754"/>
                  <a:pt x="1286118" y="47868"/>
                  <a:pt x="1400226" y="0"/>
                </a:cubicBezTo>
                <a:cubicBezTo>
                  <a:pt x="1514334" y="-47868"/>
                  <a:pt x="1758507" y="29580"/>
                  <a:pt x="1892197" y="0"/>
                </a:cubicBezTo>
                <a:cubicBezTo>
                  <a:pt x="1930162" y="76720"/>
                  <a:pt x="1858264" y="172527"/>
                  <a:pt x="1892197" y="339182"/>
                </a:cubicBezTo>
                <a:cubicBezTo>
                  <a:pt x="1926130" y="505837"/>
                  <a:pt x="1867609" y="567589"/>
                  <a:pt x="1892197" y="678363"/>
                </a:cubicBezTo>
                <a:cubicBezTo>
                  <a:pt x="1651179" y="696045"/>
                  <a:pt x="1611735" y="629426"/>
                  <a:pt x="1381304" y="678363"/>
                </a:cubicBezTo>
                <a:cubicBezTo>
                  <a:pt x="1150873" y="727300"/>
                  <a:pt x="1121706" y="670497"/>
                  <a:pt x="908255" y="678363"/>
                </a:cubicBezTo>
                <a:cubicBezTo>
                  <a:pt x="694804" y="686229"/>
                  <a:pt x="545030" y="655464"/>
                  <a:pt x="435205" y="678363"/>
                </a:cubicBezTo>
                <a:cubicBezTo>
                  <a:pt x="325380" y="701262"/>
                  <a:pt x="170984" y="626574"/>
                  <a:pt x="0" y="678363"/>
                </a:cubicBezTo>
                <a:cubicBezTo>
                  <a:pt x="-21367" y="566009"/>
                  <a:pt x="2902" y="417877"/>
                  <a:pt x="0" y="352749"/>
                </a:cubicBezTo>
                <a:cubicBezTo>
                  <a:pt x="-2902" y="287621"/>
                  <a:pt x="32488" y="71726"/>
                  <a:pt x="0" y="0"/>
                </a:cubicBezTo>
                <a:close/>
              </a:path>
              <a:path w="1892197" h="678363" stroke="0" extrusionOk="0">
                <a:moveTo>
                  <a:pt x="0" y="0"/>
                </a:moveTo>
                <a:cubicBezTo>
                  <a:pt x="128422" y="-36055"/>
                  <a:pt x="251487" y="51789"/>
                  <a:pt x="435205" y="0"/>
                </a:cubicBezTo>
                <a:cubicBezTo>
                  <a:pt x="618923" y="-51789"/>
                  <a:pt x="714859" y="5249"/>
                  <a:pt x="908255" y="0"/>
                </a:cubicBezTo>
                <a:cubicBezTo>
                  <a:pt x="1101651" y="-5249"/>
                  <a:pt x="1246288" y="23418"/>
                  <a:pt x="1362382" y="0"/>
                </a:cubicBezTo>
                <a:cubicBezTo>
                  <a:pt x="1478476" y="-23418"/>
                  <a:pt x="1694641" y="40128"/>
                  <a:pt x="1892197" y="0"/>
                </a:cubicBezTo>
                <a:cubicBezTo>
                  <a:pt x="1906819" y="71432"/>
                  <a:pt x="1862913" y="230887"/>
                  <a:pt x="1892197" y="345965"/>
                </a:cubicBezTo>
                <a:cubicBezTo>
                  <a:pt x="1921481" y="461044"/>
                  <a:pt x="1863750" y="552121"/>
                  <a:pt x="1892197" y="678363"/>
                </a:cubicBezTo>
                <a:cubicBezTo>
                  <a:pt x="1678960" y="706642"/>
                  <a:pt x="1596064" y="664191"/>
                  <a:pt x="1456992" y="678363"/>
                </a:cubicBezTo>
                <a:cubicBezTo>
                  <a:pt x="1317921" y="692535"/>
                  <a:pt x="1168734" y="636904"/>
                  <a:pt x="946099" y="678363"/>
                </a:cubicBezTo>
                <a:cubicBezTo>
                  <a:pt x="723464" y="719822"/>
                  <a:pt x="662981" y="643967"/>
                  <a:pt x="529815" y="678363"/>
                </a:cubicBezTo>
                <a:cubicBezTo>
                  <a:pt x="396649" y="712759"/>
                  <a:pt x="118126" y="662550"/>
                  <a:pt x="0" y="678363"/>
                </a:cubicBezTo>
                <a:cubicBezTo>
                  <a:pt x="-1768" y="573195"/>
                  <a:pt x="37875" y="454427"/>
                  <a:pt x="0" y="352749"/>
                </a:cubicBezTo>
                <a:cubicBezTo>
                  <a:pt x="-37875" y="251071"/>
                  <a:pt x="39169" y="156469"/>
                  <a:pt x="0" y="0"/>
                </a:cubicBezTo>
                <a:close/>
              </a:path>
            </a:pathLst>
          </a:custGeom>
          <a:solidFill>
            <a:srgbClr val="7030A0"/>
          </a:solidFill>
          <a:ln>
            <a:extLst>
              <a:ext uri="{C807C97D-BFC1-408E-A445-0C87EB9F89A2}">
                <ask:lineSketchStyleProps xmlns:ask="http://schemas.microsoft.com/office/drawing/2018/sketchyshapes" sd="4274562883">
                  <a:prstGeom prst="rect">
                    <a:avLst/>
                  </a:prstGeom>
                  <ask:type>
                    <ask:lineSketchScribble/>
                  </ask:type>
                </ask:lineSketchStyleProps>
              </a:ext>
            </a:extLst>
          </a:ln>
          <a:effectLst>
            <a:outerShdw blurRad="50800" dist="38100" dir="2700000" sx="108000" sy="108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defPPr>
              <a:defRPr lang="en-US"/>
            </a:defPPr>
            <a:lvl1pPr algn="ctr">
              <a:defRPr>
                <a:solidFill>
                  <a:schemeClr val="lt1"/>
                </a:solidFill>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Assurance</a:t>
            </a:r>
          </a:p>
        </p:txBody>
      </p:sp>
      <p:sp>
        <p:nvSpPr>
          <p:cNvPr id="17" name="Rectangle: Folded Corner 16">
            <a:extLst>
              <a:ext uri="{FF2B5EF4-FFF2-40B4-BE49-F238E27FC236}">
                <a16:creationId xmlns:a16="http://schemas.microsoft.com/office/drawing/2014/main" id="{99E39829-4129-DF6F-E63C-443C9BE86EDC}"/>
              </a:ext>
            </a:extLst>
          </p:cNvPr>
          <p:cNvSpPr/>
          <p:nvPr/>
        </p:nvSpPr>
        <p:spPr>
          <a:xfrm rot="21106899">
            <a:off x="10608943" y="5569085"/>
            <a:ext cx="1268799" cy="959798"/>
          </a:xfrm>
          <a:prstGeom prst="foldedCorner">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400" dirty="0"/>
              <a:t>Draft for review and discussion</a:t>
            </a:r>
          </a:p>
        </p:txBody>
      </p:sp>
    </p:spTree>
    <p:extLst>
      <p:ext uri="{BB962C8B-B14F-4D97-AF65-F5344CB8AC3E}">
        <p14:creationId xmlns:p14="http://schemas.microsoft.com/office/powerpoint/2010/main" val="334882859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6">
            <a:extLst>
              <a:ext uri="{FF2B5EF4-FFF2-40B4-BE49-F238E27FC236}">
                <a16:creationId xmlns:a16="http://schemas.microsoft.com/office/drawing/2014/main" id="{870C1B3E-08EC-48D2-FF2B-62C6D92A7DC6}"/>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655"/>
          <a:stretch/>
        </p:blipFill>
        <p:spPr bwMode="auto">
          <a:xfrm>
            <a:off x="1" y="1"/>
            <a:ext cx="12268484" cy="6875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Folded Corner 1">
            <a:extLst>
              <a:ext uri="{FF2B5EF4-FFF2-40B4-BE49-F238E27FC236}">
                <a16:creationId xmlns:a16="http://schemas.microsoft.com/office/drawing/2014/main" id="{DA5892FC-04C1-154F-1CD0-A5D79E488CFF}"/>
              </a:ext>
            </a:extLst>
          </p:cNvPr>
          <p:cNvSpPr/>
          <p:nvPr/>
        </p:nvSpPr>
        <p:spPr>
          <a:xfrm rot="21106899">
            <a:off x="865131" y="5271216"/>
            <a:ext cx="1268799" cy="959798"/>
          </a:xfrm>
          <a:prstGeom prst="foldedCorner">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1400" dirty="0"/>
              <a:t>Draft for review and discussion</a:t>
            </a:r>
          </a:p>
        </p:txBody>
      </p:sp>
      <p:sp>
        <p:nvSpPr>
          <p:cNvPr id="3" name="Rectangle 2">
            <a:extLst>
              <a:ext uri="{FF2B5EF4-FFF2-40B4-BE49-F238E27FC236}">
                <a16:creationId xmlns:a16="http://schemas.microsoft.com/office/drawing/2014/main" id="{F6796107-63AB-447F-F903-DB78BB57944C}"/>
              </a:ext>
            </a:extLst>
          </p:cNvPr>
          <p:cNvSpPr/>
          <p:nvPr/>
        </p:nvSpPr>
        <p:spPr>
          <a:xfrm>
            <a:off x="57665" y="98854"/>
            <a:ext cx="12134335" cy="444843"/>
          </a:xfrm>
          <a:prstGeom prst="rect">
            <a:avLst/>
          </a:prstGeom>
          <a:solidFill>
            <a:srgbClr val="7030A0"/>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GB" sz="2800" b="1" dirty="0"/>
              <a:t>ASSET MANAGEMENT IN DEFENCE &amp; THROUGH LIFE ENGINEERING SERVICES</a:t>
            </a:r>
          </a:p>
        </p:txBody>
      </p:sp>
    </p:spTree>
    <p:extLst>
      <p:ext uri="{BB962C8B-B14F-4D97-AF65-F5344CB8AC3E}">
        <p14:creationId xmlns:p14="http://schemas.microsoft.com/office/powerpoint/2010/main" val="330549200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EDDF22-87EC-6DD7-9319-104D7570B1D1}"/>
              </a:ext>
            </a:extLst>
          </p:cNvPr>
          <p:cNvSpPr>
            <a:spLocks noGrp="1"/>
          </p:cNvSpPr>
          <p:nvPr>
            <p:ph type="title"/>
          </p:nvPr>
        </p:nvSpPr>
        <p:spPr>
          <a:xfrm>
            <a:off x="2550090" y="198112"/>
            <a:ext cx="7728559" cy="1116795"/>
          </a:xfrm>
        </p:spPr>
        <p:txBody>
          <a:bodyPr>
            <a:normAutofit/>
          </a:bodyPr>
          <a:lstStyle/>
          <a:p>
            <a:pPr algn="ctr"/>
            <a:r>
              <a:rPr lang="en-US" b="1" dirty="0">
                <a:ea typeface="Calibri Light"/>
                <a:cs typeface="Calibri Light"/>
              </a:rPr>
              <a:t>Aspirational - DAMCOP</a:t>
            </a:r>
            <a:endParaRPr lang="en-US" b="1" dirty="0"/>
          </a:p>
        </p:txBody>
      </p:sp>
      <p:pic>
        <p:nvPicPr>
          <p:cNvPr id="5" name="Picture 4" descr="A purple logo with white text&#10;&#10;AI-generated content may be incorrect.">
            <a:extLst>
              <a:ext uri="{FF2B5EF4-FFF2-40B4-BE49-F238E27FC236}">
                <a16:creationId xmlns:a16="http://schemas.microsoft.com/office/drawing/2014/main" id="{2F58E788-5B9E-D03C-3BC5-FD5EE99A5C29}"/>
              </a:ext>
            </a:extLst>
          </p:cNvPr>
          <p:cNvPicPr>
            <a:picLocks noChangeAspect="1"/>
          </p:cNvPicPr>
          <p:nvPr/>
        </p:nvPicPr>
        <p:blipFill>
          <a:blip r:embed="rId2"/>
          <a:stretch>
            <a:fillRect/>
          </a:stretch>
        </p:blipFill>
        <p:spPr>
          <a:xfrm>
            <a:off x="436599" y="190855"/>
            <a:ext cx="2009775" cy="981075"/>
          </a:xfrm>
          <a:prstGeom prst="rect">
            <a:avLst/>
          </a:prstGeom>
        </p:spPr>
      </p:pic>
      <p:pic>
        <p:nvPicPr>
          <p:cNvPr id="7" name="Picture 6" descr="A logo with a purple triangle and black triangle&#10;&#10;AI-generated content may be incorrect.">
            <a:extLst>
              <a:ext uri="{FF2B5EF4-FFF2-40B4-BE49-F238E27FC236}">
                <a16:creationId xmlns:a16="http://schemas.microsoft.com/office/drawing/2014/main" id="{F9EF935E-12ED-BEE6-D8F5-FB9AE55355D7}"/>
              </a:ext>
            </a:extLst>
          </p:cNvPr>
          <p:cNvPicPr>
            <a:picLocks noChangeAspect="1"/>
          </p:cNvPicPr>
          <p:nvPr/>
        </p:nvPicPr>
        <p:blipFill>
          <a:blip r:embed="rId3"/>
          <a:stretch>
            <a:fillRect/>
          </a:stretch>
        </p:blipFill>
        <p:spPr>
          <a:xfrm>
            <a:off x="10444498" y="308951"/>
            <a:ext cx="1408657" cy="842638"/>
          </a:xfrm>
          <a:prstGeom prst="rect">
            <a:avLst/>
          </a:prstGeom>
        </p:spPr>
      </p:pic>
      <p:sp>
        <p:nvSpPr>
          <p:cNvPr id="3" name="TextBox 2">
            <a:extLst>
              <a:ext uri="{FF2B5EF4-FFF2-40B4-BE49-F238E27FC236}">
                <a16:creationId xmlns:a16="http://schemas.microsoft.com/office/drawing/2014/main" id="{420194BE-EA77-529A-DE41-C3D9113C74A1}"/>
              </a:ext>
            </a:extLst>
          </p:cNvPr>
          <p:cNvSpPr txBox="1"/>
          <p:nvPr/>
        </p:nvSpPr>
        <p:spPr>
          <a:xfrm>
            <a:off x="338844" y="1151589"/>
            <a:ext cx="10426566" cy="3785652"/>
          </a:xfrm>
          <a:prstGeom prst="rect">
            <a:avLst/>
          </a:prstGeom>
          <a:noFill/>
        </p:spPr>
        <p:txBody>
          <a:bodyPr wrap="square" rtlCol="0">
            <a:spAutoFit/>
          </a:bodyPr>
          <a:lstStyle/>
          <a:p>
            <a:pPr marL="0" indent="0">
              <a:buNone/>
            </a:pPr>
            <a:r>
              <a:rPr lang="en-GB" sz="1600" b="1" dirty="0"/>
              <a:t>Workshop task…</a:t>
            </a:r>
          </a:p>
          <a:p>
            <a:pPr marL="0" indent="0">
              <a:buNone/>
            </a:pPr>
            <a:endParaRPr lang="en-GB" sz="1600" b="1" dirty="0"/>
          </a:p>
          <a:p>
            <a:pPr marL="742950" lvl="1" indent="-285750">
              <a:buFont typeface="Arial" panose="020B0604020202020204" pitchFamily="34" charset="0"/>
              <a:buChar char="•"/>
            </a:pPr>
            <a:r>
              <a:rPr lang="en-US" sz="1600" dirty="0"/>
              <a:t>What should the future direction of the Defence AM Community of Practice be?</a:t>
            </a:r>
          </a:p>
          <a:p>
            <a:pPr marL="742950" lvl="1" indent="-285750">
              <a:buFont typeface="Arial" panose="020B0604020202020204" pitchFamily="34" charset="0"/>
              <a:buChar char="•"/>
            </a:pPr>
            <a:endParaRPr lang="en-US" sz="1600" dirty="0"/>
          </a:p>
          <a:p>
            <a:pPr marL="742950" lvl="1" indent="-285750">
              <a:buFont typeface="Arial" panose="020B0604020202020204" pitchFamily="34" charset="0"/>
              <a:buChar char="•"/>
            </a:pPr>
            <a:r>
              <a:rPr lang="en-US" sz="1600" dirty="0"/>
              <a:t>Review Manifesto and feedback</a:t>
            </a:r>
          </a:p>
          <a:p>
            <a:pPr marL="742950" lvl="1" indent="-285750">
              <a:buFont typeface="Arial" panose="020B0604020202020204" pitchFamily="34" charset="0"/>
              <a:buChar char="•"/>
            </a:pPr>
            <a:endParaRPr lang="en-US" sz="1600" dirty="0"/>
          </a:p>
          <a:p>
            <a:pPr marL="742950" lvl="1" indent="-285750">
              <a:buFont typeface="Arial" panose="020B0604020202020204" pitchFamily="34" charset="0"/>
              <a:buChar char="•"/>
            </a:pPr>
            <a:r>
              <a:rPr lang="en-US" sz="1600" dirty="0"/>
              <a:t>Should we consider another event to cover other TLB’s share progress / insights </a:t>
            </a:r>
            <a:r>
              <a:rPr lang="en-US" sz="1600" dirty="0" err="1"/>
              <a:t>etc</a:t>
            </a:r>
            <a:r>
              <a:rPr lang="en-US" sz="1600" dirty="0"/>
              <a:t>?</a:t>
            </a:r>
          </a:p>
          <a:p>
            <a:pPr marL="742950" lvl="1" indent="-285750">
              <a:buFont typeface="Arial" panose="020B0604020202020204" pitchFamily="34" charset="0"/>
              <a:buChar char="•"/>
            </a:pPr>
            <a:endParaRPr lang="en-US" sz="1600" dirty="0"/>
          </a:p>
          <a:p>
            <a:pPr marL="742950" lvl="1" indent="-285750">
              <a:buFont typeface="Arial" panose="020B0604020202020204" pitchFamily="34" charset="0"/>
              <a:buChar char="•"/>
            </a:pPr>
            <a:endParaRPr lang="en-GB" sz="1600" dirty="0"/>
          </a:p>
          <a:p>
            <a:r>
              <a:rPr lang="en-GB" sz="1600" dirty="0"/>
              <a:t>3. Aspirational</a:t>
            </a:r>
          </a:p>
          <a:p>
            <a:pPr marL="285750" indent="-285750">
              <a:buFont typeface="Arial" panose="020B0604020202020204" pitchFamily="34" charset="0"/>
              <a:buChar char="•"/>
            </a:pPr>
            <a:r>
              <a:rPr lang="en-GB" sz="1600" dirty="0"/>
              <a:t>Terms of Reference</a:t>
            </a:r>
          </a:p>
          <a:p>
            <a:pPr marL="285750" indent="-285750">
              <a:buFont typeface="Arial" panose="020B0604020202020204" pitchFamily="34" charset="0"/>
              <a:buChar char="•"/>
            </a:pPr>
            <a:r>
              <a:rPr lang="en-GB" sz="1600" dirty="0"/>
              <a:t>Paper, pens, Posters, Laptop</a:t>
            </a:r>
          </a:p>
          <a:p>
            <a:pPr marL="285750" indent="-285750">
              <a:buFont typeface="Arial" panose="020B0604020202020204" pitchFamily="34" charset="0"/>
              <a:buChar char="•"/>
            </a:pPr>
            <a:r>
              <a:rPr lang="en-GB" sz="1600" dirty="0"/>
              <a:t>Convenor</a:t>
            </a:r>
          </a:p>
          <a:p>
            <a:pPr marL="285750" indent="-285750">
              <a:buFont typeface="Arial" panose="020B0604020202020204" pitchFamily="34" charset="0"/>
              <a:buChar char="•"/>
            </a:pPr>
            <a:r>
              <a:rPr lang="en-GB" sz="1600" dirty="0"/>
              <a:t>Scribe</a:t>
            </a:r>
          </a:p>
          <a:p>
            <a:endParaRPr lang="en-GB" sz="1600" dirty="0"/>
          </a:p>
        </p:txBody>
      </p:sp>
      <p:pic>
        <p:nvPicPr>
          <p:cNvPr id="4" name="Picture 3">
            <a:extLst>
              <a:ext uri="{FF2B5EF4-FFF2-40B4-BE49-F238E27FC236}">
                <a16:creationId xmlns:a16="http://schemas.microsoft.com/office/drawing/2014/main" id="{F1778428-79D9-4111-2B68-F642604C82A9}"/>
              </a:ext>
            </a:extLst>
          </p:cNvPr>
          <p:cNvPicPr>
            <a:picLocks noChangeAspect="1"/>
          </p:cNvPicPr>
          <p:nvPr/>
        </p:nvPicPr>
        <p:blipFill>
          <a:blip r:embed="rId4"/>
          <a:stretch>
            <a:fillRect/>
          </a:stretch>
        </p:blipFill>
        <p:spPr>
          <a:xfrm>
            <a:off x="10444498" y="1214225"/>
            <a:ext cx="1409178" cy="1275877"/>
          </a:xfrm>
          <a:prstGeom prst="rect">
            <a:avLst/>
          </a:prstGeom>
        </p:spPr>
      </p:pic>
    </p:spTree>
    <p:extLst>
      <p:ext uri="{BB962C8B-B14F-4D97-AF65-F5344CB8AC3E}">
        <p14:creationId xmlns:p14="http://schemas.microsoft.com/office/powerpoint/2010/main" val="358036046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7" descr="TD-info PRESENTATIONslides16x9_01a2">
            <a:extLst>
              <a:ext uri="{FF2B5EF4-FFF2-40B4-BE49-F238E27FC236}">
                <a16:creationId xmlns:a16="http://schemas.microsoft.com/office/drawing/2014/main" id="{16D044B4-957F-5DB9-1445-D1426CB3F2E2}"/>
              </a:ext>
            </a:extLst>
          </p:cNvPr>
          <p:cNvPicPr>
            <a:picLocks noChangeAspect="1" noChangeArrowheads="1"/>
          </p:cNvPicPr>
          <p:nvPr/>
        </p:nvPicPr>
        <p:blipFill>
          <a:blip r:embed="rId2"/>
          <a:srcRect/>
          <a:stretch>
            <a:fillRect/>
          </a:stretch>
        </p:blipFill>
        <p:spPr bwMode="auto">
          <a:xfrm>
            <a:off x="0" y="-3435"/>
            <a:ext cx="12192000" cy="6861435"/>
          </a:xfrm>
          <a:prstGeom prst="rect">
            <a:avLst/>
          </a:prstGeom>
          <a:noFill/>
          <a:ln w="9525">
            <a:noFill/>
            <a:miter lim="800000"/>
            <a:headEnd/>
            <a:tailEnd/>
          </a:ln>
        </p:spPr>
      </p:pic>
      <p:sp>
        <p:nvSpPr>
          <p:cNvPr id="2" name="Title 1">
            <a:extLst>
              <a:ext uri="{FF2B5EF4-FFF2-40B4-BE49-F238E27FC236}">
                <a16:creationId xmlns:a16="http://schemas.microsoft.com/office/drawing/2014/main" id="{578D7ACE-D4FC-42E4-8DD9-A7D45A2090C0}"/>
              </a:ext>
            </a:extLst>
          </p:cNvPr>
          <p:cNvSpPr>
            <a:spLocks noGrp="1"/>
          </p:cNvSpPr>
          <p:nvPr>
            <p:ph type="title"/>
          </p:nvPr>
        </p:nvSpPr>
        <p:spPr>
          <a:xfrm>
            <a:off x="838200" y="365126"/>
            <a:ext cx="10515600" cy="445580"/>
          </a:xfrm>
        </p:spPr>
        <p:txBody>
          <a:bodyPr>
            <a:normAutofit fontScale="90000"/>
          </a:bodyPr>
          <a:lstStyle/>
          <a:p>
            <a:r>
              <a:rPr lang="en-GB" b="1" dirty="0">
                <a:solidFill>
                  <a:schemeClr val="bg1"/>
                </a:solidFill>
              </a:rPr>
              <a:t>DAM CoP – Proposed Manifesto</a:t>
            </a:r>
          </a:p>
        </p:txBody>
      </p:sp>
      <p:sp>
        <p:nvSpPr>
          <p:cNvPr id="9" name="TextBox 8">
            <a:extLst>
              <a:ext uri="{FF2B5EF4-FFF2-40B4-BE49-F238E27FC236}">
                <a16:creationId xmlns:a16="http://schemas.microsoft.com/office/drawing/2014/main" id="{C827B65C-6293-4EFA-9259-EF90EF51FC48}"/>
              </a:ext>
            </a:extLst>
          </p:cNvPr>
          <p:cNvSpPr txBox="1"/>
          <p:nvPr/>
        </p:nvSpPr>
        <p:spPr>
          <a:xfrm>
            <a:off x="11732327" y="6463479"/>
            <a:ext cx="479609" cy="379335"/>
          </a:xfrm>
          <a:prstGeom prst="rect">
            <a:avLst/>
          </a:prstGeom>
          <a:noFill/>
        </p:spPr>
        <p:txBody>
          <a:bodyPr wrap="square" rtlCol="0">
            <a:spAutoFit/>
          </a:bodyPr>
          <a:lstStyle/>
          <a:p>
            <a:fld id="{76EA0C79-AE65-479E-B702-B64FA465732E}" type="slidenum">
              <a:rPr lang="en-GB" sz="1865">
                <a:solidFill>
                  <a:prstClr val="white"/>
                </a:solidFill>
              </a:rPr>
              <a:pPr/>
              <a:t>15</a:t>
            </a:fld>
            <a:endParaRPr lang="en-GB" sz="1865" dirty="0">
              <a:solidFill>
                <a:prstClr val="white"/>
              </a:solidFill>
            </a:endParaRPr>
          </a:p>
        </p:txBody>
      </p:sp>
      <p:sp>
        <p:nvSpPr>
          <p:cNvPr id="4" name="TextBox 3">
            <a:extLst>
              <a:ext uri="{FF2B5EF4-FFF2-40B4-BE49-F238E27FC236}">
                <a16:creationId xmlns:a16="http://schemas.microsoft.com/office/drawing/2014/main" id="{0C20C3AA-7312-BF48-6529-9A9E2427DEDB}"/>
              </a:ext>
            </a:extLst>
          </p:cNvPr>
          <p:cNvSpPr txBox="1"/>
          <p:nvPr/>
        </p:nvSpPr>
        <p:spPr>
          <a:xfrm>
            <a:off x="248540" y="1467109"/>
            <a:ext cx="11694920" cy="4401205"/>
          </a:xfrm>
          <a:prstGeom prst="rect">
            <a:avLst/>
          </a:prstGeom>
          <a:noFill/>
        </p:spPr>
        <p:txBody>
          <a:bodyPr wrap="square">
            <a:spAutoFit/>
          </a:bodyPr>
          <a:lstStyle/>
          <a:p>
            <a:r>
              <a:rPr lang="en-GB" sz="1100" dirty="0">
                <a:solidFill>
                  <a:srgbClr val="000000"/>
                </a:solidFill>
                <a:effectLst/>
                <a:latin typeface="Arial" panose="020B0604020202020204" pitchFamily="34" charset="0"/>
                <a:ea typeface="Calibri" panose="020F0502020204030204" pitchFamily="34" charset="0"/>
              </a:rPr>
              <a:t> </a:t>
            </a:r>
            <a:r>
              <a:rPr lang="en-GB" sz="1400" dirty="0">
                <a:effectLst/>
                <a:latin typeface="Calibri" panose="020F0502020204030204" pitchFamily="34" charset="0"/>
                <a:ea typeface="Calibri" panose="020F0502020204030204" pitchFamily="34" charset="0"/>
              </a:rPr>
              <a:t>The Defence Asset Management Community of Practice (DAM-CoP) has a unique opportunity to establish a common framework for undertaking AM across the defence sector. We believe that by establishing common taxonomy and frame work from a blended set of representation from both government and supply chain we can create a streamlined, value add approach. This will create a platform of innovation that can enable all participants across the defence domain to align their actions and complement each others work to the benefit of UK plc.</a:t>
            </a:r>
          </a:p>
          <a:p>
            <a:r>
              <a:rPr lang="en-GB" sz="1400" dirty="0">
                <a:effectLst/>
                <a:latin typeface="Calibri" panose="020F0502020204030204" pitchFamily="34" charset="0"/>
                <a:ea typeface="Calibri" panose="020F0502020204030204" pitchFamily="34" charset="0"/>
              </a:rPr>
              <a:t> </a:t>
            </a:r>
          </a:p>
          <a:p>
            <a:r>
              <a:rPr lang="en-GB" sz="1400" dirty="0">
                <a:effectLst/>
                <a:latin typeface="Calibri" panose="020F0502020204030204" pitchFamily="34" charset="0"/>
                <a:ea typeface="Calibri" panose="020F0502020204030204" pitchFamily="34" charset="0"/>
              </a:rPr>
              <a:t>Our intentions:</a:t>
            </a: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Collaborative Approach: </a:t>
            </a:r>
            <a:r>
              <a:rPr lang="en-GB" sz="1400" dirty="0">
                <a:effectLst/>
                <a:latin typeface="Calibri" panose="020F0502020204030204" pitchFamily="34" charset="0"/>
                <a:ea typeface="Times New Roman" panose="02020603050405020304" pitchFamily="18" charset="0"/>
              </a:rPr>
              <a:t>We embrace collaboration across all levels and disciplines to foster a common approach to asset management.</a:t>
            </a:r>
            <a:endParaRPr lang="en-GB" sz="1400" dirty="0">
              <a:effectLst/>
              <a:latin typeface="Calibri" panose="020F0502020204030204" pitchFamily="34" charset="0"/>
              <a:ea typeface="Calibri" panose="020F0502020204030204" pitchFamily="34" charset="0"/>
            </a:endParaRP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Efficiency Enhancement: </a:t>
            </a:r>
            <a:r>
              <a:rPr lang="en-GB" sz="1400" dirty="0">
                <a:effectLst/>
                <a:latin typeface="Calibri" panose="020F0502020204030204" pitchFamily="34" charset="0"/>
                <a:ea typeface="Times New Roman" panose="02020603050405020304" pitchFamily="18" charset="0"/>
              </a:rPr>
              <a:t>Our goal is to continually improve efficiency in asset management processes to support defence operations effectively and sustainably.</a:t>
            </a:r>
            <a:endParaRPr lang="en-GB" sz="1400" dirty="0">
              <a:effectLst/>
              <a:latin typeface="Calibri" panose="020F0502020204030204" pitchFamily="34" charset="0"/>
              <a:ea typeface="Calibri" panose="020F0502020204030204" pitchFamily="34" charset="0"/>
            </a:endParaRP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Innovation and Adaptability: </a:t>
            </a:r>
            <a:r>
              <a:rPr lang="en-GB" sz="1400" dirty="0">
                <a:effectLst/>
                <a:latin typeface="Calibri" panose="020F0502020204030204" pitchFamily="34" charset="0"/>
                <a:ea typeface="Times New Roman" panose="02020603050405020304" pitchFamily="18" charset="0"/>
              </a:rPr>
              <a:t>We encourage innovation and adaptability to meet evolving defence needs and challenges, leveraging cutting-edge technologies and methodologies.</a:t>
            </a:r>
            <a:endParaRPr lang="en-GB" sz="1400" dirty="0">
              <a:effectLst/>
              <a:latin typeface="Calibri" panose="020F0502020204030204" pitchFamily="34" charset="0"/>
              <a:ea typeface="Calibri" panose="020F0502020204030204" pitchFamily="34" charset="0"/>
            </a:endParaRP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Knowledge Sharing: </a:t>
            </a:r>
            <a:r>
              <a:rPr lang="en-GB" sz="1400" dirty="0">
                <a:effectLst/>
                <a:latin typeface="Calibri" panose="020F0502020204030204" pitchFamily="34" charset="0"/>
                <a:ea typeface="Times New Roman" panose="02020603050405020304" pitchFamily="18" charset="0"/>
              </a:rPr>
              <a:t>We promote knowledge sharing and continuous learning within the community to harness collective expertise and insights.</a:t>
            </a:r>
            <a:endParaRPr lang="en-GB" sz="1400" dirty="0">
              <a:effectLst/>
              <a:latin typeface="Calibri" panose="020F0502020204030204" pitchFamily="34" charset="0"/>
              <a:ea typeface="Calibri" panose="020F0502020204030204" pitchFamily="34" charset="0"/>
            </a:endParaRP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Whole Life Cost Reduction: </a:t>
            </a:r>
            <a:r>
              <a:rPr lang="en-GB" sz="1400" dirty="0">
                <a:effectLst/>
                <a:latin typeface="Calibri" panose="020F0502020204030204" pitchFamily="34" charset="0"/>
                <a:ea typeface="Times New Roman" panose="02020603050405020304" pitchFamily="18" charset="0"/>
              </a:rPr>
              <a:t>We are committed to reducing whole life costs through strategic planning, proactive maintenance, and lifecycle management practices.</a:t>
            </a:r>
            <a:endParaRPr lang="en-GB" sz="1400" dirty="0">
              <a:effectLst/>
              <a:latin typeface="Calibri" panose="020F0502020204030204" pitchFamily="34" charset="0"/>
              <a:ea typeface="Calibri" panose="020F0502020204030204" pitchFamily="34" charset="0"/>
            </a:endParaRP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Continuous Improvement: </a:t>
            </a:r>
            <a:r>
              <a:rPr lang="en-GB" sz="1400" dirty="0">
                <a:effectLst/>
                <a:latin typeface="Calibri" panose="020F0502020204030204" pitchFamily="34" charset="0"/>
                <a:ea typeface="Times New Roman" panose="02020603050405020304" pitchFamily="18" charset="0"/>
              </a:rPr>
              <a:t>We strive for continuous improvement in asset management practices through feedback, evaluation, and adaptation to lessons learned.</a:t>
            </a:r>
            <a:endParaRPr lang="en-GB" sz="1400" dirty="0">
              <a:effectLst/>
              <a:latin typeface="Calibri" panose="020F0502020204030204" pitchFamily="34" charset="0"/>
              <a:ea typeface="Calibri" panose="020F0502020204030204" pitchFamily="34" charset="0"/>
            </a:endParaRPr>
          </a:p>
          <a:p>
            <a:pPr marL="342900" lvl="0" indent="-342900">
              <a:buFont typeface="+mj-lt"/>
              <a:buAutoNum type="arabicPeriod"/>
            </a:pPr>
            <a:r>
              <a:rPr lang="en-GB" sz="1400" b="1" dirty="0">
                <a:effectLst/>
                <a:latin typeface="Calibri" panose="020F0502020204030204" pitchFamily="34" charset="0"/>
                <a:ea typeface="Times New Roman" panose="02020603050405020304" pitchFamily="18" charset="0"/>
              </a:rPr>
              <a:t>Ethical and Transparent Practices: </a:t>
            </a:r>
            <a:r>
              <a:rPr lang="en-GB" sz="1400" dirty="0">
                <a:effectLst/>
                <a:latin typeface="Calibri" panose="020F0502020204030204" pitchFamily="34" charset="0"/>
                <a:ea typeface="Times New Roman" panose="02020603050405020304" pitchFamily="18" charset="0"/>
              </a:rPr>
              <a:t>We uphold ethical principles and transparency in all asset management activities, ensuring accountability and trustworthiness.</a:t>
            </a:r>
            <a:endParaRPr lang="en-GB" sz="1400" dirty="0">
              <a:effectLst/>
              <a:latin typeface="Calibri" panose="020F0502020204030204" pitchFamily="34" charset="0"/>
              <a:ea typeface="Calibri" panose="020F0502020204030204" pitchFamily="34" charset="0"/>
            </a:endParaRPr>
          </a:p>
          <a:p>
            <a:r>
              <a:rPr lang="en-GB" sz="1400" dirty="0">
                <a:effectLst/>
                <a:latin typeface="Calibri" panose="020F0502020204030204" pitchFamily="34" charset="0"/>
                <a:ea typeface="Calibri" panose="020F0502020204030204" pitchFamily="34" charset="0"/>
              </a:rPr>
              <a:t> </a:t>
            </a:r>
          </a:p>
          <a:p>
            <a:r>
              <a:rPr lang="en-GB" sz="1400" dirty="0">
                <a:effectLst/>
                <a:latin typeface="Calibri" panose="020F0502020204030204" pitchFamily="34" charset="0"/>
                <a:ea typeface="Calibri" panose="020F0502020204030204" pitchFamily="34" charset="0"/>
              </a:rPr>
              <a:t>It is the intentions of the group to advocate for good practices that yield a return on investment, rather than chase “excellence”</a:t>
            </a:r>
          </a:p>
        </p:txBody>
      </p:sp>
    </p:spTree>
    <p:extLst>
      <p:ext uri="{BB962C8B-B14F-4D97-AF65-F5344CB8AC3E}">
        <p14:creationId xmlns:p14="http://schemas.microsoft.com/office/powerpoint/2010/main" val="189071425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lcf76f155ced4ddcb4097134ff3c332f xmlns="e6ced449-d264-4517-983e-082893be9968">
      <Terms xmlns="http://schemas.microsoft.com/office/infopath/2007/PartnerControls"/>
    </lcf76f155ced4ddcb4097134ff3c332f>
    <TaxCatchAll xmlns="a20edf10-ee44-4ebf-8544-838a198701f6" xsi:nil="true"/>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2CC9B633D90221448A20BA9635D8C060" ma:contentTypeVersion="18" ma:contentTypeDescription="Create a new document." ma:contentTypeScope="" ma:versionID="b00e5e39ad7e9980411c37f292371ebb">
  <xsd:schema xmlns:xsd="http://www.w3.org/2001/XMLSchema" xmlns:xs="http://www.w3.org/2001/XMLSchema" xmlns:p="http://schemas.microsoft.com/office/2006/metadata/properties" xmlns:ns2="e6ced449-d264-4517-983e-082893be9968" xmlns:ns3="a20edf10-ee44-4ebf-8544-838a198701f6" targetNamespace="http://schemas.microsoft.com/office/2006/metadata/properties" ma:root="true" ma:fieldsID="9e2baf37dd96c551aac434525d678075" ns2:_="" ns3:_="">
    <xsd:import namespace="e6ced449-d264-4517-983e-082893be9968"/>
    <xsd:import namespace="a20edf10-ee44-4ebf-8544-838a198701f6"/>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3:SharedWithUsers" minOccurs="0"/>
                <xsd:element ref="ns3:SharedWithDetails" minOccurs="0"/>
                <xsd:element ref="ns2:MediaServiceOCR" minOccurs="0"/>
                <xsd:element ref="ns2:MediaServiceAutoKeyPoints" minOccurs="0"/>
                <xsd:element ref="ns2:MediaServiceKeyPoints" minOccurs="0"/>
                <xsd:element ref="ns2:MediaServiceLocation" minOccurs="0"/>
                <xsd:element ref="ns2:MediaServiceGenerationTime" minOccurs="0"/>
                <xsd:element ref="ns2:MediaServiceEventHashCode"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6ced449-d264-4517-983e-082893be9968" elementFormDefault="qualified">
    <xsd:import namespace="http://schemas.microsoft.com/office/2006/documentManagement/types"/>
    <xsd:import namespace="http://schemas.microsoft.com/office/infopath/2007/PartnerControls"/>
    <xsd:element name="MediaServiceMetadata" ma:index="8" nillable="true" ma:displayName="MediaServiceMetadata" ma:description="" ma:hidden="true" ma:internalName="MediaServiceMetadata" ma:readOnly="true">
      <xsd:simpleType>
        <xsd:restriction base="dms:Note"/>
      </xsd:simpleType>
    </xsd:element>
    <xsd:element name="MediaServiceFastMetadata" ma:index="9" nillable="true" ma:displayName="MediaServiceFastMetadata" ma:description="" ma:hidden="true" ma:internalName="MediaServiceFastMetadata" ma:readOnly="true">
      <xsd:simpleType>
        <xsd:restriction base="dms:Note"/>
      </xsd:simpleType>
    </xsd:element>
    <xsd:element name="MediaServiceDateTaken" ma:index="10" nillable="true" ma:displayName="MediaServiceDateTaken" ma:description="" ma:hidden="true" ma:internalName="MediaServiceDateTaken" ma:readOnly="true">
      <xsd:simpleType>
        <xsd:restriction base="dms:Text"/>
      </xsd:simpleType>
    </xsd:element>
    <xsd:element name="MediaServiceAutoTags" ma:index="11" nillable="true" ma:displayName="MediaServiceAutoTags" ma:description="" ma:internalName="MediaServiceAutoTags" ma:readOnly="true">
      <xsd:simpleType>
        <xsd:restriction base="dms:Text"/>
      </xsd:simpleType>
    </xsd:element>
    <xsd:element name="MediaServiceOCR" ma:index="14" nillable="true" ma:displayName="MediaServiceOCR" ma:internalName="MediaServiceOCR" ma:readOnly="true">
      <xsd:simpleType>
        <xsd:restriction base="dms:Note">
          <xsd:maxLength value="255"/>
        </xsd:restriction>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ServiceLocation" ma:index="17" nillable="true" ma:displayName="Location" ma:internalName="MediaServiceLocation"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element name="MediaLengthInSeconds" ma:index="20"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298a60dd-105f-4599-bdb4-326d190e9e50"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4"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5"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a20edf10-ee44-4ebf-8544-838a198701f6" elementFormDefault="qualified">
    <xsd:import namespace="http://schemas.microsoft.com/office/2006/documentManagement/types"/>
    <xsd:import namespace="http://schemas.microsoft.com/office/infopath/2007/PartnerControls"/>
    <xsd:element name="SharedWithUsers" ma:index="12"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description="" ma:internalName="SharedWithDetails" ma:readOnly="true">
      <xsd:simpleType>
        <xsd:restriction base="dms:Note">
          <xsd:maxLength value="255"/>
        </xsd:restriction>
      </xsd:simpleType>
    </xsd:element>
    <xsd:element name="TaxCatchAll" ma:index="23" nillable="true" ma:displayName="Taxonomy Catch All Column" ma:hidden="true" ma:list="{1490ee71-a101-4f33-8226-ab9c8f00a2e3}" ma:internalName="TaxCatchAll" ma:showField="CatchAllData" ma:web="a20edf10-ee44-4ebf-8544-838a198701f6">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E2299687-C882-4A8E-8212-A10AC6951534}">
  <ds:schemaRefs>
    <ds:schemaRef ds:uri="http://schemas.microsoft.com/office/2006/documentManagement/types"/>
    <ds:schemaRef ds:uri="http://purl.org/dc/elements/1.1/"/>
    <ds:schemaRef ds:uri="http://schemas.microsoft.com/office/2006/metadata/properties"/>
    <ds:schemaRef ds:uri="04738c6d-ecc8-46f1-821f-82e308eab3d9"/>
    <ds:schemaRef ds:uri="e61de1da-7b68-4d44-a072-e26bad8f54ca"/>
    <ds:schemaRef ds:uri="5a9ba07b-c91f-403b-a0db-3401d2b1dbc8"/>
    <ds:schemaRef ds:uri="http://purl.org/dc/terms/"/>
    <ds:schemaRef ds:uri="http://schemas.openxmlformats.org/package/2006/metadata/core-properties"/>
    <ds:schemaRef ds:uri="http://purl.org/dc/dcmitype/"/>
    <ds:schemaRef ds:uri="http://schemas.microsoft.com/office/infopath/2007/PartnerControls"/>
    <ds:schemaRef ds:uri="http://www.w3.org/XML/1998/namespace"/>
  </ds:schemaRefs>
</ds:datastoreItem>
</file>

<file path=customXml/itemProps2.xml><?xml version="1.0" encoding="utf-8"?>
<ds:datastoreItem xmlns:ds="http://schemas.openxmlformats.org/officeDocument/2006/customXml" ds:itemID="{74BE3D7E-6C1E-4153-8752-F562C2FFD6DA}">
  <ds:schemaRefs>
    <ds:schemaRef ds:uri="http://schemas.microsoft.com/sharepoint/v3/contenttype/forms"/>
  </ds:schemaRefs>
</ds:datastoreItem>
</file>

<file path=customXml/itemProps3.xml><?xml version="1.0" encoding="utf-8"?>
<ds:datastoreItem xmlns:ds="http://schemas.openxmlformats.org/officeDocument/2006/customXml" ds:itemID="{E4A42FA3-D5A9-4002-BC1F-AD8127AC52C9}"/>
</file>

<file path=docMetadata/LabelInfo.xml><?xml version="1.0" encoding="utf-8"?>
<clbl:labelList xmlns:clbl="http://schemas.microsoft.com/office/2020/mipLabelMetadata">
  <clbl:label id="{87d70b0f-5efc-4991-a065-e205bc3db308}" enabled="0" method="" siteId="{87d70b0f-5efc-4991-a065-e205bc3db308}" removed="1"/>
</clbl:labelList>
</file>

<file path=docProps/app.xml><?xml version="1.0" encoding="utf-8"?>
<Properties xmlns="http://schemas.openxmlformats.org/officeDocument/2006/extended-properties" xmlns:vt="http://schemas.openxmlformats.org/officeDocument/2006/docPropsVTypes">
  <TotalTime>4158</TotalTime>
  <Words>2230</Words>
  <Application>Microsoft Office PowerPoint</Application>
  <PresentationFormat>Widescreen</PresentationFormat>
  <Paragraphs>348</Paragraphs>
  <Slides>15</Slides>
  <Notes>4</Notes>
  <HiddenSlides>1</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15</vt:i4>
      </vt:variant>
    </vt:vector>
  </HeadingPairs>
  <TitlesOfParts>
    <vt:vector size="23" baseType="lpstr">
      <vt:lpstr>Aptos</vt:lpstr>
      <vt:lpstr>Aptos Black</vt:lpstr>
      <vt:lpstr>Aptos Narrow</vt:lpstr>
      <vt:lpstr>Arial</vt:lpstr>
      <vt:lpstr>Calibri</vt:lpstr>
      <vt:lpstr>Calibri Light</vt:lpstr>
      <vt:lpstr>Cavolini</vt:lpstr>
      <vt:lpstr>Office Theme</vt:lpstr>
      <vt:lpstr>Defence Asset Management Conference</vt:lpstr>
      <vt:lpstr>Inflight Activities</vt:lpstr>
      <vt:lpstr>Inflight Activities</vt:lpstr>
      <vt:lpstr>Inflight Activities</vt:lpstr>
      <vt:lpstr>Collateral</vt:lpstr>
      <vt:lpstr>Collateral</vt:lpstr>
      <vt:lpstr>Collateral Review</vt:lpstr>
      <vt:lpstr>PowerPoint Presentation</vt:lpstr>
      <vt:lpstr>ASSET MANAGEMENT &amp; INTEGRATED PRODUCT SUPPORT</vt:lpstr>
      <vt:lpstr>ASSET MANAGEMENT IN DEFENCE – INFORMATION SYSTEMS</vt:lpstr>
      <vt:lpstr>ASSET MANAGEMENT IN DEFENCE – DECISION LAYERS</vt:lpstr>
      <vt:lpstr>ASSET MANAGEMENT IN DEFENCE – WHAT IS IT?</vt:lpstr>
      <vt:lpstr>PowerPoint Presentation</vt:lpstr>
      <vt:lpstr>Aspirational - DAMCOP</vt:lpstr>
      <vt:lpstr>DAM CoP – Proposed Manifesto</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Asset Management</dc:title>
  <dc:creator>Delamotte, Pierre-Michael</dc:creator>
  <cp:lastModifiedBy>Kelly Gough</cp:lastModifiedBy>
  <cp:revision>382</cp:revision>
  <cp:lastPrinted>2025-05-01T16:14:41Z</cp:lastPrinted>
  <dcterms:created xsi:type="dcterms:W3CDTF">2024-06-17T07:03:48Z</dcterms:created>
  <dcterms:modified xsi:type="dcterms:W3CDTF">2025-05-12T09:16:42Z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SIP_Label_d8a60473-494b-4586-a1bb-b0e663054676_Enabled">
    <vt:lpwstr>true</vt:lpwstr>
  </property>
  <property fmtid="{D5CDD505-2E9C-101B-9397-08002B2CF9AE}" pid="3" name="MSIP_Label_d8a60473-494b-4586-a1bb-b0e663054676_SetDate">
    <vt:lpwstr>2025-04-28T12:55:04Z</vt:lpwstr>
  </property>
  <property fmtid="{D5CDD505-2E9C-101B-9397-08002B2CF9AE}" pid="4" name="MSIP_Label_d8a60473-494b-4586-a1bb-b0e663054676_Method">
    <vt:lpwstr>Privileged</vt:lpwstr>
  </property>
  <property fmtid="{D5CDD505-2E9C-101B-9397-08002B2CF9AE}" pid="5" name="MSIP_Label_d8a60473-494b-4586-a1bb-b0e663054676_Name">
    <vt:lpwstr>MOD-1-O-‘UNMARKED’</vt:lpwstr>
  </property>
  <property fmtid="{D5CDD505-2E9C-101B-9397-08002B2CF9AE}" pid="6" name="MSIP_Label_d8a60473-494b-4586-a1bb-b0e663054676_SiteId">
    <vt:lpwstr>be7760ed-5953-484b-ae95-d0a16dfa09e5</vt:lpwstr>
  </property>
  <property fmtid="{D5CDD505-2E9C-101B-9397-08002B2CF9AE}" pid="7" name="MSIP_Label_d8a60473-494b-4586-a1bb-b0e663054676_ActionId">
    <vt:lpwstr>8c74072c-3345-4361-baaa-542db6547a83</vt:lpwstr>
  </property>
  <property fmtid="{D5CDD505-2E9C-101B-9397-08002B2CF9AE}" pid="8" name="MSIP_Label_d8a60473-494b-4586-a1bb-b0e663054676_ContentBits">
    <vt:lpwstr>0</vt:lpwstr>
  </property>
  <property fmtid="{D5CDD505-2E9C-101B-9397-08002B2CF9AE}" pid="9" name="ContentTypeId">
    <vt:lpwstr>0x0101002CC9B633D90221448A20BA9635D8C060</vt:lpwstr>
  </property>
  <property fmtid="{D5CDD505-2E9C-101B-9397-08002B2CF9AE}" pid="10" name="MediaServiceImageTags">
    <vt:lpwstr/>
  </property>
</Properties>
</file>