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xml" ContentType="application/vnd.openxmlformats-officedocument.presentationml.slide+xml"/>
  <Override PartName="/ppt/slides/slide2.xml" ContentType="application/vnd.openxmlformats-officedocument.presentationml.slide+xml"/>
  <Override PartName="/ppt/slides/slide7.xml" ContentType="application/vnd.openxmlformats-officedocument.presentationml.slide+xml"/>
  <Override PartName="/ppt/slides/slide6.xml" ContentType="application/vnd.openxmlformats-officedocument.presentationml.slide+xml"/>
  <Override PartName="/ppt/slides/slide8.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3.xml" ContentType="application/vnd.openxmlformats-officedocument.presentationml.slide+xml"/>
  <Override PartName="/ppt/slideMasters/slideMaster1.xml" ContentType="application/vnd.openxmlformats-officedocument.presentationml.slideMaster+xml"/>
  <Override PartName="/ppt/notesSlides/notesSlide1.xml" ContentType="application/vnd.openxmlformats-officedocument.presentationml.notesSlide+xml"/>
  <Override PartName="/ppt/slideLayouts/slideLayout2.xml" ContentType="application/vnd.openxmlformats-officedocument.presentationml.slideLayout+xml"/>
  <Override PartName="/ppt/slideLayouts/slideLayout1.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7.xml" ContentType="application/vnd.openxmlformats-officedocument.presentationml.slideLayout+xml"/>
  <Override PartName="/ppt/slideLayouts/slideLayout6.xml" ContentType="application/vnd.openxmlformats-officedocument.presentationml.slideLayout+xml"/>
  <Override PartName="/ppt/notesMasters/notesMaster1.xml" ContentType="application/vnd.openxmlformats-officedocument.presentationml.notesMaster+xml"/>
  <Override PartName="/ppt/theme/theme2.xml" ContentType="application/vnd.openxmlformats-officedocument.theme+xml"/>
  <Override PartName="/ppt/theme/theme1.xml" ContentType="application/vnd.openxmlformats-officedocument.theme+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docProps/core.xml" ContentType="application/vnd.openxmlformats-package.core-properties+xml"/>
  <Override PartName="/docProps/app.xml" ContentType="application/vnd.openxmlformats-officedocument.extended-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0"/>
  </p:notesMasterIdLst>
  <p:sldIdLst>
    <p:sldId id="257" r:id="rId2"/>
    <p:sldId id="258" r:id="rId3"/>
    <p:sldId id="259" r:id="rId4"/>
    <p:sldId id="267" r:id="rId5"/>
    <p:sldId id="268" r:id="rId6"/>
    <p:sldId id="269" r:id="rId7"/>
    <p:sldId id="266" r:id="rId8"/>
    <p:sldId id="265" r:id="rId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00" autoAdjust="0"/>
    <p:restoredTop sz="94660"/>
  </p:normalViewPr>
  <p:slideViewPr>
    <p:cSldViewPr snapToGrid="0">
      <p:cViewPr varScale="1">
        <p:scale>
          <a:sx n="74" d="100"/>
          <a:sy n="74" d="100"/>
        </p:scale>
        <p:origin x="576" y="-39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17" Type="http://schemas.openxmlformats.org/officeDocument/2006/relationships/customXml" Target="../customXml/item3.xml"/><Relationship Id="rId2" Type="http://schemas.openxmlformats.org/officeDocument/2006/relationships/slide" Target="slides/slide1.xml"/><Relationship Id="rId16" Type="http://schemas.openxmlformats.org/officeDocument/2006/relationships/customXml" Target="../customXml/item2.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customXml" Target="../customXml/item1.xml"/><Relationship Id="rId1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0935E4C-215A-4795-8111-E62AAE627059}" type="datetimeFigureOut">
              <a:rPr lang="en-GB" smtClean="0"/>
              <a:t>09/12/2024</a:t>
            </a:fld>
            <a:endParaRPr lang="en-GB"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F7A63D2-1A51-4DF3-BF35-A180CE58618C}" type="slidenum">
              <a:rPr lang="en-GB" smtClean="0"/>
              <a:t>‹#›</a:t>
            </a:fld>
            <a:endParaRPr lang="en-GB" dirty="0"/>
          </a:p>
        </p:txBody>
      </p:sp>
    </p:spTree>
    <p:extLst>
      <p:ext uri="{BB962C8B-B14F-4D97-AF65-F5344CB8AC3E}">
        <p14:creationId xmlns:p14="http://schemas.microsoft.com/office/powerpoint/2010/main" val="7094746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5"/>
          </p:nvPr>
        </p:nvSpPr>
        <p:spPr/>
        <p:txBody>
          <a:bodyPr/>
          <a:lstStyle/>
          <a:p>
            <a:fld id="{E47E648D-63BC-4DF6-884A-05D758DB505D}" type="slidenum">
              <a:rPr lang="en-GB" smtClean="0">
                <a:solidFill>
                  <a:prstClr val="black"/>
                </a:solidFill>
              </a:rPr>
              <a:pPr/>
              <a:t>1</a:t>
            </a:fld>
            <a:endParaRPr lang="en-GB" dirty="0">
              <a:solidFill>
                <a:prstClr val="black"/>
              </a:solidFill>
            </a:endParaRPr>
          </a:p>
        </p:txBody>
      </p:sp>
    </p:spTree>
    <p:extLst>
      <p:ext uri="{BB962C8B-B14F-4D97-AF65-F5344CB8AC3E}">
        <p14:creationId xmlns:p14="http://schemas.microsoft.com/office/powerpoint/2010/main" val="2242505773"/>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xmlns="" id="{9E5FC4C2-0241-43F8-BA3C-CD78ACA4CF7F}"/>
              </a:ext>
            </a:extLst>
          </p:cNvPr>
          <p:cNvSpPr>
            <a:spLocks noGrp="1"/>
          </p:cNvSpPr>
          <p:nvPr>
            <p:ph type="dt" sz="half" idx="10"/>
          </p:nvPr>
        </p:nvSpPr>
        <p:spPr/>
        <p:txBody>
          <a:bodyPr/>
          <a:lstStyle/>
          <a:p>
            <a:endParaRPr lang="en-GB" dirty="0">
              <a:solidFill>
                <a:prstClr val="black">
                  <a:tint val="75000"/>
                </a:prstClr>
              </a:solidFill>
            </a:endParaRPr>
          </a:p>
        </p:txBody>
      </p:sp>
      <p:sp>
        <p:nvSpPr>
          <p:cNvPr id="5" name="Footer Placeholder 4">
            <a:extLst>
              <a:ext uri="{FF2B5EF4-FFF2-40B4-BE49-F238E27FC236}">
                <a16:creationId xmlns:a16="http://schemas.microsoft.com/office/drawing/2014/main" xmlns="" id="{237B7797-8215-44C9-B6EE-3B445FA20988}"/>
              </a:ext>
            </a:extLst>
          </p:cNvPr>
          <p:cNvSpPr>
            <a:spLocks noGrp="1"/>
          </p:cNvSpPr>
          <p:nvPr>
            <p:ph type="ftr" sz="quarter" idx="11"/>
          </p:nvPr>
        </p:nvSpPr>
        <p:spPr/>
        <p:txBody>
          <a:bodyPr/>
          <a:lstStyle/>
          <a:p>
            <a:endParaRPr lang="en-GB" dirty="0">
              <a:solidFill>
                <a:prstClr val="black">
                  <a:tint val="75000"/>
                </a:prstClr>
              </a:solidFill>
            </a:endParaRPr>
          </a:p>
        </p:txBody>
      </p:sp>
      <p:sp>
        <p:nvSpPr>
          <p:cNvPr id="6" name="Slide Number Placeholder 5">
            <a:extLst>
              <a:ext uri="{FF2B5EF4-FFF2-40B4-BE49-F238E27FC236}">
                <a16:creationId xmlns:a16="http://schemas.microsoft.com/office/drawing/2014/main" xmlns="" id="{DE5F2029-8336-4A8F-8D7E-9B27840661B3}"/>
              </a:ext>
            </a:extLst>
          </p:cNvPr>
          <p:cNvSpPr>
            <a:spLocks noGrp="1"/>
          </p:cNvSpPr>
          <p:nvPr>
            <p:ph type="sldNum" sz="quarter" idx="12"/>
          </p:nvPr>
        </p:nvSpPr>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pic>
        <p:nvPicPr>
          <p:cNvPr id="7" name="Picture 10" descr="TD-info PRESENTATIONslides16x9_01a">
            <a:extLst>
              <a:ext uri="{FF2B5EF4-FFF2-40B4-BE49-F238E27FC236}">
                <a16:creationId xmlns:a16="http://schemas.microsoft.com/office/drawing/2014/main" xmlns="" id="{D80F28EE-A3EA-4D7B-9BE8-A182C99E78B2}"/>
              </a:ext>
            </a:extLst>
          </p:cNvPr>
          <p:cNvPicPr>
            <a:picLocks noChangeAspect="1" noChangeArrowheads="1"/>
          </p:cNvPicPr>
          <p:nvPr/>
        </p:nvPicPr>
        <p:blipFill>
          <a:blip r:embed="rId2"/>
          <a:srcRect/>
          <a:stretch>
            <a:fillRect/>
          </a:stretch>
        </p:blipFill>
        <p:spPr bwMode="auto">
          <a:xfrm>
            <a:off x="11036" y="-3175"/>
            <a:ext cx="12180964" cy="6861175"/>
          </a:xfrm>
          <a:prstGeom prst="rect">
            <a:avLst/>
          </a:prstGeom>
          <a:noFill/>
          <a:ln w="9525">
            <a:noFill/>
            <a:miter lim="800000"/>
            <a:headEnd/>
            <a:tailEnd/>
          </a:ln>
        </p:spPr>
      </p:pic>
      <p:sp>
        <p:nvSpPr>
          <p:cNvPr id="2" name="Title 1">
            <a:extLst>
              <a:ext uri="{FF2B5EF4-FFF2-40B4-BE49-F238E27FC236}">
                <a16:creationId xmlns:a16="http://schemas.microsoft.com/office/drawing/2014/main" xmlns="" id="{7B518643-72C0-4469-80DF-6DF4766E14BE}"/>
              </a:ext>
            </a:extLst>
          </p:cNvPr>
          <p:cNvSpPr>
            <a:spLocks noGrp="1"/>
          </p:cNvSpPr>
          <p:nvPr>
            <p:ph type="ctrTitle"/>
          </p:nvPr>
        </p:nvSpPr>
        <p:spPr>
          <a:xfrm>
            <a:off x="1524000" y="1122363"/>
            <a:ext cx="9144000" cy="2387600"/>
          </a:xfrm>
        </p:spPr>
        <p:txBody>
          <a:bodyPr anchor="b"/>
          <a:lstStyle>
            <a:lvl1pPr algn="ctr">
              <a:defRPr sz="6000" b="1">
                <a:solidFill>
                  <a:schemeClr val="bg1"/>
                </a:solidFill>
              </a:defRPr>
            </a:lvl1pPr>
          </a:lstStyle>
          <a:p>
            <a:r>
              <a:rPr lang="en-US"/>
              <a:t>Click to edit Master title style</a:t>
            </a:r>
            <a:endParaRPr lang="en-GB" dirty="0"/>
          </a:p>
        </p:txBody>
      </p:sp>
      <p:sp>
        <p:nvSpPr>
          <p:cNvPr id="3" name="Subtitle 2">
            <a:extLst>
              <a:ext uri="{FF2B5EF4-FFF2-40B4-BE49-F238E27FC236}">
                <a16:creationId xmlns:a16="http://schemas.microsoft.com/office/drawing/2014/main" xmlns="" id="{A8C8EF90-CFF6-4CA7-BD76-7FAD3E89A403}"/>
              </a:ext>
            </a:extLst>
          </p:cNvPr>
          <p:cNvSpPr>
            <a:spLocks noGrp="1"/>
          </p:cNvSpPr>
          <p:nvPr>
            <p:ph type="subTitle" idx="1"/>
          </p:nvPr>
        </p:nvSpPr>
        <p:spPr>
          <a:xfrm>
            <a:off x="1524000" y="3602038"/>
            <a:ext cx="9144000" cy="1655762"/>
          </a:xfrm>
        </p:spPr>
        <p:txBody>
          <a:bodyPr/>
          <a:lstStyle>
            <a:lvl1pPr marL="0" indent="0" algn="ctr">
              <a:buNone/>
              <a:defRPr sz="24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dirty="0"/>
          </a:p>
        </p:txBody>
      </p:sp>
    </p:spTree>
    <p:extLst>
      <p:ext uri="{BB962C8B-B14F-4D97-AF65-F5344CB8AC3E}">
        <p14:creationId xmlns:p14="http://schemas.microsoft.com/office/powerpoint/2010/main" val="133556577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35980D1E-2591-44FB-BD5F-DCF0516683EF}"/>
              </a:ext>
            </a:extLst>
          </p:cNvPr>
          <p:cNvSpPr>
            <a:spLocks noGrp="1"/>
          </p:cNvSpPr>
          <p:nvPr>
            <p:ph type="title"/>
          </p:nvPr>
        </p:nvSpPr>
        <p:spPr>
          <a:xfrm>
            <a:off x="248540" y="0"/>
            <a:ext cx="9587669" cy="998479"/>
          </a:xfrm>
        </p:spPr>
        <p:txBody>
          <a:bodyPr/>
          <a:lstStyle>
            <a:lvl1pPr>
              <a:defRPr b="1">
                <a:solidFill>
                  <a:schemeClr val="bg1"/>
                </a:solidFill>
              </a:defRPr>
            </a:lvl1pPr>
          </a:lstStyle>
          <a:p>
            <a:r>
              <a:rPr lang="en-US"/>
              <a:t>Click to edit Master title style</a:t>
            </a:r>
            <a:endParaRPr lang="en-GB" dirty="0"/>
          </a:p>
        </p:txBody>
      </p:sp>
      <p:sp>
        <p:nvSpPr>
          <p:cNvPr id="3" name="Content Placeholder 2">
            <a:extLst>
              <a:ext uri="{FF2B5EF4-FFF2-40B4-BE49-F238E27FC236}">
                <a16:creationId xmlns:a16="http://schemas.microsoft.com/office/drawing/2014/main" xmlns="" id="{1466F3E5-2BCE-4D87-98C9-510949E2440C}"/>
              </a:ext>
            </a:extLst>
          </p:cNvPr>
          <p:cNvSpPr>
            <a:spLocks noGrp="1"/>
          </p:cNvSpPr>
          <p:nvPr>
            <p:ph idx="1"/>
          </p:nvPr>
        </p:nvSpPr>
        <p:spPr>
          <a:xfrm>
            <a:off x="838200" y="1321724"/>
            <a:ext cx="10515600" cy="48552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xmlns="" id="{A071640B-6239-445B-9040-3BE233CB4B8D}"/>
              </a:ext>
            </a:extLst>
          </p:cNvPr>
          <p:cNvSpPr>
            <a:spLocks noGrp="1"/>
          </p:cNvSpPr>
          <p:nvPr>
            <p:ph type="dt" sz="half" idx="10"/>
          </p:nvPr>
        </p:nvSpPr>
        <p:spPr>
          <a:xfrm>
            <a:off x="838200" y="6199015"/>
            <a:ext cx="2743200" cy="365125"/>
          </a:xfrm>
        </p:spPr>
        <p:txBody>
          <a:bodyPr/>
          <a:lstStyle/>
          <a:p>
            <a:endParaRPr lang="en-GB" dirty="0">
              <a:solidFill>
                <a:prstClr val="black">
                  <a:tint val="75000"/>
                </a:prstClr>
              </a:solidFill>
            </a:endParaRPr>
          </a:p>
        </p:txBody>
      </p:sp>
      <p:sp>
        <p:nvSpPr>
          <p:cNvPr id="5" name="Footer Placeholder 4">
            <a:extLst>
              <a:ext uri="{FF2B5EF4-FFF2-40B4-BE49-F238E27FC236}">
                <a16:creationId xmlns:a16="http://schemas.microsoft.com/office/drawing/2014/main" xmlns="" id="{2960231C-DDFD-458A-A2B2-8383B2CC5EA3}"/>
              </a:ext>
            </a:extLst>
          </p:cNvPr>
          <p:cNvSpPr>
            <a:spLocks noGrp="1"/>
          </p:cNvSpPr>
          <p:nvPr>
            <p:ph type="ftr" sz="quarter" idx="11"/>
          </p:nvPr>
        </p:nvSpPr>
        <p:spPr>
          <a:xfrm>
            <a:off x="4038600" y="6176963"/>
            <a:ext cx="4114800" cy="365125"/>
          </a:xfrm>
        </p:spPr>
        <p:txBody>
          <a:bodyPr/>
          <a:lstStyle/>
          <a:p>
            <a:endParaRPr lang="en-GB" dirty="0">
              <a:solidFill>
                <a:prstClr val="black">
                  <a:tint val="75000"/>
                </a:prstClr>
              </a:solidFill>
            </a:endParaRPr>
          </a:p>
        </p:txBody>
      </p:sp>
      <p:sp>
        <p:nvSpPr>
          <p:cNvPr id="6" name="Slide Number Placeholder 5">
            <a:extLst>
              <a:ext uri="{FF2B5EF4-FFF2-40B4-BE49-F238E27FC236}">
                <a16:creationId xmlns:a16="http://schemas.microsoft.com/office/drawing/2014/main" xmlns="" id="{88756131-31D5-4B1E-87B2-60B693CA6C85}"/>
              </a:ext>
            </a:extLst>
          </p:cNvPr>
          <p:cNvSpPr>
            <a:spLocks noGrp="1"/>
          </p:cNvSpPr>
          <p:nvPr>
            <p:ph type="sldNum" sz="quarter" idx="12"/>
          </p:nvPr>
        </p:nvSpPr>
        <p:spPr>
          <a:xfrm>
            <a:off x="9448800" y="6492875"/>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Tree>
    <p:extLst>
      <p:ext uri="{BB962C8B-B14F-4D97-AF65-F5344CB8AC3E}">
        <p14:creationId xmlns:p14="http://schemas.microsoft.com/office/powerpoint/2010/main" val="9051434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F515A47D-D07E-4816-A20D-10B321FCE7EB}"/>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GB"/>
          </a:p>
        </p:txBody>
      </p:sp>
      <p:sp>
        <p:nvSpPr>
          <p:cNvPr id="3" name="Text Placeholder 2">
            <a:extLst>
              <a:ext uri="{FF2B5EF4-FFF2-40B4-BE49-F238E27FC236}">
                <a16:creationId xmlns:a16="http://schemas.microsoft.com/office/drawing/2014/main" xmlns="" id="{A4A7CFD7-EE26-4545-BC16-9FE4C00E00A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xmlns="" id="{B7C18865-E705-4EF3-B2AC-27B1C5AF39DA}"/>
              </a:ext>
            </a:extLst>
          </p:cNvPr>
          <p:cNvSpPr>
            <a:spLocks noGrp="1"/>
          </p:cNvSpPr>
          <p:nvPr>
            <p:ph type="dt" sz="half" idx="10"/>
          </p:nvPr>
        </p:nvSpPr>
        <p:spPr>
          <a:xfrm>
            <a:off x="838200" y="6089650"/>
            <a:ext cx="2743200" cy="365125"/>
          </a:xfrm>
        </p:spPr>
        <p:txBody>
          <a:bodyPr/>
          <a:lstStyle/>
          <a:p>
            <a:endParaRPr lang="en-GB" dirty="0">
              <a:solidFill>
                <a:prstClr val="black">
                  <a:tint val="75000"/>
                </a:prstClr>
              </a:solidFill>
            </a:endParaRPr>
          </a:p>
        </p:txBody>
      </p:sp>
      <p:sp>
        <p:nvSpPr>
          <p:cNvPr id="5" name="Footer Placeholder 4">
            <a:extLst>
              <a:ext uri="{FF2B5EF4-FFF2-40B4-BE49-F238E27FC236}">
                <a16:creationId xmlns:a16="http://schemas.microsoft.com/office/drawing/2014/main" xmlns="" id="{3668DAE8-EBB9-4B40-966A-2F3E8964ACFC}"/>
              </a:ext>
            </a:extLst>
          </p:cNvPr>
          <p:cNvSpPr>
            <a:spLocks noGrp="1"/>
          </p:cNvSpPr>
          <p:nvPr>
            <p:ph type="ftr" sz="quarter" idx="11"/>
          </p:nvPr>
        </p:nvSpPr>
        <p:spPr>
          <a:xfrm>
            <a:off x="4032250" y="6116638"/>
            <a:ext cx="4114800" cy="365125"/>
          </a:xfrm>
        </p:spPr>
        <p:txBody>
          <a:bodyPr/>
          <a:lstStyle/>
          <a:p>
            <a:endParaRPr lang="en-GB" dirty="0">
              <a:solidFill>
                <a:prstClr val="black">
                  <a:tint val="75000"/>
                </a:prstClr>
              </a:solidFill>
            </a:endParaRPr>
          </a:p>
        </p:txBody>
      </p:sp>
      <p:sp>
        <p:nvSpPr>
          <p:cNvPr id="6" name="Slide Number Placeholder 5">
            <a:extLst>
              <a:ext uri="{FF2B5EF4-FFF2-40B4-BE49-F238E27FC236}">
                <a16:creationId xmlns:a16="http://schemas.microsoft.com/office/drawing/2014/main" xmlns="" id="{2EE9B046-F81B-4C86-B29A-D14FC4B0831F}"/>
              </a:ext>
            </a:extLst>
          </p:cNvPr>
          <p:cNvSpPr>
            <a:spLocks noGrp="1"/>
          </p:cNvSpPr>
          <p:nvPr>
            <p:ph type="sldNum" sz="quarter" idx="12"/>
          </p:nvPr>
        </p:nvSpPr>
        <p:spPr>
          <a:xfrm>
            <a:off x="9448800" y="6492875"/>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
        <p:nvSpPr>
          <p:cNvPr id="7" name="Title 1">
            <a:extLst>
              <a:ext uri="{FF2B5EF4-FFF2-40B4-BE49-F238E27FC236}">
                <a16:creationId xmlns:a16="http://schemas.microsoft.com/office/drawing/2014/main" xmlns="" id="{60041ECD-6FF4-4B58-9871-D03650245688}"/>
              </a:ext>
            </a:extLst>
          </p:cNvPr>
          <p:cNvSpPr txBox="1">
            <a:spLocks/>
          </p:cNvSpPr>
          <p:nvPr/>
        </p:nvSpPr>
        <p:spPr>
          <a:xfrm>
            <a:off x="216131" y="1"/>
            <a:ext cx="9601200" cy="100584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b="1" kern="1200">
                <a:solidFill>
                  <a:schemeClr val="bg1"/>
                </a:solidFill>
                <a:latin typeface="+mj-lt"/>
                <a:ea typeface="+mj-ea"/>
                <a:cs typeface="+mj-cs"/>
              </a:defRPr>
            </a:lvl1pPr>
          </a:lstStyle>
          <a:p>
            <a:r>
              <a:rPr lang="en-US" dirty="0">
                <a:solidFill>
                  <a:prstClr val="white"/>
                </a:solidFill>
              </a:rPr>
              <a:t>IAM Patrons – 24</a:t>
            </a:r>
            <a:r>
              <a:rPr lang="en-US" baseline="30000" dirty="0">
                <a:solidFill>
                  <a:prstClr val="white"/>
                </a:solidFill>
              </a:rPr>
              <a:t>th</a:t>
            </a:r>
            <a:r>
              <a:rPr lang="en-US" dirty="0">
                <a:solidFill>
                  <a:prstClr val="white"/>
                </a:solidFill>
              </a:rPr>
              <a:t> Jun 2021</a:t>
            </a:r>
            <a:endParaRPr lang="en-GB" dirty="0">
              <a:solidFill>
                <a:prstClr val="white"/>
              </a:solidFill>
            </a:endParaRPr>
          </a:p>
        </p:txBody>
      </p:sp>
    </p:spTree>
    <p:extLst>
      <p:ext uri="{BB962C8B-B14F-4D97-AF65-F5344CB8AC3E}">
        <p14:creationId xmlns:p14="http://schemas.microsoft.com/office/powerpoint/2010/main" val="37955978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p:cSld name="Two Content">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xmlns="" id="{55EDD6F4-2C55-4387-B5C3-DE73ACB557F0}"/>
              </a:ext>
            </a:extLst>
          </p:cNvPr>
          <p:cNvSpPr>
            <a:spLocks noGrp="1"/>
          </p:cNvSpPr>
          <p:nvPr>
            <p:ph sz="half" idx="1"/>
          </p:nvPr>
        </p:nvSpPr>
        <p:spPr>
          <a:xfrm>
            <a:off x="838201" y="1105593"/>
            <a:ext cx="5181600" cy="48552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Content Placeholder 3">
            <a:extLst>
              <a:ext uri="{FF2B5EF4-FFF2-40B4-BE49-F238E27FC236}">
                <a16:creationId xmlns:a16="http://schemas.microsoft.com/office/drawing/2014/main" xmlns="" id="{4B320971-7F83-4315-9CE2-D2067E1DA990}"/>
              </a:ext>
            </a:extLst>
          </p:cNvPr>
          <p:cNvSpPr>
            <a:spLocks noGrp="1"/>
          </p:cNvSpPr>
          <p:nvPr>
            <p:ph sz="half" idx="2"/>
          </p:nvPr>
        </p:nvSpPr>
        <p:spPr>
          <a:xfrm>
            <a:off x="6172199" y="1105593"/>
            <a:ext cx="5181600" cy="48552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5" name="Date Placeholder 4">
            <a:extLst>
              <a:ext uri="{FF2B5EF4-FFF2-40B4-BE49-F238E27FC236}">
                <a16:creationId xmlns:a16="http://schemas.microsoft.com/office/drawing/2014/main" xmlns="" id="{46F6AD5E-E896-4628-B430-2E22EF749B52}"/>
              </a:ext>
            </a:extLst>
          </p:cNvPr>
          <p:cNvSpPr>
            <a:spLocks noGrp="1"/>
          </p:cNvSpPr>
          <p:nvPr>
            <p:ph type="dt" sz="half" idx="10"/>
          </p:nvPr>
        </p:nvSpPr>
        <p:spPr>
          <a:xfrm>
            <a:off x="838200" y="6173787"/>
            <a:ext cx="2743200" cy="365125"/>
          </a:xfrm>
        </p:spPr>
        <p:txBody>
          <a:bodyPr/>
          <a:lstStyle/>
          <a:p>
            <a:endParaRPr lang="en-GB" dirty="0">
              <a:solidFill>
                <a:prstClr val="black">
                  <a:tint val="75000"/>
                </a:prstClr>
              </a:solidFill>
            </a:endParaRPr>
          </a:p>
        </p:txBody>
      </p:sp>
      <p:sp>
        <p:nvSpPr>
          <p:cNvPr id="6" name="Footer Placeholder 5">
            <a:extLst>
              <a:ext uri="{FF2B5EF4-FFF2-40B4-BE49-F238E27FC236}">
                <a16:creationId xmlns:a16="http://schemas.microsoft.com/office/drawing/2014/main" xmlns="" id="{BFFFA59B-8B08-4160-A012-9892956DEF0A}"/>
              </a:ext>
            </a:extLst>
          </p:cNvPr>
          <p:cNvSpPr>
            <a:spLocks noGrp="1"/>
          </p:cNvSpPr>
          <p:nvPr>
            <p:ph type="ftr" sz="quarter" idx="11"/>
          </p:nvPr>
        </p:nvSpPr>
        <p:spPr>
          <a:xfrm>
            <a:off x="4038600" y="6173787"/>
            <a:ext cx="4114800" cy="365125"/>
          </a:xfrm>
        </p:spPr>
        <p:txBody>
          <a:bodyPr/>
          <a:lstStyle/>
          <a:p>
            <a:endParaRPr lang="en-GB" dirty="0">
              <a:solidFill>
                <a:prstClr val="black">
                  <a:tint val="75000"/>
                </a:prstClr>
              </a:solidFill>
            </a:endParaRPr>
          </a:p>
        </p:txBody>
      </p:sp>
      <p:sp>
        <p:nvSpPr>
          <p:cNvPr id="7" name="Slide Number Placeholder 6">
            <a:extLst>
              <a:ext uri="{FF2B5EF4-FFF2-40B4-BE49-F238E27FC236}">
                <a16:creationId xmlns:a16="http://schemas.microsoft.com/office/drawing/2014/main" xmlns="" id="{39E8304F-D6EF-4FAB-8789-52EA7DD0F146}"/>
              </a:ext>
            </a:extLst>
          </p:cNvPr>
          <p:cNvSpPr>
            <a:spLocks noGrp="1"/>
          </p:cNvSpPr>
          <p:nvPr>
            <p:ph type="sldNum" sz="quarter" idx="12"/>
          </p:nvPr>
        </p:nvSpPr>
        <p:spPr>
          <a:xfrm>
            <a:off x="9448800" y="6492874"/>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
        <p:nvSpPr>
          <p:cNvPr id="8" name="Title 1">
            <a:extLst>
              <a:ext uri="{FF2B5EF4-FFF2-40B4-BE49-F238E27FC236}">
                <a16:creationId xmlns:a16="http://schemas.microsoft.com/office/drawing/2014/main" xmlns="" id="{827F11FB-DD30-4D32-9034-D36C1341C23E}"/>
              </a:ext>
            </a:extLst>
          </p:cNvPr>
          <p:cNvSpPr>
            <a:spLocks noGrp="1"/>
          </p:cNvSpPr>
          <p:nvPr>
            <p:ph type="title"/>
          </p:nvPr>
        </p:nvSpPr>
        <p:spPr>
          <a:xfrm>
            <a:off x="216131" y="1"/>
            <a:ext cx="9601200" cy="1005840"/>
          </a:xfrm>
        </p:spPr>
        <p:txBody>
          <a:bodyPr/>
          <a:lstStyle>
            <a:lvl1pPr>
              <a:defRPr b="1">
                <a:solidFill>
                  <a:schemeClr val="bg1"/>
                </a:solidFill>
              </a:defRPr>
            </a:lvl1pPr>
          </a:lstStyle>
          <a:p>
            <a:r>
              <a:rPr lang="en-US"/>
              <a:t>Click to edit Master title style</a:t>
            </a:r>
            <a:endParaRPr lang="en-GB" dirty="0"/>
          </a:p>
        </p:txBody>
      </p:sp>
    </p:spTree>
    <p:extLst>
      <p:ext uri="{BB962C8B-B14F-4D97-AF65-F5344CB8AC3E}">
        <p14:creationId xmlns:p14="http://schemas.microsoft.com/office/powerpoint/2010/main" val="249081987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746AB31F-3D0D-487E-ACD0-50726B0F22F3}"/>
              </a:ext>
            </a:extLst>
          </p:cNvPr>
          <p:cNvSpPr>
            <a:spLocks noGrp="1"/>
          </p:cNvSpPr>
          <p:nvPr>
            <p:ph type="title"/>
          </p:nvPr>
        </p:nvSpPr>
        <p:spPr>
          <a:xfrm>
            <a:off x="266209" y="24304"/>
            <a:ext cx="9484620" cy="998162"/>
          </a:xfrm>
        </p:spPr>
        <p:txBody>
          <a:bodyPr/>
          <a:lstStyle>
            <a:lvl1pPr>
              <a:defRPr b="1">
                <a:solidFill>
                  <a:schemeClr val="bg1"/>
                </a:solidFill>
              </a:defRPr>
            </a:lvl1pPr>
          </a:lstStyle>
          <a:p>
            <a:r>
              <a:rPr lang="en-US"/>
              <a:t>Click to edit Master title style</a:t>
            </a:r>
            <a:endParaRPr lang="en-GB" dirty="0"/>
          </a:p>
        </p:txBody>
      </p:sp>
      <p:sp>
        <p:nvSpPr>
          <p:cNvPr id="3" name="Text Placeholder 2">
            <a:extLst>
              <a:ext uri="{FF2B5EF4-FFF2-40B4-BE49-F238E27FC236}">
                <a16:creationId xmlns:a16="http://schemas.microsoft.com/office/drawing/2014/main" xmlns="" id="{CD8FB3AE-C9FE-47B3-86B8-A5B958159569}"/>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xmlns="" id="{CCF621B7-C360-43B9-90AD-28E48815BDDC}"/>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xmlns="" id="{7F6703AA-232E-499D-A378-48CDD6BD3E13}"/>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xmlns="" id="{70710EBC-457D-4084-981C-7BC41F5F0EA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xmlns="" id="{37F09368-B29E-4473-B23A-D2EA8A63819B}"/>
              </a:ext>
            </a:extLst>
          </p:cNvPr>
          <p:cNvSpPr>
            <a:spLocks noGrp="1"/>
          </p:cNvSpPr>
          <p:nvPr>
            <p:ph type="dt" sz="half" idx="10"/>
          </p:nvPr>
        </p:nvSpPr>
        <p:spPr/>
        <p:txBody>
          <a:bodyPr/>
          <a:lstStyle/>
          <a:p>
            <a:endParaRPr lang="en-GB" dirty="0">
              <a:solidFill>
                <a:prstClr val="black">
                  <a:tint val="75000"/>
                </a:prstClr>
              </a:solidFill>
            </a:endParaRPr>
          </a:p>
        </p:txBody>
      </p:sp>
      <p:sp>
        <p:nvSpPr>
          <p:cNvPr id="8" name="Footer Placeholder 7">
            <a:extLst>
              <a:ext uri="{FF2B5EF4-FFF2-40B4-BE49-F238E27FC236}">
                <a16:creationId xmlns:a16="http://schemas.microsoft.com/office/drawing/2014/main" xmlns="" id="{1A04C4B4-E52A-42CF-B2CE-8A0A0581A925}"/>
              </a:ext>
            </a:extLst>
          </p:cNvPr>
          <p:cNvSpPr>
            <a:spLocks noGrp="1"/>
          </p:cNvSpPr>
          <p:nvPr>
            <p:ph type="ftr" sz="quarter" idx="11"/>
          </p:nvPr>
        </p:nvSpPr>
        <p:spPr/>
        <p:txBody>
          <a:bodyPr/>
          <a:lstStyle/>
          <a:p>
            <a:endParaRPr lang="en-GB" dirty="0">
              <a:solidFill>
                <a:prstClr val="black">
                  <a:tint val="75000"/>
                </a:prstClr>
              </a:solidFill>
            </a:endParaRPr>
          </a:p>
        </p:txBody>
      </p:sp>
      <p:sp>
        <p:nvSpPr>
          <p:cNvPr id="9" name="Slide Number Placeholder 8">
            <a:extLst>
              <a:ext uri="{FF2B5EF4-FFF2-40B4-BE49-F238E27FC236}">
                <a16:creationId xmlns:a16="http://schemas.microsoft.com/office/drawing/2014/main" xmlns="" id="{275608DD-915D-4DD0-9021-C1F01D60897A}"/>
              </a:ext>
            </a:extLst>
          </p:cNvPr>
          <p:cNvSpPr>
            <a:spLocks noGrp="1"/>
          </p:cNvSpPr>
          <p:nvPr>
            <p:ph type="sldNum" sz="quarter" idx="12"/>
          </p:nvPr>
        </p:nvSpPr>
        <p:spPr>
          <a:xfrm>
            <a:off x="9448800" y="6492875"/>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Tree>
    <p:extLst>
      <p:ext uri="{BB962C8B-B14F-4D97-AF65-F5344CB8AC3E}">
        <p14:creationId xmlns:p14="http://schemas.microsoft.com/office/powerpoint/2010/main" val="165607040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1808C2B7-969A-459F-99AC-A174A278B1B7}"/>
              </a:ext>
            </a:extLst>
          </p:cNvPr>
          <p:cNvSpPr>
            <a:spLocks noGrp="1"/>
          </p:cNvSpPr>
          <p:nvPr>
            <p:ph type="title"/>
          </p:nvPr>
        </p:nvSpPr>
        <p:spPr>
          <a:xfrm>
            <a:off x="216131" y="1"/>
            <a:ext cx="9601200" cy="1005840"/>
          </a:xfrm>
        </p:spPr>
        <p:txBody>
          <a:bodyPr/>
          <a:lstStyle>
            <a:lvl1pPr>
              <a:defRPr b="1">
                <a:solidFill>
                  <a:schemeClr val="bg1"/>
                </a:solidFill>
              </a:defRPr>
            </a:lvl1pPr>
          </a:lstStyle>
          <a:p>
            <a:r>
              <a:rPr lang="en-US"/>
              <a:t>Click to edit Master title style</a:t>
            </a:r>
            <a:endParaRPr lang="en-GB" dirty="0"/>
          </a:p>
        </p:txBody>
      </p:sp>
      <p:sp>
        <p:nvSpPr>
          <p:cNvPr id="3" name="Date Placeholder 2">
            <a:extLst>
              <a:ext uri="{FF2B5EF4-FFF2-40B4-BE49-F238E27FC236}">
                <a16:creationId xmlns:a16="http://schemas.microsoft.com/office/drawing/2014/main" xmlns="" id="{09E5A894-E21A-4E1D-AF5B-B4E8F33C8F99}"/>
              </a:ext>
            </a:extLst>
          </p:cNvPr>
          <p:cNvSpPr>
            <a:spLocks noGrp="1"/>
          </p:cNvSpPr>
          <p:nvPr>
            <p:ph type="dt" sz="half" idx="10"/>
          </p:nvPr>
        </p:nvSpPr>
        <p:spPr/>
        <p:txBody>
          <a:bodyPr/>
          <a:lstStyle/>
          <a:p>
            <a:endParaRPr lang="en-GB" dirty="0">
              <a:solidFill>
                <a:prstClr val="black">
                  <a:tint val="75000"/>
                </a:prstClr>
              </a:solidFill>
            </a:endParaRPr>
          </a:p>
        </p:txBody>
      </p:sp>
      <p:sp>
        <p:nvSpPr>
          <p:cNvPr id="4" name="Footer Placeholder 3">
            <a:extLst>
              <a:ext uri="{FF2B5EF4-FFF2-40B4-BE49-F238E27FC236}">
                <a16:creationId xmlns:a16="http://schemas.microsoft.com/office/drawing/2014/main" xmlns="" id="{08EC522E-161B-4861-8301-39EFBEABCB2F}"/>
              </a:ext>
            </a:extLst>
          </p:cNvPr>
          <p:cNvSpPr>
            <a:spLocks noGrp="1"/>
          </p:cNvSpPr>
          <p:nvPr>
            <p:ph type="ftr" sz="quarter" idx="11"/>
          </p:nvPr>
        </p:nvSpPr>
        <p:spPr/>
        <p:txBody>
          <a:bodyPr/>
          <a:lstStyle/>
          <a:p>
            <a:endParaRPr lang="en-GB" dirty="0">
              <a:solidFill>
                <a:prstClr val="black">
                  <a:tint val="75000"/>
                </a:prstClr>
              </a:solidFill>
            </a:endParaRPr>
          </a:p>
        </p:txBody>
      </p:sp>
      <p:sp>
        <p:nvSpPr>
          <p:cNvPr id="5" name="Slide Number Placeholder 4">
            <a:extLst>
              <a:ext uri="{FF2B5EF4-FFF2-40B4-BE49-F238E27FC236}">
                <a16:creationId xmlns:a16="http://schemas.microsoft.com/office/drawing/2014/main" xmlns="" id="{D99302C2-239E-475C-AE86-AC72C9ECEC04}"/>
              </a:ext>
            </a:extLst>
          </p:cNvPr>
          <p:cNvSpPr>
            <a:spLocks noGrp="1"/>
          </p:cNvSpPr>
          <p:nvPr>
            <p:ph type="sldNum" sz="quarter" idx="12"/>
          </p:nvPr>
        </p:nvSpPr>
        <p:spPr>
          <a:xfrm>
            <a:off x="9448800" y="6492874"/>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Tree>
    <p:extLst>
      <p:ext uri="{BB962C8B-B14F-4D97-AF65-F5344CB8AC3E}">
        <p14:creationId xmlns:p14="http://schemas.microsoft.com/office/powerpoint/2010/main" val="29667150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EF89E999-B2A5-4762-8CA7-6B279E3D3071}"/>
              </a:ext>
            </a:extLst>
          </p:cNvPr>
          <p:cNvSpPr>
            <a:spLocks noGrp="1"/>
          </p:cNvSpPr>
          <p:nvPr>
            <p:ph type="title"/>
          </p:nvPr>
        </p:nvSpPr>
        <p:spPr>
          <a:xfrm>
            <a:off x="839788" y="0"/>
            <a:ext cx="8902728" cy="996950"/>
          </a:xfrm>
        </p:spPr>
        <p:txBody>
          <a:bodyPr anchor="ctr">
            <a:normAutofit/>
          </a:bodyPr>
          <a:lstStyle>
            <a:lvl1pPr>
              <a:defRPr sz="4400">
                <a:solidFill>
                  <a:schemeClr val="bg1"/>
                </a:solidFill>
              </a:defRPr>
            </a:lvl1pPr>
          </a:lstStyle>
          <a:p>
            <a:r>
              <a:rPr lang="en-US"/>
              <a:t>Click to edit Master title style</a:t>
            </a:r>
            <a:endParaRPr lang="en-GB" dirty="0"/>
          </a:p>
        </p:txBody>
      </p:sp>
      <p:sp>
        <p:nvSpPr>
          <p:cNvPr id="3" name="Picture Placeholder 2">
            <a:extLst>
              <a:ext uri="{FF2B5EF4-FFF2-40B4-BE49-F238E27FC236}">
                <a16:creationId xmlns:a16="http://schemas.microsoft.com/office/drawing/2014/main" xmlns="" id="{89A62AA3-17D0-4F8F-8E71-BF45A962FD8D}"/>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endParaRPr lang="en-GB" dirty="0"/>
          </a:p>
        </p:txBody>
      </p:sp>
      <p:sp>
        <p:nvSpPr>
          <p:cNvPr id="4" name="Text Placeholder 3">
            <a:extLst>
              <a:ext uri="{FF2B5EF4-FFF2-40B4-BE49-F238E27FC236}">
                <a16:creationId xmlns:a16="http://schemas.microsoft.com/office/drawing/2014/main" xmlns="" id="{BAD66538-6590-461A-A175-B848B5697D35}"/>
              </a:ext>
            </a:extLst>
          </p:cNvPr>
          <p:cNvSpPr>
            <a:spLocks noGrp="1"/>
          </p:cNvSpPr>
          <p:nvPr>
            <p:ph type="body" sz="half" idx="2"/>
          </p:nvPr>
        </p:nvSpPr>
        <p:spPr>
          <a:xfrm>
            <a:off x="839788" y="995363"/>
            <a:ext cx="3932237" cy="4873625"/>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xmlns="" id="{197D0591-C01A-4F39-ABE3-3FCF312C1FBB}"/>
              </a:ext>
            </a:extLst>
          </p:cNvPr>
          <p:cNvSpPr>
            <a:spLocks noGrp="1"/>
          </p:cNvSpPr>
          <p:nvPr>
            <p:ph type="dt" sz="half" idx="10"/>
          </p:nvPr>
        </p:nvSpPr>
        <p:spPr/>
        <p:txBody>
          <a:bodyPr/>
          <a:lstStyle/>
          <a:p>
            <a:endParaRPr lang="en-GB" dirty="0">
              <a:solidFill>
                <a:prstClr val="black">
                  <a:tint val="75000"/>
                </a:prstClr>
              </a:solidFill>
            </a:endParaRPr>
          </a:p>
        </p:txBody>
      </p:sp>
      <p:sp>
        <p:nvSpPr>
          <p:cNvPr id="6" name="Footer Placeholder 5">
            <a:extLst>
              <a:ext uri="{FF2B5EF4-FFF2-40B4-BE49-F238E27FC236}">
                <a16:creationId xmlns:a16="http://schemas.microsoft.com/office/drawing/2014/main" xmlns="" id="{ED516F75-6600-4CC0-83CC-053A67D61BB6}"/>
              </a:ext>
            </a:extLst>
          </p:cNvPr>
          <p:cNvSpPr>
            <a:spLocks noGrp="1"/>
          </p:cNvSpPr>
          <p:nvPr>
            <p:ph type="ftr" sz="quarter" idx="11"/>
          </p:nvPr>
        </p:nvSpPr>
        <p:spPr/>
        <p:txBody>
          <a:bodyPr/>
          <a:lstStyle/>
          <a:p>
            <a:endParaRPr lang="en-GB" dirty="0">
              <a:solidFill>
                <a:prstClr val="black">
                  <a:tint val="75000"/>
                </a:prstClr>
              </a:solidFill>
            </a:endParaRPr>
          </a:p>
        </p:txBody>
      </p:sp>
      <p:sp>
        <p:nvSpPr>
          <p:cNvPr id="7" name="Slide Number Placeholder 6">
            <a:extLst>
              <a:ext uri="{FF2B5EF4-FFF2-40B4-BE49-F238E27FC236}">
                <a16:creationId xmlns:a16="http://schemas.microsoft.com/office/drawing/2014/main" xmlns="" id="{F05F12A8-8BA0-424F-AC29-29FE9CCF0048}"/>
              </a:ext>
            </a:extLst>
          </p:cNvPr>
          <p:cNvSpPr>
            <a:spLocks noGrp="1"/>
          </p:cNvSpPr>
          <p:nvPr>
            <p:ph type="sldNum" sz="quarter" idx="12"/>
          </p:nvPr>
        </p:nvSpPr>
        <p:spPr>
          <a:xfrm>
            <a:off x="9448800" y="6492875"/>
            <a:ext cx="2743200" cy="365125"/>
          </a:xfrm>
        </p:spPr>
        <p:txBody>
          <a:body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spTree>
    <p:extLst>
      <p:ext uri="{BB962C8B-B14F-4D97-AF65-F5344CB8AC3E}">
        <p14:creationId xmlns:p14="http://schemas.microsoft.com/office/powerpoint/2010/main" val="126119142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xmlns="" id="{ADDA13F1-4348-4328-B8A6-986E7110B97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GB"/>
          </a:p>
        </p:txBody>
      </p:sp>
      <p:sp>
        <p:nvSpPr>
          <p:cNvPr id="3" name="Text Placeholder 2">
            <a:extLst>
              <a:ext uri="{FF2B5EF4-FFF2-40B4-BE49-F238E27FC236}">
                <a16:creationId xmlns:a16="http://schemas.microsoft.com/office/drawing/2014/main" xmlns="" id="{4435C4F7-6486-4B81-B65A-EA0856FEF57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xmlns="" id="{09DA87B3-C476-4D85-87BA-FEFA87C13F87}"/>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GB" dirty="0">
              <a:solidFill>
                <a:prstClr val="black">
                  <a:tint val="75000"/>
                </a:prstClr>
              </a:solidFill>
            </a:endParaRPr>
          </a:p>
        </p:txBody>
      </p:sp>
      <p:sp>
        <p:nvSpPr>
          <p:cNvPr id="5" name="Footer Placeholder 4">
            <a:extLst>
              <a:ext uri="{FF2B5EF4-FFF2-40B4-BE49-F238E27FC236}">
                <a16:creationId xmlns:a16="http://schemas.microsoft.com/office/drawing/2014/main" xmlns="" id="{57B47846-E732-46A1-AD91-C8BAE523953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dirty="0">
              <a:solidFill>
                <a:prstClr val="black">
                  <a:tint val="75000"/>
                </a:prstClr>
              </a:solidFill>
            </a:endParaRPr>
          </a:p>
        </p:txBody>
      </p:sp>
      <p:sp>
        <p:nvSpPr>
          <p:cNvPr id="6" name="Slide Number Placeholder 5">
            <a:extLst>
              <a:ext uri="{FF2B5EF4-FFF2-40B4-BE49-F238E27FC236}">
                <a16:creationId xmlns:a16="http://schemas.microsoft.com/office/drawing/2014/main" xmlns="" id="{B02C1636-840B-456D-B075-7567DE5DC0B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2400" b="1">
                <a:solidFill>
                  <a:schemeClr val="tx1">
                    <a:lumMod val="95000"/>
                    <a:lumOff val="5000"/>
                  </a:schemeClr>
                </a:solidFill>
              </a:defRPr>
            </a:lvl1pPr>
          </a:lstStyle>
          <a:p>
            <a:fld id="{391F6EB8-9891-4050-938B-0703392E4F5D}" type="slidenum">
              <a:rPr lang="en-GB" smtClean="0">
                <a:solidFill>
                  <a:prstClr val="black">
                    <a:lumMod val="95000"/>
                    <a:lumOff val="5000"/>
                  </a:prstClr>
                </a:solidFill>
              </a:rPr>
              <a:pPr/>
              <a:t>‹#›</a:t>
            </a:fld>
            <a:endParaRPr lang="en-GB" dirty="0">
              <a:solidFill>
                <a:prstClr val="black">
                  <a:lumMod val="95000"/>
                  <a:lumOff val="5000"/>
                </a:prstClr>
              </a:solidFill>
            </a:endParaRPr>
          </a:p>
        </p:txBody>
      </p:sp>
      <p:pic>
        <p:nvPicPr>
          <p:cNvPr id="7" name="Picture 7" descr="TD-info PRESENTATIONslides16x9_01a2">
            <a:extLst>
              <a:ext uri="{FF2B5EF4-FFF2-40B4-BE49-F238E27FC236}">
                <a16:creationId xmlns:a16="http://schemas.microsoft.com/office/drawing/2014/main" xmlns="" id="{E87BBC41-6DF9-47C8-AABA-E3FE3D37BF26}"/>
              </a:ext>
            </a:extLst>
          </p:cNvPr>
          <p:cNvPicPr>
            <a:picLocks noChangeAspect="1" noChangeArrowheads="1"/>
          </p:cNvPicPr>
          <p:nvPr/>
        </p:nvPicPr>
        <p:blipFill>
          <a:blip r:embed="rId9"/>
          <a:srcRect/>
          <a:stretch>
            <a:fillRect/>
          </a:stretch>
        </p:blipFill>
        <p:spPr bwMode="auto">
          <a:xfrm>
            <a:off x="0" y="-3435"/>
            <a:ext cx="12192000" cy="6861435"/>
          </a:xfrm>
          <a:prstGeom prst="rect">
            <a:avLst/>
          </a:prstGeom>
          <a:noFill/>
          <a:ln w="9525">
            <a:noFill/>
            <a:miter lim="800000"/>
            <a:headEnd/>
            <a:tailEnd/>
          </a:ln>
        </p:spPr>
      </p:pic>
    </p:spTree>
    <p:extLst>
      <p:ext uri="{BB962C8B-B14F-4D97-AF65-F5344CB8AC3E}">
        <p14:creationId xmlns:p14="http://schemas.microsoft.com/office/powerpoint/2010/main" val="260902479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xmlns="" id="{356E6F08-C82F-41BC-BB7F-CCFB79A95313}"/>
              </a:ext>
            </a:extLst>
          </p:cNvPr>
          <p:cNvSpPr>
            <a:spLocks noGrp="1"/>
          </p:cNvSpPr>
          <p:nvPr>
            <p:ph type="ctrTitle"/>
          </p:nvPr>
        </p:nvSpPr>
        <p:spPr>
          <a:xfrm>
            <a:off x="1524000" y="2108201"/>
            <a:ext cx="9144000" cy="2387600"/>
          </a:xfrm>
        </p:spPr>
        <p:txBody>
          <a:bodyPr>
            <a:normAutofit fontScale="90000"/>
          </a:bodyPr>
          <a:lstStyle/>
          <a:p>
            <a:r>
              <a:rPr lang="en-GB" dirty="0"/>
              <a:t>Natural Capital &amp; Infrastructure Community of </a:t>
            </a:r>
            <a:r>
              <a:rPr lang="en-GB" dirty="0" smtClean="0"/>
              <a:t>Practice </a:t>
            </a:r>
            <a:br>
              <a:rPr lang="en-GB" dirty="0" smtClean="0"/>
            </a:br>
            <a:r>
              <a:rPr lang="en-GB" dirty="0" smtClean="0"/>
              <a:t>(NC&amp;I COP)</a:t>
            </a:r>
            <a:br>
              <a:rPr lang="en-GB" dirty="0" smtClean="0"/>
            </a:br>
            <a:r>
              <a:rPr lang="en-GB" dirty="0" smtClean="0"/>
              <a:t>Brief - December 2024</a:t>
            </a:r>
            <a:endParaRPr lang="en-GB" dirty="0"/>
          </a:p>
        </p:txBody>
      </p:sp>
      <p:sp>
        <p:nvSpPr>
          <p:cNvPr id="5" name="Subtitle 4">
            <a:extLst>
              <a:ext uri="{FF2B5EF4-FFF2-40B4-BE49-F238E27FC236}">
                <a16:creationId xmlns:a16="http://schemas.microsoft.com/office/drawing/2014/main" xmlns="" id="{FFFB5780-58D5-47CE-ABF8-3043F7A4B4F6}"/>
              </a:ext>
            </a:extLst>
          </p:cNvPr>
          <p:cNvSpPr>
            <a:spLocks noGrp="1"/>
          </p:cNvSpPr>
          <p:nvPr>
            <p:ph type="subTitle" idx="1"/>
          </p:nvPr>
        </p:nvSpPr>
        <p:spPr>
          <a:xfrm>
            <a:off x="1524000" y="5079206"/>
            <a:ext cx="9144000" cy="928687"/>
          </a:xfrm>
        </p:spPr>
        <p:txBody>
          <a:bodyPr>
            <a:normAutofit/>
          </a:bodyPr>
          <a:lstStyle/>
          <a:p>
            <a:endParaRPr lang="en-GB" dirty="0"/>
          </a:p>
        </p:txBody>
      </p:sp>
    </p:spTree>
    <p:extLst>
      <p:ext uri="{BB962C8B-B14F-4D97-AF65-F5344CB8AC3E}">
        <p14:creationId xmlns:p14="http://schemas.microsoft.com/office/powerpoint/2010/main" val="2827692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92A60DFC-FDF4-442F-8CE7-D89B68F5218F}"/>
              </a:ext>
            </a:extLst>
          </p:cNvPr>
          <p:cNvSpPr>
            <a:spLocks noGrp="1"/>
          </p:cNvSpPr>
          <p:nvPr>
            <p:ph type="title"/>
          </p:nvPr>
        </p:nvSpPr>
        <p:spPr/>
        <p:txBody>
          <a:bodyPr>
            <a:normAutofit/>
          </a:bodyPr>
          <a:lstStyle/>
          <a:p>
            <a:r>
              <a:rPr lang="en-GB" dirty="0"/>
              <a:t>NC&amp;I COP </a:t>
            </a:r>
          </a:p>
        </p:txBody>
      </p:sp>
      <p:sp>
        <p:nvSpPr>
          <p:cNvPr id="4" name="TextBox 3">
            <a:extLst>
              <a:ext uri="{FF2B5EF4-FFF2-40B4-BE49-F238E27FC236}">
                <a16:creationId xmlns:a16="http://schemas.microsoft.com/office/drawing/2014/main" xmlns="" id="{860BF681-4B3D-4B51-950C-0192FEEBEB15}"/>
              </a:ext>
            </a:extLst>
          </p:cNvPr>
          <p:cNvSpPr txBox="1"/>
          <p:nvPr/>
        </p:nvSpPr>
        <p:spPr>
          <a:xfrm>
            <a:off x="641446" y="1615115"/>
            <a:ext cx="10809026" cy="5016758"/>
          </a:xfrm>
          <a:prstGeom prst="rect">
            <a:avLst/>
          </a:prstGeom>
          <a:noFill/>
        </p:spPr>
        <p:txBody>
          <a:bodyPr wrap="square" rtlCol="0">
            <a:spAutoFit/>
          </a:bodyPr>
          <a:lstStyle/>
          <a:p>
            <a:r>
              <a:rPr lang="en-GB" sz="2000" dirty="0">
                <a:solidFill>
                  <a:prstClr val="black"/>
                </a:solidFill>
              </a:rPr>
              <a:t>Recent TD-Info events/activities </a:t>
            </a:r>
            <a:r>
              <a:rPr lang="en-GB" sz="2000" dirty="0" smtClean="0">
                <a:solidFill>
                  <a:prstClr val="black"/>
                </a:solidFill>
              </a:rPr>
              <a:t>resulted </a:t>
            </a:r>
            <a:r>
              <a:rPr lang="en-GB" sz="2000" dirty="0">
                <a:solidFill>
                  <a:prstClr val="black"/>
                </a:solidFill>
              </a:rPr>
              <a:t>in various MOD and industry members showing interest in creating a Community of Practice to share best practices creating new knowledge to advance a domain of professional practice in this area</a:t>
            </a:r>
          </a:p>
          <a:p>
            <a:endParaRPr lang="en-GB" sz="2000" dirty="0">
              <a:solidFill>
                <a:prstClr val="black"/>
              </a:solidFill>
            </a:endParaRPr>
          </a:p>
          <a:p>
            <a:r>
              <a:rPr lang="en-GB" sz="2000" dirty="0">
                <a:solidFill>
                  <a:prstClr val="black"/>
                </a:solidFill>
              </a:rPr>
              <a:t>Team Defence has defined this activity as focusing on:</a:t>
            </a:r>
          </a:p>
          <a:p>
            <a:endParaRPr lang="en-GB" sz="2000" dirty="0">
              <a:solidFill>
                <a:prstClr val="black"/>
              </a:solidFill>
            </a:endParaRPr>
          </a:p>
          <a:p>
            <a:r>
              <a:rPr lang="en-GB" sz="2000" b="1" dirty="0">
                <a:solidFill>
                  <a:prstClr val="black"/>
                </a:solidFill>
              </a:rPr>
              <a:t>Natural capital,</a:t>
            </a:r>
            <a:r>
              <a:rPr lang="en-GB" sz="2000" dirty="0">
                <a:solidFill>
                  <a:prstClr val="black"/>
                </a:solidFill>
              </a:rPr>
              <a:t> which is the world's stock of natural resources, which includes geology, soils, air, water, and all living organisms. Some natural capital assets provide people with free goods and services, often called ecosystem services …</a:t>
            </a:r>
          </a:p>
          <a:p>
            <a:endParaRPr lang="en-GB" sz="2000" dirty="0">
              <a:solidFill>
                <a:prstClr val="black"/>
              </a:solidFill>
            </a:endParaRPr>
          </a:p>
          <a:p>
            <a:r>
              <a:rPr lang="en-GB" sz="2000" dirty="0">
                <a:solidFill>
                  <a:prstClr val="black"/>
                </a:solidFill>
              </a:rPr>
              <a:t>and </a:t>
            </a:r>
            <a:r>
              <a:rPr lang="en-GB" sz="2000" b="1" dirty="0">
                <a:solidFill>
                  <a:prstClr val="black"/>
                </a:solidFill>
              </a:rPr>
              <a:t>Infrastructure</a:t>
            </a:r>
            <a:r>
              <a:rPr lang="en-GB" sz="2000" dirty="0">
                <a:solidFill>
                  <a:prstClr val="black"/>
                </a:solidFill>
              </a:rPr>
              <a:t> - the basic physical and organisational structures and facilities (e.g. buildings, roads, power supplies) needed for the operation of a society or enterprise.</a:t>
            </a:r>
          </a:p>
          <a:p>
            <a:endParaRPr lang="en-GB" sz="2000" dirty="0">
              <a:solidFill>
                <a:prstClr val="black"/>
              </a:solidFill>
            </a:endParaRPr>
          </a:p>
          <a:p>
            <a:endParaRPr lang="en-GB" sz="2000" dirty="0">
              <a:solidFill>
                <a:prstClr val="black"/>
              </a:solidFill>
            </a:endParaRPr>
          </a:p>
          <a:p>
            <a:endParaRPr lang="en-GB" sz="2000" dirty="0">
              <a:solidFill>
                <a:prstClr val="black"/>
              </a:solidFill>
            </a:endParaRPr>
          </a:p>
          <a:p>
            <a:r>
              <a:rPr lang="en-GB" sz="2000" dirty="0">
                <a:solidFill>
                  <a:prstClr val="black"/>
                </a:solidFill>
              </a:rPr>
              <a:t> </a:t>
            </a:r>
          </a:p>
        </p:txBody>
      </p:sp>
    </p:spTree>
    <p:extLst>
      <p:ext uri="{BB962C8B-B14F-4D97-AF65-F5344CB8AC3E}">
        <p14:creationId xmlns:p14="http://schemas.microsoft.com/office/powerpoint/2010/main" val="393111340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92A60DFC-FDF4-442F-8CE7-D89B68F5218F}"/>
              </a:ext>
            </a:extLst>
          </p:cNvPr>
          <p:cNvSpPr>
            <a:spLocks noGrp="1"/>
          </p:cNvSpPr>
          <p:nvPr>
            <p:ph type="title"/>
          </p:nvPr>
        </p:nvSpPr>
        <p:spPr/>
        <p:txBody>
          <a:bodyPr>
            <a:normAutofit/>
          </a:bodyPr>
          <a:lstStyle/>
          <a:p>
            <a:r>
              <a:rPr lang="en-GB" dirty="0"/>
              <a:t>NC&amp;I </a:t>
            </a:r>
            <a:r>
              <a:rPr lang="en-GB" dirty="0" smtClean="0"/>
              <a:t>COP </a:t>
            </a:r>
            <a:r>
              <a:rPr lang="en-GB" dirty="0" smtClean="0"/>
              <a:t>– 2024 Activity </a:t>
            </a:r>
            <a:endParaRPr lang="en-GB" dirty="0"/>
          </a:p>
        </p:txBody>
      </p:sp>
      <p:sp>
        <p:nvSpPr>
          <p:cNvPr id="4" name="TextBox 3">
            <a:extLst>
              <a:ext uri="{FF2B5EF4-FFF2-40B4-BE49-F238E27FC236}">
                <a16:creationId xmlns:a16="http://schemas.microsoft.com/office/drawing/2014/main" xmlns="" id="{860BF681-4B3D-4B51-950C-0192FEEBEB15}"/>
              </a:ext>
            </a:extLst>
          </p:cNvPr>
          <p:cNvSpPr txBox="1"/>
          <p:nvPr/>
        </p:nvSpPr>
        <p:spPr>
          <a:xfrm>
            <a:off x="633630" y="1083994"/>
            <a:ext cx="10809026" cy="8094524"/>
          </a:xfrm>
          <a:prstGeom prst="rect">
            <a:avLst/>
          </a:prstGeom>
          <a:noFill/>
        </p:spPr>
        <p:txBody>
          <a:bodyPr wrap="square" rtlCol="0">
            <a:spAutoFit/>
          </a:bodyPr>
          <a:lstStyle/>
          <a:p>
            <a:r>
              <a:rPr lang="en-GB" sz="2000" dirty="0" smtClean="0">
                <a:solidFill>
                  <a:prstClr val="black"/>
                </a:solidFill>
              </a:rPr>
              <a:t>We have held 3 COP meetings this year.  Jenny Allen from Mott MacDonald is the industry </a:t>
            </a:r>
            <a:r>
              <a:rPr lang="en-GB" sz="2000" dirty="0" smtClean="0">
                <a:solidFill>
                  <a:prstClr val="black"/>
                </a:solidFill>
              </a:rPr>
              <a:t>co-chair </a:t>
            </a:r>
            <a:endParaRPr lang="en-GB" sz="2000" dirty="0" smtClean="0">
              <a:solidFill>
                <a:prstClr val="black"/>
              </a:solidFill>
            </a:endParaRPr>
          </a:p>
          <a:p>
            <a:endParaRPr lang="en-GB" sz="2000" dirty="0">
              <a:solidFill>
                <a:prstClr val="black"/>
              </a:solidFill>
            </a:endParaRPr>
          </a:p>
          <a:p>
            <a:r>
              <a:rPr lang="en-GB" sz="2000" dirty="0" smtClean="0">
                <a:solidFill>
                  <a:prstClr val="black"/>
                </a:solidFill>
              </a:rPr>
              <a:t>Many interesting presentations including Army, MOD, Mott </a:t>
            </a:r>
            <a:r>
              <a:rPr lang="en-GB" sz="2000" dirty="0">
                <a:solidFill>
                  <a:prstClr val="black"/>
                </a:solidFill>
              </a:rPr>
              <a:t>MacDonald, Severn Trent Services, Babcock, Fortinet and </a:t>
            </a:r>
            <a:r>
              <a:rPr lang="en-GB" sz="2000" dirty="0" smtClean="0">
                <a:solidFill>
                  <a:prstClr val="black"/>
                </a:solidFill>
              </a:rPr>
              <a:t>Exeter and Plymouth Universities. Subjects included, </a:t>
            </a:r>
            <a:r>
              <a:rPr lang="en-GB" sz="2000" dirty="0" smtClean="0">
                <a:cs typeface="Arial" panose="020B0604020202020204" pitchFamily="34" charset="0"/>
              </a:rPr>
              <a:t>Circular </a:t>
            </a:r>
            <a:r>
              <a:rPr lang="en-GB" sz="2000" dirty="0">
                <a:cs typeface="Arial" panose="020B0604020202020204" pitchFamily="34" charset="0"/>
              </a:rPr>
              <a:t>Economy in </a:t>
            </a:r>
            <a:r>
              <a:rPr lang="en-GB" sz="2000" dirty="0" smtClean="0">
                <a:cs typeface="Arial" panose="020B0604020202020204" pitchFamily="34" charset="0"/>
              </a:rPr>
              <a:t>Defence, </a:t>
            </a:r>
            <a:r>
              <a:rPr lang="en-GB" sz="2000" dirty="0">
                <a:cs typeface="Arial" panose="020B0604020202020204" pitchFamily="34" charset="0"/>
              </a:rPr>
              <a:t>Climate Resilience for </a:t>
            </a:r>
            <a:r>
              <a:rPr lang="en-GB" sz="2000" dirty="0" smtClean="0">
                <a:cs typeface="Arial" panose="020B0604020202020204" pitchFamily="34" charset="0"/>
              </a:rPr>
              <a:t>BNG, Natural Capital Solutions and Sustainability on the MOD estate.</a:t>
            </a:r>
            <a:endParaRPr lang="en-GB" sz="2000" dirty="0" smtClean="0">
              <a:solidFill>
                <a:prstClr val="black"/>
              </a:solidFill>
            </a:endParaRPr>
          </a:p>
          <a:p>
            <a:endParaRPr lang="en-GB" sz="2000" dirty="0">
              <a:solidFill>
                <a:prstClr val="black"/>
              </a:solidFill>
            </a:endParaRPr>
          </a:p>
          <a:p>
            <a:r>
              <a:rPr lang="en-GB" sz="2000" dirty="0"/>
              <a:t>We are currently forming a working group to develop a common approach to Eco system and Natural Capital assessments on MOD sites through a case study with Babcock.</a:t>
            </a:r>
            <a:endParaRPr lang="en-GB" sz="2000" dirty="0">
              <a:solidFill>
                <a:prstClr val="black"/>
              </a:solidFill>
            </a:endParaRPr>
          </a:p>
          <a:p>
            <a:endParaRPr lang="en-GB" sz="2000" dirty="0" smtClean="0">
              <a:solidFill>
                <a:prstClr val="black"/>
              </a:solidFill>
            </a:endParaRPr>
          </a:p>
          <a:p>
            <a:r>
              <a:rPr lang="en-GB" sz="2000" dirty="0" smtClean="0">
                <a:solidFill>
                  <a:prstClr val="black"/>
                </a:solidFill>
              </a:rPr>
              <a:t>TD-Info is </a:t>
            </a:r>
            <a:r>
              <a:rPr lang="en-GB" sz="2000" dirty="0">
                <a:solidFill>
                  <a:prstClr val="black"/>
                </a:solidFill>
              </a:rPr>
              <a:t>ensuring close liaison with ADS and DSF to eliminate duplication of </a:t>
            </a:r>
            <a:r>
              <a:rPr lang="en-GB" sz="2000" dirty="0" smtClean="0">
                <a:solidFill>
                  <a:prstClr val="black"/>
                </a:solidFill>
              </a:rPr>
              <a:t>effort and provide a coordinated joint approach to MOD and members.</a:t>
            </a:r>
            <a:endParaRPr lang="en-GB" sz="2000" dirty="0">
              <a:solidFill>
                <a:prstClr val="black"/>
              </a:solidFill>
            </a:endParaRPr>
          </a:p>
          <a:p>
            <a:endParaRPr lang="en-GB" sz="2000" dirty="0">
              <a:solidFill>
                <a:prstClr val="black"/>
              </a:solidFill>
            </a:endParaRPr>
          </a:p>
          <a:p>
            <a:r>
              <a:rPr lang="en-GB" sz="2000" dirty="0">
                <a:solidFill>
                  <a:prstClr val="black"/>
                </a:solidFill>
              </a:rPr>
              <a:t>Although COP is in fledgling stage, much interest has been generated and </a:t>
            </a:r>
            <a:r>
              <a:rPr lang="en-GB" sz="2000" dirty="0" smtClean="0">
                <a:solidFill>
                  <a:prstClr val="black"/>
                </a:solidFill>
              </a:rPr>
              <a:t>a one day event/seminar is planned for </a:t>
            </a:r>
            <a:r>
              <a:rPr lang="en-GB" sz="2000" dirty="0" smtClean="0">
                <a:solidFill>
                  <a:prstClr val="black"/>
                </a:solidFill>
              </a:rPr>
              <a:t>May 2025.</a:t>
            </a:r>
            <a:endParaRPr lang="en-GB" sz="2000" dirty="0">
              <a:solidFill>
                <a:prstClr val="black"/>
              </a:solidFill>
            </a:endParaRPr>
          </a:p>
          <a:p>
            <a:endParaRPr lang="en-GB" sz="2000" dirty="0">
              <a:solidFill>
                <a:prstClr val="black"/>
              </a:solidFill>
            </a:endParaRPr>
          </a:p>
          <a:p>
            <a:r>
              <a:rPr lang="en-GB" sz="2000" dirty="0">
                <a:solidFill>
                  <a:prstClr val="black"/>
                </a:solidFill>
              </a:rPr>
              <a:t>DIO has been engaged and </a:t>
            </a:r>
            <a:r>
              <a:rPr lang="en-GB" sz="2000" dirty="0" smtClean="0">
                <a:solidFill>
                  <a:prstClr val="black"/>
                </a:solidFill>
              </a:rPr>
              <a:t>has considered taking </a:t>
            </a:r>
            <a:r>
              <a:rPr lang="en-GB" sz="2000" dirty="0">
                <a:solidFill>
                  <a:prstClr val="black"/>
                </a:solidFill>
              </a:rPr>
              <a:t>the MOD co-chair position. </a:t>
            </a:r>
            <a:r>
              <a:rPr lang="en-GB" sz="2000" dirty="0" smtClean="0">
                <a:solidFill>
                  <a:prstClr val="black"/>
                </a:solidFill>
              </a:rPr>
              <a:t>However, </a:t>
            </a:r>
            <a:r>
              <a:rPr lang="en-GB" sz="2000" dirty="0" smtClean="0">
                <a:solidFill>
                  <a:prstClr val="black"/>
                </a:solidFill>
              </a:rPr>
              <a:t>resource </a:t>
            </a:r>
            <a:r>
              <a:rPr lang="en-GB" sz="2000" dirty="0">
                <a:solidFill>
                  <a:prstClr val="black"/>
                </a:solidFill>
              </a:rPr>
              <a:t>constraints </a:t>
            </a:r>
            <a:r>
              <a:rPr lang="en-GB" sz="2000" dirty="0" smtClean="0">
                <a:solidFill>
                  <a:prstClr val="black"/>
                </a:solidFill>
              </a:rPr>
              <a:t>will restrict  participation until mid next year.</a:t>
            </a:r>
            <a:endParaRPr lang="en-GB" sz="2000" dirty="0" smtClean="0">
              <a:solidFill>
                <a:prstClr val="black"/>
              </a:solidFill>
            </a:endParaRPr>
          </a:p>
          <a:p>
            <a:endParaRPr lang="en-GB" sz="2000" dirty="0">
              <a:solidFill>
                <a:prstClr val="black"/>
              </a:solidFill>
            </a:endParaRPr>
          </a:p>
          <a:p>
            <a:endParaRPr lang="en-GB" sz="2000" dirty="0">
              <a:solidFill>
                <a:prstClr val="black"/>
              </a:solidFill>
            </a:endParaRPr>
          </a:p>
          <a:p>
            <a:endParaRPr lang="en-GB" sz="2000" b="1" dirty="0">
              <a:solidFill>
                <a:prstClr val="black"/>
              </a:solidFill>
            </a:endParaRPr>
          </a:p>
          <a:p>
            <a:endParaRPr lang="en-GB" sz="2000" b="1" dirty="0">
              <a:solidFill>
                <a:prstClr val="black"/>
              </a:solidFill>
            </a:endParaRPr>
          </a:p>
          <a:p>
            <a:endParaRPr lang="en-GB" sz="2000" b="1" dirty="0">
              <a:solidFill>
                <a:prstClr val="black"/>
              </a:solidFill>
            </a:endParaRPr>
          </a:p>
          <a:p>
            <a:endParaRPr lang="en-GB" sz="2000" b="1" dirty="0">
              <a:solidFill>
                <a:prstClr val="black"/>
              </a:solidFill>
            </a:endParaRPr>
          </a:p>
          <a:p>
            <a:endParaRPr lang="en-GB" sz="2000" dirty="0">
              <a:solidFill>
                <a:prstClr val="black"/>
              </a:solidFill>
            </a:endParaRPr>
          </a:p>
          <a:p>
            <a:endParaRPr lang="en-GB" sz="2000" dirty="0">
              <a:solidFill>
                <a:prstClr val="black"/>
              </a:solidFill>
            </a:endParaRPr>
          </a:p>
          <a:p>
            <a:r>
              <a:rPr lang="en-GB" sz="2000" dirty="0">
                <a:solidFill>
                  <a:prstClr val="black"/>
                </a:solidFill>
              </a:rPr>
              <a:t> </a:t>
            </a:r>
          </a:p>
        </p:txBody>
      </p:sp>
    </p:spTree>
    <p:extLst>
      <p:ext uri="{BB962C8B-B14F-4D97-AF65-F5344CB8AC3E}">
        <p14:creationId xmlns:p14="http://schemas.microsoft.com/office/powerpoint/2010/main" val="410056853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92A60DFC-FDF4-442F-8CE7-D89B68F5218F}"/>
              </a:ext>
            </a:extLst>
          </p:cNvPr>
          <p:cNvSpPr>
            <a:spLocks noGrp="1"/>
          </p:cNvSpPr>
          <p:nvPr>
            <p:ph type="title"/>
          </p:nvPr>
        </p:nvSpPr>
        <p:spPr/>
        <p:txBody>
          <a:bodyPr>
            <a:normAutofit/>
          </a:bodyPr>
          <a:lstStyle/>
          <a:p>
            <a:r>
              <a:rPr lang="en-GB" dirty="0" smtClean="0"/>
              <a:t>NC&amp;I COP – </a:t>
            </a:r>
            <a:r>
              <a:rPr lang="en-GB" dirty="0" smtClean="0"/>
              <a:t>2025 Challenges and Activity</a:t>
            </a:r>
            <a:endParaRPr lang="en-GB" dirty="0"/>
          </a:p>
        </p:txBody>
      </p:sp>
      <p:sp>
        <p:nvSpPr>
          <p:cNvPr id="4" name="TextBox 3">
            <a:extLst>
              <a:ext uri="{FF2B5EF4-FFF2-40B4-BE49-F238E27FC236}">
                <a16:creationId xmlns="" xmlns:a16="http://schemas.microsoft.com/office/drawing/2014/main" id="{860BF681-4B3D-4B51-950C-0192FEEBEB15}"/>
              </a:ext>
            </a:extLst>
          </p:cNvPr>
          <p:cNvSpPr txBox="1"/>
          <p:nvPr/>
        </p:nvSpPr>
        <p:spPr>
          <a:xfrm>
            <a:off x="679361" y="1275007"/>
            <a:ext cx="5541135" cy="3539430"/>
          </a:xfrm>
          <a:prstGeom prst="rect">
            <a:avLst/>
          </a:prstGeom>
          <a:noFill/>
        </p:spPr>
        <p:txBody>
          <a:bodyPr wrap="square" rtlCol="0">
            <a:spAutoFit/>
          </a:bodyPr>
          <a:lstStyle/>
          <a:p>
            <a:r>
              <a:rPr lang="en-GB" sz="2400" dirty="0" smtClean="0"/>
              <a:t>Challenge</a:t>
            </a:r>
          </a:p>
          <a:p>
            <a:endParaRPr lang="en-GB" sz="2000" dirty="0" smtClean="0"/>
          </a:p>
          <a:p>
            <a:pPr marL="342900" indent="-342900">
              <a:buFont typeface="Arial" panose="020B0604020202020204" pitchFamily="34" charset="0"/>
              <a:buChar char="•"/>
            </a:pPr>
            <a:r>
              <a:rPr lang="en-GB" sz="2000" dirty="0" smtClean="0"/>
              <a:t>MOD noted there are many </a:t>
            </a:r>
            <a:r>
              <a:rPr lang="en-GB" sz="2000" dirty="0"/>
              <a:t>multiple groups linked to industry all supporting different sustainability topics </a:t>
            </a:r>
            <a:r>
              <a:rPr lang="en-GB" sz="2000" dirty="0" smtClean="0"/>
              <a:t>adding  up </a:t>
            </a:r>
            <a:r>
              <a:rPr lang="en-GB" sz="2000" dirty="0"/>
              <a:t>to a large resource commitment from </a:t>
            </a:r>
            <a:r>
              <a:rPr lang="en-GB" sz="2000" dirty="0" smtClean="0"/>
              <a:t>DIO</a:t>
            </a: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smtClean="0"/>
          </a:p>
          <a:p>
            <a:pPr marL="342900" indent="-342900">
              <a:buFont typeface="Arial" panose="020B0604020202020204" pitchFamily="34" charset="0"/>
              <a:buChar char="•"/>
            </a:pPr>
            <a:endParaRPr lang="en-GB" sz="2000" dirty="0"/>
          </a:p>
          <a:p>
            <a:pPr marL="342900" indent="-342900">
              <a:buFont typeface="Arial" panose="020B0604020202020204" pitchFamily="34" charset="0"/>
              <a:buChar char="•"/>
            </a:pPr>
            <a:endParaRPr lang="en-GB" sz="2000" dirty="0"/>
          </a:p>
        </p:txBody>
      </p:sp>
      <p:sp>
        <p:nvSpPr>
          <p:cNvPr id="5" name="TextBox 4">
            <a:extLst>
              <a:ext uri="{FF2B5EF4-FFF2-40B4-BE49-F238E27FC236}">
                <a16:creationId xmlns="" xmlns:a16="http://schemas.microsoft.com/office/drawing/2014/main" id="{860BF681-4B3D-4B51-950C-0192FEEBEB15}"/>
              </a:ext>
            </a:extLst>
          </p:cNvPr>
          <p:cNvSpPr txBox="1"/>
          <p:nvPr/>
        </p:nvSpPr>
        <p:spPr>
          <a:xfrm>
            <a:off x="6534958" y="1275007"/>
            <a:ext cx="5094666" cy="6617196"/>
          </a:xfrm>
          <a:prstGeom prst="rect">
            <a:avLst/>
          </a:prstGeom>
          <a:noFill/>
        </p:spPr>
        <p:txBody>
          <a:bodyPr wrap="square" rtlCol="0">
            <a:spAutoFit/>
          </a:bodyPr>
          <a:lstStyle/>
          <a:p>
            <a:r>
              <a:rPr lang="en-GB" sz="2400" dirty="0" smtClean="0"/>
              <a:t>Solution</a:t>
            </a:r>
          </a:p>
          <a:p>
            <a:endParaRPr lang="en-GB" sz="2000" dirty="0" smtClean="0"/>
          </a:p>
          <a:p>
            <a:pPr marL="342900" indent="-342900">
              <a:buFont typeface="Arial" panose="020B0604020202020204" pitchFamily="34" charset="0"/>
              <a:buChar char="•"/>
            </a:pPr>
            <a:r>
              <a:rPr lang="en-GB" sz="2000" dirty="0">
                <a:ln w="9525">
                  <a:noFill/>
                </a:ln>
                <a:cs typeface="Arial" panose="020B0604020202020204" pitchFamily="34" charset="0"/>
              </a:rPr>
              <a:t>Agree and develop </a:t>
            </a:r>
            <a:r>
              <a:rPr lang="en-GB" sz="2000" dirty="0" smtClean="0">
                <a:ln w="9525">
                  <a:noFill/>
                </a:ln>
                <a:cs typeface="Arial" panose="020B0604020202020204" pitchFamily="34" charset="0"/>
              </a:rPr>
              <a:t>a collaborative operating model </a:t>
            </a:r>
            <a:r>
              <a:rPr lang="en-GB" sz="2000" dirty="0">
                <a:ln w="9525">
                  <a:noFill/>
                </a:ln>
                <a:cs typeface="Arial" panose="020B0604020202020204" pitchFamily="34" charset="0"/>
              </a:rPr>
              <a:t>with </a:t>
            </a:r>
            <a:r>
              <a:rPr lang="en-GB" sz="2000" dirty="0" smtClean="0">
                <a:ln w="9525">
                  <a:noFill/>
                </a:ln>
                <a:cs typeface="Arial" panose="020B0604020202020204" pitchFamily="34" charset="0"/>
              </a:rPr>
              <a:t>TD-Info, ADS </a:t>
            </a:r>
            <a:r>
              <a:rPr lang="en-GB" sz="2000" dirty="0">
                <a:ln w="9525">
                  <a:noFill/>
                </a:ln>
                <a:cs typeface="Arial" panose="020B0604020202020204" pitchFamily="34" charset="0"/>
              </a:rPr>
              <a:t>and DSF </a:t>
            </a:r>
          </a:p>
          <a:p>
            <a:pPr marL="800100" lvl="1" indent="-342900">
              <a:buFont typeface="Arial" panose="020B0604020202020204" pitchFamily="34" charset="0"/>
              <a:buChar char="•"/>
            </a:pPr>
            <a:r>
              <a:rPr lang="en-GB" sz="2000" dirty="0" smtClean="0">
                <a:ln w="9525">
                  <a:noFill/>
                </a:ln>
                <a:cs typeface="Arial" panose="020B0604020202020204" pitchFamily="34" charset="0"/>
              </a:rPr>
              <a:t>A </a:t>
            </a:r>
            <a:r>
              <a:rPr lang="en-GB" sz="2000" dirty="0">
                <a:ln w="9525">
                  <a:noFill/>
                </a:ln>
                <a:cs typeface="Arial" panose="020B0604020202020204" pitchFamily="34" charset="0"/>
              </a:rPr>
              <a:t>sub-group under ADS/DSF </a:t>
            </a:r>
            <a:r>
              <a:rPr lang="en-GB" sz="2000" dirty="0" smtClean="0">
                <a:ln w="9525">
                  <a:noFill/>
                </a:ln>
                <a:cs typeface="Arial" panose="020B0604020202020204" pitchFamily="34" charset="0"/>
              </a:rPr>
              <a:t>utilising TD-Info resources. </a:t>
            </a:r>
          </a:p>
          <a:p>
            <a:pPr marL="800100" lvl="1" indent="-342900">
              <a:buFont typeface="Arial" panose="020B0604020202020204" pitchFamily="34" charset="0"/>
              <a:buChar char="•"/>
            </a:pPr>
            <a:r>
              <a:rPr lang="en-GB" sz="2000" dirty="0" smtClean="0">
                <a:ln w="9525">
                  <a:noFill/>
                </a:ln>
                <a:cs typeface="Arial" panose="020B0604020202020204" pitchFamily="34" charset="0"/>
              </a:rPr>
              <a:t>Propose that </a:t>
            </a:r>
            <a:r>
              <a:rPr lang="en-GB" sz="2000" dirty="0">
                <a:ln w="9525">
                  <a:noFill/>
                </a:ln>
                <a:cs typeface="Arial" panose="020B0604020202020204" pitchFamily="34" charset="0"/>
              </a:rPr>
              <a:t>TD-Info become </a:t>
            </a:r>
            <a:r>
              <a:rPr lang="en-GB" sz="2000" b="1" i="1" dirty="0">
                <a:ln w="9525">
                  <a:noFill/>
                </a:ln>
                <a:cs typeface="Arial" panose="020B0604020202020204" pitchFamily="34" charset="0"/>
              </a:rPr>
              <a:t>secretariat</a:t>
            </a:r>
            <a:r>
              <a:rPr lang="en-GB" sz="2000" dirty="0">
                <a:ln w="9525">
                  <a:noFill/>
                </a:ln>
                <a:cs typeface="Arial" panose="020B0604020202020204" pitchFamily="34" charset="0"/>
              </a:rPr>
              <a:t> on CC&amp;S issues embedded with </a:t>
            </a:r>
            <a:r>
              <a:rPr lang="en-GB" sz="2000" dirty="0" smtClean="0">
                <a:ln w="9525">
                  <a:noFill/>
                </a:ln>
                <a:cs typeface="Arial" panose="020B0604020202020204" pitchFamily="34" charset="0"/>
              </a:rPr>
              <a:t>DIO</a:t>
            </a:r>
          </a:p>
          <a:p>
            <a:pPr marL="800100" lvl="1" indent="-342900">
              <a:buFont typeface="Arial" panose="020B0604020202020204" pitchFamily="34" charset="0"/>
              <a:buChar char="•"/>
            </a:pPr>
            <a:r>
              <a:rPr lang="en-US" sz="2000" dirty="0" smtClean="0">
                <a:ln w="9525">
                  <a:noFill/>
                </a:ln>
                <a:cs typeface="Arial" panose="020B0604020202020204" pitchFamily="34" charset="0"/>
              </a:rPr>
              <a:t>Understand </a:t>
            </a:r>
            <a:r>
              <a:rPr lang="en-US" sz="2000" dirty="0">
                <a:ln w="9525">
                  <a:noFill/>
                </a:ln>
                <a:cs typeface="Arial" panose="020B0604020202020204" pitchFamily="34" charset="0"/>
              </a:rPr>
              <a:t>(and map) the various current industry trade bodies that defence interface with on sustainability matters and focus areas / </a:t>
            </a:r>
            <a:r>
              <a:rPr lang="en-US" sz="2000" dirty="0" smtClean="0">
                <a:ln w="9525">
                  <a:noFill/>
                </a:ln>
                <a:cs typeface="Arial" panose="020B0604020202020204" pitchFamily="34" charset="0"/>
              </a:rPr>
              <a:t>topics and identify </a:t>
            </a:r>
            <a:r>
              <a:rPr lang="en-US" sz="2000" dirty="0">
                <a:ln w="9525">
                  <a:noFill/>
                </a:ln>
                <a:cs typeface="Arial" panose="020B0604020202020204" pitchFamily="34" charset="0"/>
              </a:rPr>
              <a:t>benefits</a:t>
            </a:r>
            <a:r>
              <a:rPr lang="en-US" sz="2000" dirty="0" smtClean="0">
                <a:ln w="9525">
                  <a:noFill/>
                </a:ln>
                <a:cs typeface="Arial" panose="020B0604020202020204" pitchFamily="34" charset="0"/>
              </a:rPr>
              <a:t>.</a:t>
            </a:r>
          </a:p>
          <a:p>
            <a:pPr marL="342900" indent="-342900">
              <a:buFont typeface="Arial" panose="020B0604020202020204" pitchFamily="34" charset="0"/>
              <a:buChar char="•"/>
            </a:pPr>
            <a:endParaRPr lang="en-US" sz="2000" dirty="0">
              <a:ln w="9525">
                <a:noFill/>
              </a:ln>
              <a:cs typeface="Arial" panose="020B0604020202020204" pitchFamily="34" charset="0"/>
            </a:endParaRPr>
          </a:p>
          <a:p>
            <a:pPr marL="342900" indent="-342900">
              <a:buFont typeface="Arial" panose="020B0604020202020204" pitchFamily="34" charset="0"/>
              <a:buChar char="•"/>
            </a:pPr>
            <a:endParaRPr lang="en-US" sz="2000" dirty="0" smtClean="0">
              <a:ln w="9525">
                <a:noFill/>
              </a:ln>
              <a:cs typeface="Arial" panose="020B0604020202020204" pitchFamily="34" charset="0"/>
            </a:endParaRPr>
          </a:p>
          <a:p>
            <a:pPr marL="342900" indent="-342900">
              <a:buFont typeface="Arial" panose="020B0604020202020204" pitchFamily="34" charset="0"/>
              <a:buChar char="•"/>
            </a:pPr>
            <a:endParaRPr lang="en-US" sz="2000" dirty="0">
              <a:ln w="9525">
                <a:noFill/>
              </a:ln>
              <a:cs typeface="Arial" panose="020B0604020202020204" pitchFamily="34" charset="0"/>
            </a:endParaRP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smtClean="0"/>
          </a:p>
          <a:p>
            <a:pPr marL="342900" indent="-342900">
              <a:buFont typeface="Arial" panose="020B0604020202020204" pitchFamily="34" charset="0"/>
              <a:buChar char="•"/>
            </a:pPr>
            <a:endParaRPr lang="en-GB" sz="2000" dirty="0"/>
          </a:p>
          <a:p>
            <a:pPr marL="342900" indent="-342900">
              <a:buFont typeface="Arial" panose="020B0604020202020204" pitchFamily="34" charset="0"/>
              <a:buChar char="•"/>
            </a:pPr>
            <a:endParaRPr lang="en-GB" sz="2000" dirty="0"/>
          </a:p>
        </p:txBody>
      </p:sp>
    </p:spTree>
    <p:extLst>
      <p:ext uri="{BB962C8B-B14F-4D97-AF65-F5344CB8AC3E}">
        <p14:creationId xmlns:p14="http://schemas.microsoft.com/office/powerpoint/2010/main" val="113038097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92A60DFC-FDF4-442F-8CE7-D89B68F5218F}"/>
              </a:ext>
            </a:extLst>
          </p:cNvPr>
          <p:cNvSpPr>
            <a:spLocks noGrp="1"/>
          </p:cNvSpPr>
          <p:nvPr>
            <p:ph type="title"/>
          </p:nvPr>
        </p:nvSpPr>
        <p:spPr/>
        <p:txBody>
          <a:bodyPr>
            <a:normAutofit/>
          </a:bodyPr>
          <a:lstStyle/>
          <a:p>
            <a:r>
              <a:rPr lang="en-GB" dirty="0" smtClean="0"/>
              <a:t>NC&amp;I COP – </a:t>
            </a:r>
            <a:r>
              <a:rPr lang="en-GB" dirty="0" smtClean="0"/>
              <a:t>2025 Challenges and Activity</a:t>
            </a:r>
            <a:endParaRPr lang="en-GB" dirty="0"/>
          </a:p>
        </p:txBody>
      </p:sp>
      <p:sp>
        <p:nvSpPr>
          <p:cNvPr id="4" name="TextBox 3">
            <a:extLst>
              <a:ext uri="{FF2B5EF4-FFF2-40B4-BE49-F238E27FC236}">
                <a16:creationId xmlns="" xmlns:a16="http://schemas.microsoft.com/office/drawing/2014/main" id="{860BF681-4B3D-4B51-950C-0192FEEBEB15}"/>
              </a:ext>
            </a:extLst>
          </p:cNvPr>
          <p:cNvSpPr txBox="1"/>
          <p:nvPr/>
        </p:nvSpPr>
        <p:spPr>
          <a:xfrm>
            <a:off x="679361" y="1275007"/>
            <a:ext cx="5541135" cy="2923877"/>
          </a:xfrm>
          <a:prstGeom prst="rect">
            <a:avLst/>
          </a:prstGeom>
          <a:noFill/>
        </p:spPr>
        <p:txBody>
          <a:bodyPr wrap="square" rtlCol="0">
            <a:spAutoFit/>
          </a:bodyPr>
          <a:lstStyle/>
          <a:p>
            <a:r>
              <a:rPr lang="en-GB" sz="2400" dirty="0" smtClean="0"/>
              <a:t>Challenge</a:t>
            </a:r>
          </a:p>
          <a:p>
            <a:endParaRPr lang="en-GB" sz="2000" dirty="0" smtClean="0"/>
          </a:p>
          <a:p>
            <a:pPr marL="342900" indent="-342900">
              <a:buFont typeface="Arial" panose="020B0604020202020204" pitchFamily="34" charset="0"/>
              <a:buChar char="•"/>
            </a:pPr>
            <a:r>
              <a:rPr lang="en-GB" sz="2000" dirty="0" smtClean="0"/>
              <a:t>Identify key areas of focus for MOD and TD-Info members</a:t>
            </a: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smtClean="0"/>
          </a:p>
          <a:p>
            <a:pPr marL="342900" indent="-342900">
              <a:buFont typeface="Arial" panose="020B0604020202020204" pitchFamily="34" charset="0"/>
              <a:buChar char="•"/>
            </a:pPr>
            <a:endParaRPr lang="en-GB" sz="2000" dirty="0"/>
          </a:p>
          <a:p>
            <a:pPr marL="342900" indent="-342900">
              <a:buFont typeface="Arial" panose="020B0604020202020204" pitchFamily="34" charset="0"/>
              <a:buChar char="•"/>
            </a:pPr>
            <a:endParaRPr lang="en-GB" sz="2000" dirty="0"/>
          </a:p>
        </p:txBody>
      </p:sp>
      <p:sp>
        <p:nvSpPr>
          <p:cNvPr id="5" name="TextBox 4">
            <a:extLst>
              <a:ext uri="{FF2B5EF4-FFF2-40B4-BE49-F238E27FC236}">
                <a16:creationId xmlns="" xmlns:a16="http://schemas.microsoft.com/office/drawing/2014/main" id="{860BF681-4B3D-4B51-950C-0192FEEBEB15}"/>
              </a:ext>
            </a:extLst>
          </p:cNvPr>
          <p:cNvSpPr txBox="1"/>
          <p:nvPr/>
        </p:nvSpPr>
        <p:spPr>
          <a:xfrm>
            <a:off x="6534958" y="1275007"/>
            <a:ext cx="5094666" cy="5693866"/>
          </a:xfrm>
          <a:prstGeom prst="rect">
            <a:avLst/>
          </a:prstGeom>
          <a:noFill/>
        </p:spPr>
        <p:txBody>
          <a:bodyPr wrap="square" rtlCol="0">
            <a:spAutoFit/>
          </a:bodyPr>
          <a:lstStyle/>
          <a:p>
            <a:r>
              <a:rPr lang="en-GB" sz="2400" dirty="0" smtClean="0"/>
              <a:t>Solution</a:t>
            </a:r>
          </a:p>
          <a:p>
            <a:endParaRPr lang="en-GB" sz="2000" dirty="0" smtClean="0"/>
          </a:p>
          <a:p>
            <a:pPr marL="285750" indent="-285750">
              <a:buFont typeface="Arial" panose="020B0604020202020204" pitchFamily="34" charset="0"/>
              <a:buChar char="•"/>
            </a:pPr>
            <a:r>
              <a:rPr lang="en-GB" sz="2000" dirty="0" smtClean="0"/>
              <a:t>Hold one </a:t>
            </a:r>
            <a:r>
              <a:rPr lang="en-GB" sz="2000" dirty="0"/>
              <a:t>day event May </a:t>
            </a:r>
            <a:r>
              <a:rPr lang="en-GB" sz="2000" dirty="0" smtClean="0"/>
              <a:t>2025 to examine </a:t>
            </a:r>
            <a:r>
              <a:rPr lang="en-GB" sz="2000" dirty="0"/>
              <a:t>the UK’s industrial base and its relationship with defence, proposing improvements to governance, accountability, and responsibility frameworks to mitigate </a:t>
            </a:r>
            <a:r>
              <a:rPr lang="en-GB" sz="2000" dirty="0" smtClean="0"/>
              <a:t>risks. Explore </a:t>
            </a:r>
            <a:r>
              <a:rPr lang="en-GB" sz="2000" dirty="0"/>
              <a:t>how natural capital and infrastructure can enhance resilience, reduce Defence’s carbon footprint, leverage dual-use technologies, foster intellectual property development, and position the UK as a global leader on the path to net zero.</a:t>
            </a:r>
          </a:p>
          <a:p>
            <a:pPr marL="342900" indent="-342900">
              <a:buFont typeface="Arial" panose="020B0604020202020204" pitchFamily="34" charset="0"/>
              <a:buChar char="•"/>
            </a:pPr>
            <a:endParaRPr lang="en-US" sz="2000" dirty="0">
              <a:ln w="9525">
                <a:noFill/>
              </a:ln>
              <a:cs typeface="Arial" panose="020B0604020202020204" pitchFamily="34" charset="0"/>
            </a:endParaRP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smtClean="0"/>
          </a:p>
          <a:p>
            <a:pPr marL="342900" indent="-342900">
              <a:buFont typeface="Arial" panose="020B0604020202020204" pitchFamily="34" charset="0"/>
              <a:buChar char="•"/>
            </a:pPr>
            <a:endParaRPr lang="en-GB" sz="2000" dirty="0"/>
          </a:p>
          <a:p>
            <a:pPr marL="342900" indent="-342900">
              <a:buFont typeface="Arial" panose="020B0604020202020204" pitchFamily="34" charset="0"/>
              <a:buChar char="•"/>
            </a:pPr>
            <a:endParaRPr lang="en-GB" sz="2000" dirty="0"/>
          </a:p>
        </p:txBody>
      </p:sp>
    </p:spTree>
    <p:extLst>
      <p:ext uri="{BB962C8B-B14F-4D97-AF65-F5344CB8AC3E}">
        <p14:creationId xmlns:p14="http://schemas.microsoft.com/office/powerpoint/2010/main" val="400710747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92A60DFC-FDF4-442F-8CE7-D89B68F5218F}"/>
              </a:ext>
            </a:extLst>
          </p:cNvPr>
          <p:cNvSpPr>
            <a:spLocks noGrp="1"/>
          </p:cNvSpPr>
          <p:nvPr>
            <p:ph type="title"/>
          </p:nvPr>
        </p:nvSpPr>
        <p:spPr/>
        <p:txBody>
          <a:bodyPr>
            <a:normAutofit/>
          </a:bodyPr>
          <a:lstStyle/>
          <a:p>
            <a:r>
              <a:rPr lang="en-GB" dirty="0" smtClean="0"/>
              <a:t>NC&amp;I COP – </a:t>
            </a:r>
            <a:r>
              <a:rPr lang="en-GB" dirty="0" smtClean="0"/>
              <a:t>2025 Challenges and Activity</a:t>
            </a:r>
            <a:endParaRPr lang="en-GB" dirty="0"/>
          </a:p>
        </p:txBody>
      </p:sp>
      <p:sp>
        <p:nvSpPr>
          <p:cNvPr id="4" name="TextBox 3">
            <a:extLst>
              <a:ext uri="{FF2B5EF4-FFF2-40B4-BE49-F238E27FC236}">
                <a16:creationId xmlns="" xmlns:a16="http://schemas.microsoft.com/office/drawing/2014/main" id="{860BF681-4B3D-4B51-950C-0192FEEBEB15}"/>
              </a:ext>
            </a:extLst>
          </p:cNvPr>
          <p:cNvSpPr txBox="1"/>
          <p:nvPr/>
        </p:nvSpPr>
        <p:spPr>
          <a:xfrm>
            <a:off x="679361" y="1275007"/>
            <a:ext cx="5541135" cy="2308324"/>
          </a:xfrm>
          <a:prstGeom prst="rect">
            <a:avLst/>
          </a:prstGeom>
          <a:noFill/>
        </p:spPr>
        <p:txBody>
          <a:bodyPr wrap="square" rtlCol="0">
            <a:spAutoFit/>
          </a:bodyPr>
          <a:lstStyle/>
          <a:p>
            <a:r>
              <a:rPr lang="en-GB" sz="2400" dirty="0" smtClean="0"/>
              <a:t>Challenge</a:t>
            </a:r>
          </a:p>
          <a:p>
            <a:endParaRPr lang="en-GB" sz="2000" dirty="0" smtClean="0"/>
          </a:p>
          <a:p>
            <a:pPr marL="342900" indent="-342900">
              <a:buFont typeface="Arial" panose="020B0604020202020204" pitchFamily="34" charset="0"/>
              <a:buChar char="•"/>
            </a:pPr>
            <a:r>
              <a:rPr lang="en-GB" sz="2000" dirty="0" smtClean="0"/>
              <a:t>Add value through COP Working Groups</a:t>
            </a: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a:ln w="9525">
                <a:noFill/>
              </a:ln>
              <a:cs typeface="Arial" panose="020B0604020202020204" pitchFamily="34" charset="0"/>
            </a:endParaRPr>
          </a:p>
          <a:p>
            <a:pPr marL="342900" indent="-342900">
              <a:buFont typeface="Arial" panose="020B0604020202020204" pitchFamily="34" charset="0"/>
              <a:buChar char="•"/>
            </a:pPr>
            <a:endParaRPr lang="en-GB" sz="2000" dirty="0" smtClean="0"/>
          </a:p>
          <a:p>
            <a:pPr marL="342900" indent="-342900">
              <a:buFont typeface="Arial" panose="020B0604020202020204" pitchFamily="34" charset="0"/>
              <a:buChar char="•"/>
            </a:pPr>
            <a:endParaRPr lang="en-GB" sz="2000" dirty="0"/>
          </a:p>
          <a:p>
            <a:pPr marL="342900" indent="-342900">
              <a:buFont typeface="Arial" panose="020B0604020202020204" pitchFamily="34" charset="0"/>
              <a:buChar char="•"/>
            </a:pPr>
            <a:endParaRPr lang="en-GB" sz="2000" dirty="0"/>
          </a:p>
        </p:txBody>
      </p:sp>
      <p:sp>
        <p:nvSpPr>
          <p:cNvPr id="5" name="TextBox 4">
            <a:extLst>
              <a:ext uri="{FF2B5EF4-FFF2-40B4-BE49-F238E27FC236}">
                <a16:creationId xmlns="" xmlns:a16="http://schemas.microsoft.com/office/drawing/2014/main" id="{860BF681-4B3D-4B51-950C-0192FEEBEB15}"/>
              </a:ext>
            </a:extLst>
          </p:cNvPr>
          <p:cNvSpPr txBox="1"/>
          <p:nvPr/>
        </p:nvSpPr>
        <p:spPr>
          <a:xfrm>
            <a:off x="6534958" y="1275007"/>
            <a:ext cx="5249211" cy="5078313"/>
          </a:xfrm>
          <a:prstGeom prst="rect">
            <a:avLst/>
          </a:prstGeom>
          <a:noFill/>
        </p:spPr>
        <p:txBody>
          <a:bodyPr wrap="square" rtlCol="0">
            <a:spAutoFit/>
          </a:bodyPr>
          <a:lstStyle/>
          <a:p>
            <a:r>
              <a:rPr lang="en-GB" sz="2400" dirty="0" smtClean="0"/>
              <a:t>Solution</a:t>
            </a:r>
          </a:p>
          <a:p>
            <a:endParaRPr lang="en-GB" sz="2000" dirty="0" smtClean="0"/>
          </a:p>
          <a:p>
            <a:pPr marL="285750" indent="-285750">
              <a:buFont typeface="Arial" panose="020B0604020202020204" pitchFamily="34" charset="0"/>
              <a:buChar char="•"/>
            </a:pPr>
            <a:r>
              <a:rPr lang="en-GB" sz="2000" dirty="0" smtClean="0"/>
              <a:t>Develop MOD </a:t>
            </a:r>
            <a:r>
              <a:rPr lang="en-GB" sz="2000" dirty="0"/>
              <a:t>Estate </a:t>
            </a:r>
            <a:r>
              <a:rPr lang="en-GB" sz="2000" dirty="0" smtClean="0"/>
              <a:t>Biodiversity/Natural Capital (BNG) focused case studies </a:t>
            </a:r>
            <a:r>
              <a:rPr lang="en-GB" sz="2000" dirty="0"/>
              <a:t>– developing </a:t>
            </a:r>
            <a:r>
              <a:rPr lang="en-GB" sz="2000" dirty="0" smtClean="0"/>
              <a:t>approach and </a:t>
            </a:r>
            <a:r>
              <a:rPr lang="en-GB" sz="2000" dirty="0"/>
              <a:t>standards for delivering </a:t>
            </a:r>
            <a:r>
              <a:rPr lang="en-GB" sz="2000" dirty="0" smtClean="0"/>
              <a:t>BNG/nature </a:t>
            </a:r>
            <a:r>
              <a:rPr lang="en-GB" sz="2000" dirty="0"/>
              <a:t>positive </a:t>
            </a:r>
            <a:r>
              <a:rPr lang="en-GB" sz="2000" dirty="0" smtClean="0"/>
              <a:t>commitment and responsibilities</a:t>
            </a:r>
            <a:endParaRPr lang="en-GB" sz="2000" dirty="0"/>
          </a:p>
          <a:p>
            <a:pPr marL="285750" indent="-285750">
              <a:buFont typeface="Arial" panose="020B0604020202020204" pitchFamily="34" charset="0"/>
              <a:buChar char="•"/>
            </a:pPr>
            <a:endParaRPr lang="en-GB" sz="2000" dirty="0"/>
          </a:p>
          <a:p>
            <a:pPr marL="285750" indent="-285750">
              <a:buFont typeface="Arial" panose="020B0604020202020204" pitchFamily="34" charset="0"/>
              <a:buChar char="•"/>
            </a:pPr>
            <a:r>
              <a:rPr lang="en-GB" sz="2000" dirty="0" smtClean="0"/>
              <a:t>Stand up a Working </a:t>
            </a:r>
            <a:r>
              <a:rPr lang="en-GB" sz="2000" dirty="0"/>
              <a:t>Group (WG) </a:t>
            </a:r>
            <a:r>
              <a:rPr lang="en-GB" sz="2000" dirty="0" smtClean="0"/>
              <a:t>and deliver a </a:t>
            </a:r>
            <a:r>
              <a:rPr lang="en-GB" sz="2000" dirty="0"/>
              <a:t>Biodiversity Strategy with </a:t>
            </a:r>
            <a:r>
              <a:rPr lang="en-GB" sz="2000" dirty="0" smtClean="0"/>
              <a:t>Babcock. This </a:t>
            </a:r>
            <a:r>
              <a:rPr lang="en-GB" sz="2000" dirty="0"/>
              <a:t>is missing from both MOD and our Industry partner portfolios and estates. </a:t>
            </a:r>
            <a:endParaRPr lang="en-GB" sz="2000" dirty="0" smtClean="0"/>
          </a:p>
          <a:p>
            <a:pPr marL="285750" indent="-285750">
              <a:buFont typeface="Arial" panose="020B0604020202020204" pitchFamily="34" charset="0"/>
              <a:buChar char="•"/>
            </a:pPr>
            <a:endParaRPr lang="en-GB" sz="2000" dirty="0"/>
          </a:p>
          <a:p>
            <a:pPr marL="285750" indent="-285750">
              <a:buFont typeface="Arial" panose="020B0604020202020204" pitchFamily="34" charset="0"/>
              <a:buChar char="•"/>
            </a:pPr>
            <a:r>
              <a:rPr lang="en-GB" sz="2000" dirty="0" smtClean="0"/>
              <a:t>Provide a </a:t>
            </a:r>
            <a:r>
              <a:rPr lang="en-GB" sz="2000" dirty="0"/>
              <a:t>blueprint to inform this strategy preparing for the mandatory 2028 Task Force For Nature Related Disclosure </a:t>
            </a:r>
            <a:r>
              <a:rPr lang="en-GB" sz="2000" dirty="0" smtClean="0"/>
              <a:t>requirements.</a:t>
            </a:r>
            <a:endParaRPr lang="en-GB" sz="2000" dirty="0"/>
          </a:p>
        </p:txBody>
      </p:sp>
    </p:spTree>
    <p:extLst>
      <p:ext uri="{BB962C8B-B14F-4D97-AF65-F5344CB8AC3E}">
        <p14:creationId xmlns:p14="http://schemas.microsoft.com/office/powerpoint/2010/main" val="413063169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t>NC&amp;I COP – </a:t>
            </a:r>
            <a:r>
              <a:rPr lang="en-GB" dirty="0" smtClean="0"/>
              <a:t>2025 Activity</a:t>
            </a:r>
            <a:endParaRPr lang="en-GB" dirty="0"/>
          </a:p>
        </p:txBody>
      </p:sp>
      <p:sp>
        <p:nvSpPr>
          <p:cNvPr id="3" name="Slide Number Placeholder 2"/>
          <p:cNvSpPr>
            <a:spLocks noGrp="1"/>
          </p:cNvSpPr>
          <p:nvPr>
            <p:ph type="sldNum" sz="quarter" idx="12"/>
          </p:nvPr>
        </p:nvSpPr>
        <p:spPr/>
        <p:txBody>
          <a:bodyPr/>
          <a:lstStyle/>
          <a:p>
            <a:fld id="{391F6EB8-9891-4050-938B-0703392E4F5D}" type="slidenum">
              <a:rPr lang="en-GB" smtClean="0">
                <a:solidFill>
                  <a:prstClr val="black">
                    <a:lumMod val="95000"/>
                    <a:lumOff val="5000"/>
                  </a:prstClr>
                </a:solidFill>
              </a:rPr>
              <a:pPr/>
              <a:t>7</a:t>
            </a:fld>
            <a:endParaRPr lang="en-GB" dirty="0">
              <a:solidFill>
                <a:prstClr val="black">
                  <a:lumMod val="95000"/>
                  <a:lumOff val="5000"/>
                </a:prstClr>
              </a:solidFill>
            </a:endParaRPr>
          </a:p>
        </p:txBody>
      </p:sp>
      <p:sp>
        <p:nvSpPr>
          <p:cNvPr id="4" name="Rectangle 3"/>
          <p:cNvSpPr/>
          <p:nvPr/>
        </p:nvSpPr>
        <p:spPr>
          <a:xfrm>
            <a:off x="871469" y="1381679"/>
            <a:ext cx="10590727" cy="5293757"/>
          </a:xfrm>
          <a:prstGeom prst="rect">
            <a:avLst/>
          </a:prstGeom>
        </p:spPr>
        <p:txBody>
          <a:bodyPr wrap="square">
            <a:spAutoFit/>
          </a:bodyPr>
          <a:lstStyle/>
          <a:p>
            <a:pPr marL="285750" indent="-285750">
              <a:buFont typeface="Arial" panose="020B0604020202020204" pitchFamily="34" charset="0"/>
              <a:buChar char="•"/>
            </a:pPr>
            <a:r>
              <a:rPr lang="en-GB" sz="2000" dirty="0" smtClean="0"/>
              <a:t>Four Community of Practice meetings – </a:t>
            </a:r>
          </a:p>
          <a:p>
            <a:pPr marL="742950" lvl="1" indent="-285750">
              <a:buFont typeface="Arial" panose="020B0604020202020204" pitchFamily="34" charset="0"/>
              <a:buChar char="•"/>
            </a:pPr>
            <a:r>
              <a:rPr lang="en-GB" sz="2000" dirty="0" smtClean="0"/>
              <a:t>27 February, 10 April, 12 June and 18 September</a:t>
            </a:r>
          </a:p>
          <a:p>
            <a:pPr marL="742950" lvl="1" indent="-285750">
              <a:buFont typeface="Arial" panose="020B0604020202020204" pitchFamily="34" charset="0"/>
              <a:buChar char="•"/>
            </a:pPr>
            <a:endParaRPr lang="en-GB" sz="2000" dirty="0"/>
          </a:p>
          <a:p>
            <a:pPr marL="285750" indent="-285750">
              <a:buFont typeface="Arial" panose="020B0604020202020204" pitchFamily="34" charset="0"/>
              <a:buChar char="•"/>
            </a:pPr>
            <a:r>
              <a:rPr lang="en-GB" sz="2000" dirty="0" smtClean="0"/>
              <a:t>One day event </a:t>
            </a:r>
            <a:r>
              <a:rPr lang="en-GB" sz="2000" dirty="0"/>
              <a:t>May </a:t>
            </a:r>
            <a:r>
              <a:rPr lang="en-GB" sz="2000" dirty="0" smtClean="0"/>
              <a:t>2025</a:t>
            </a:r>
          </a:p>
          <a:p>
            <a:pPr marL="742950" lvl="1" indent="-285750">
              <a:buFont typeface="Arial" panose="020B0604020202020204" pitchFamily="34" charset="0"/>
              <a:buChar char="•"/>
            </a:pPr>
            <a:r>
              <a:rPr lang="en-GB" sz="2000" dirty="0" smtClean="0"/>
              <a:t>This </a:t>
            </a:r>
            <a:r>
              <a:rPr lang="en-GB" sz="2000" dirty="0"/>
              <a:t>initiative will examine the UK’s industrial base and its relationship with defence, proposing improvements to governance, accountability, and responsibility frameworks to mitigate risks to Defence. It will explore how natural capital and infrastructure can enhance resilience, reduce Defence’s carbon footprint, leverage dual-use technologies, foster intellectual property development, and position the UK as a global leader on the path to net zero</a:t>
            </a:r>
            <a:r>
              <a:rPr lang="en-GB" sz="2000" dirty="0" smtClean="0"/>
              <a:t>.</a:t>
            </a:r>
          </a:p>
          <a:p>
            <a:pPr marL="742950" lvl="1" indent="-285750">
              <a:buFont typeface="Arial" panose="020B0604020202020204" pitchFamily="34" charset="0"/>
              <a:buChar char="•"/>
            </a:pPr>
            <a:endParaRPr lang="en-GB" sz="2000" dirty="0"/>
          </a:p>
          <a:p>
            <a:pPr marL="285750" indent="-285750">
              <a:buFont typeface="Arial" panose="020B0604020202020204" pitchFamily="34" charset="0"/>
              <a:buChar char="•"/>
            </a:pPr>
            <a:r>
              <a:rPr lang="en-GB" sz="2000" dirty="0" smtClean="0"/>
              <a:t>Outputs </a:t>
            </a:r>
          </a:p>
          <a:p>
            <a:pPr marL="742950" lvl="1" indent="-285750">
              <a:buFont typeface="Arial" panose="020B0604020202020204" pitchFamily="34" charset="0"/>
              <a:buChar char="•"/>
            </a:pPr>
            <a:r>
              <a:rPr lang="en-GB" sz="2000" dirty="0" smtClean="0"/>
              <a:t>Biodiversity </a:t>
            </a:r>
            <a:r>
              <a:rPr lang="en-GB" sz="2000" dirty="0"/>
              <a:t>strategy to inform TFND </a:t>
            </a:r>
            <a:r>
              <a:rPr lang="en-GB" sz="2000" dirty="0" smtClean="0"/>
              <a:t>2028</a:t>
            </a:r>
          </a:p>
          <a:p>
            <a:pPr marL="742950" lvl="1" indent="-285750">
              <a:buFont typeface="Arial" panose="020B0604020202020204" pitchFamily="34" charset="0"/>
              <a:buChar char="•"/>
            </a:pPr>
            <a:r>
              <a:rPr lang="en-GB" sz="2000" dirty="0" smtClean="0"/>
              <a:t>Eco </a:t>
            </a:r>
            <a:r>
              <a:rPr lang="en-GB" sz="2000" dirty="0"/>
              <a:t>system and Natural Capital assessments on MOD </a:t>
            </a:r>
            <a:r>
              <a:rPr lang="en-GB" sz="2000" dirty="0" smtClean="0"/>
              <a:t>sites, initially through </a:t>
            </a:r>
            <a:r>
              <a:rPr lang="en-GB" sz="2000" dirty="0"/>
              <a:t>a case study with Babcock</a:t>
            </a:r>
            <a:r>
              <a:rPr lang="en-GB" sz="2000" dirty="0" smtClean="0"/>
              <a:t>.</a:t>
            </a:r>
          </a:p>
          <a:p>
            <a:pPr marL="742950" lvl="1" indent="-285750">
              <a:buFont typeface="Arial" panose="020B0604020202020204" pitchFamily="34" charset="0"/>
              <a:buChar char="•"/>
            </a:pPr>
            <a:r>
              <a:rPr lang="en-GB" sz="2000" dirty="0">
                <a:solidFill>
                  <a:prstClr val="black"/>
                </a:solidFill>
              </a:rPr>
              <a:t>Digital Sustainability Risk &amp; Impact Assessments - Sharing Good </a:t>
            </a:r>
            <a:r>
              <a:rPr lang="en-GB" sz="2000" dirty="0" smtClean="0">
                <a:solidFill>
                  <a:prstClr val="black"/>
                </a:solidFill>
              </a:rPr>
              <a:t>Practice event</a:t>
            </a:r>
            <a:endParaRPr lang="en-GB" sz="2000" dirty="0">
              <a:solidFill>
                <a:prstClr val="black"/>
              </a:solidFill>
            </a:endParaRPr>
          </a:p>
          <a:p>
            <a:pPr marL="742950" lvl="1" indent="-285750">
              <a:buFont typeface="Arial" panose="020B0604020202020204" pitchFamily="34" charset="0"/>
              <a:buChar char="•"/>
            </a:pPr>
            <a:endParaRPr lang="en-GB" dirty="0"/>
          </a:p>
        </p:txBody>
      </p:sp>
    </p:spTree>
    <p:extLst>
      <p:ext uri="{BB962C8B-B14F-4D97-AF65-F5344CB8AC3E}">
        <p14:creationId xmlns:p14="http://schemas.microsoft.com/office/powerpoint/2010/main" val="386812041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dirty="0"/>
          </a:p>
        </p:txBody>
      </p:sp>
      <p:sp>
        <p:nvSpPr>
          <p:cNvPr id="3" name="Slide Number Placeholder 2"/>
          <p:cNvSpPr>
            <a:spLocks noGrp="1"/>
          </p:cNvSpPr>
          <p:nvPr>
            <p:ph type="sldNum" sz="quarter" idx="12"/>
          </p:nvPr>
        </p:nvSpPr>
        <p:spPr/>
        <p:txBody>
          <a:bodyPr/>
          <a:lstStyle/>
          <a:p>
            <a:fld id="{391F6EB8-9891-4050-938B-0703392E4F5D}" type="slidenum">
              <a:rPr lang="en-GB" smtClean="0">
                <a:solidFill>
                  <a:prstClr val="black">
                    <a:lumMod val="95000"/>
                    <a:lumOff val="5000"/>
                  </a:prstClr>
                </a:solidFill>
              </a:rPr>
              <a:pPr/>
              <a:t>8</a:t>
            </a:fld>
            <a:endParaRPr lang="en-GB" dirty="0">
              <a:solidFill>
                <a:prstClr val="black">
                  <a:lumMod val="95000"/>
                  <a:lumOff val="5000"/>
                </a:prstClr>
              </a:solidFill>
            </a:endParaRPr>
          </a:p>
        </p:txBody>
      </p:sp>
      <p:sp>
        <p:nvSpPr>
          <p:cNvPr id="4" name="TextBox 3"/>
          <p:cNvSpPr txBox="1"/>
          <p:nvPr/>
        </p:nvSpPr>
        <p:spPr>
          <a:xfrm>
            <a:off x="4327301" y="2485623"/>
            <a:ext cx="1316579" cy="400110"/>
          </a:xfrm>
          <a:prstGeom prst="rect">
            <a:avLst/>
          </a:prstGeom>
          <a:noFill/>
        </p:spPr>
        <p:txBody>
          <a:bodyPr wrap="none" rtlCol="0">
            <a:spAutoFit/>
          </a:bodyPr>
          <a:lstStyle/>
          <a:p>
            <a:r>
              <a:rPr lang="en-GB" sz="2000" dirty="0" smtClean="0"/>
              <a:t>Thank you </a:t>
            </a:r>
            <a:endParaRPr lang="en-GB" sz="2000" dirty="0"/>
          </a:p>
        </p:txBody>
      </p:sp>
    </p:spTree>
    <p:extLst>
      <p:ext uri="{BB962C8B-B14F-4D97-AF65-F5344CB8AC3E}">
        <p14:creationId xmlns:p14="http://schemas.microsoft.com/office/powerpoint/2010/main" val="1368912945"/>
      </p:ext>
    </p:extLst>
  </p:cSld>
  <p:clrMapOvr>
    <a:masterClrMapping/>
  </p:clrMapOvr>
</p:sld>
</file>

<file path=ppt/theme/theme1.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71" id="{2D794FBF-B1CF-4760-AD3B-2C82534B388F}" vid="{87F408DB-EDA9-4D78-A91B-CE7217417FE1}"/>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2CC9B633D90221448A20BA9635D8C060" ma:contentTypeVersion="18" ma:contentTypeDescription="Create a new document." ma:contentTypeScope="" ma:versionID="b00e5e39ad7e9980411c37f292371ebb">
  <xsd:schema xmlns:xsd="http://www.w3.org/2001/XMLSchema" xmlns:xs="http://www.w3.org/2001/XMLSchema" xmlns:p="http://schemas.microsoft.com/office/2006/metadata/properties" xmlns:ns2="e6ced449-d264-4517-983e-082893be9968" xmlns:ns3="a20edf10-ee44-4ebf-8544-838a198701f6" targetNamespace="http://schemas.microsoft.com/office/2006/metadata/properties" ma:root="true" ma:fieldsID="9e2baf37dd96c551aac434525d678075" ns2:_="" ns3:_="">
    <xsd:import namespace="e6ced449-d264-4517-983e-082893be9968"/>
    <xsd:import namespace="a20edf10-ee44-4ebf-8544-838a198701f6"/>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3:SharedWithUsers" minOccurs="0"/>
                <xsd:element ref="ns3:SharedWithDetails" minOccurs="0"/>
                <xsd:element ref="ns2:MediaServiceOCR" minOccurs="0"/>
                <xsd:element ref="ns2:MediaServiceAutoKeyPoints" minOccurs="0"/>
                <xsd:element ref="ns2:MediaServiceKeyPoints" minOccurs="0"/>
                <xsd:element ref="ns2:MediaServiceLocation" minOccurs="0"/>
                <xsd:element ref="ns2:MediaServiceGenerationTime" minOccurs="0"/>
                <xsd:element ref="ns2:MediaServiceEventHashCode"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6ced449-d264-4517-983e-082893be9968" elementFormDefault="qualified">
    <xsd:import namespace="http://schemas.microsoft.com/office/2006/documentManagement/types"/>
    <xsd:import namespace="http://schemas.microsoft.com/office/infopath/2007/PartnerControls"/>
    <xsd:element name="MediaServiceMetadata" ma:index="8" nillable="true" ma:displayName="MediaServiceMetadata" ma:description="" ma:hidden="true" ma:internalName="MediaServiceMetadata" ma:readOnly="true">
      <xsd:simpleType>
        <xsd:restriction base="dms:Note"/>
      </xsd:simpleType>
    </xsd:element>
    <xsd:element name="MediaServiceFastMetadata" ma:index="9" nillable="true" ma:displayName="MediaServiceFastMetadata" ma:description="" ma:hidden="true" ma:internalName="MediaServiceFastMetadata" ma:readOnly="true">
      <xsd:simpleType>
        <xsd:restriction base="dms:Note"/>
      </xsd:simpleType>
    </xsd:element>
    <xsd:element name="MediaServiceDateTaken" ma:index="10" nillable="true" ma:displayName="MediaServiceDateTaken" ma:description="" ma:hidden="true" ma:internalName="MediaServiceDateTaken" ma:readOnly="true">
      <xsd:simpleType>
        <xsd:restriction base="dms:Text"/>
      </xsd:simpleType>
    </xsd:element>
    <xsd:element name="MediaServiceAutoTags" ma:index="11" nillable="true" ma:displayName="MediaServiceAutoTags" ma:description="" ma:internalName="MediaServiceAutoTags" ma:readOnly="true">
      <xsd:simpleType>
        <xsd:restriction base="dms:Text"/>
      </xsd:simpleType>
    </xsd:element>
    <xsd:element name="MediaServiceOCR" ma:index="14" nillable="true" ma:displayName="MediaServiceOCR" ma:internalName="MediaServiceOCR" ma:readOnly="true">
      <xsd:simpleType>
        <xsd:restriction base="dms:Note">
          <xsd:maxLength value="255"/>
        </xsd:restriction>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ServiceLocation" ma:index="17" nillable="true" ma:displayName="Location" ma:internalName="MediaServiceLocatio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298a60dd-105f-4599-bdb4-326d190e9e50"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4"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5"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a20edf10-ee44-4ebf-8544-838a198701f6" elementFormDefault="qualified">
    <xsd:import namespace="http://schemas.microsoft.com/office/2006/documentManagement/types"/>
    <xsd:import namespace="http://schemas.microsoft.com/office/infopath/2007/PartnerControls"/>
    <xsd:element name="SharedWithUsers" ma:index="12"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description="" ma:internalName="SharedWithDetails" ma:readOnly="true">
      <xsd:simpleType>
        <xsd:restriction base="dms:Note">
          <xsd:maxLength value="255"/>
        </xsd:restriction>
      </xsd:simpleType>
    </xsd:element>
    <xsd:element name="TaxCatchAll" ma:index="23" nillable="true" ma:displayName="Taxonomy Catch All Column" ma:hidden="true" ma:list="{1490ee71-a101-4f33-8226-ab9c8f00a2e3}" ma:internalName="TaxCatchAll" ma:showField="CatchAllData" ma:web="a20edf10-ee44-4ebf-8544-838a198701f6">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TaxCatchAll xmlns="a20edf10-ee44-4ebf-8544-838a198701f6" xsi:nil="true"/>
    <lcf76f155ced4ddcb4097134ff3c332f xmlns="e6ced449-d264-4517-983e-082893be9968">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C15417E8-E76A-43B4-BA25-75D7FD5F7446}"/>
</file>

<file path=customXml/itemProps2.xml><?xml version="1.0" encoding="utf-8"?>
<ds:datastoreItem xmlns:ds="http://schemas.openxmlformats.org/officeDocument/2006/customXml" ds:itemID="{458B3D43-6294-40F1-8DD5-BA7C54D667BD}"/>
</file>

<file path=customXml/itemProps3.xml><?xml version="1.0" encoding="utf-8"?>
<ds:datastoreItem xmlns:ds="http://schemas.openxmlformats.org/officeDocument/2006/customXml" ds:itemID="{44371CFD-911A-4203-9B80-2B4506FDB78B}"/>
</file>

<file path=docProps/app.xml><?xml version="1.0" encoding="utf-8"?>
<Properties xmlns="http://schemas.openxmlformats.org/officeDocument/2006/extended-properties" xmlns:vt="http://schemas.openxmlformats.org/officeDocument/2006/docPropsVTypes">
  <TotalTime>264</TotalTime>
  <Words>638</Words>
  <Application>Microsoft Office PowerPoint</Application>
  <PresentationFormat>Widescreen</PresentationFormat>
  <Paragraphs>93</Paragraphs>
  <Slides>8</Slides>
  <Notes>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8</vt:i4>
      </vt:variant>
    </vt:vector>
  </HeadingPairs>
  <TitlesOfParts>
    <vt:vector size="12" baseType="lpstr">
      <vt:lpstr>Arial</vt:lpstr>
      <vt:lpstr>Calibri</vt:lpstr>
      <vt:lpstr>Calibri Light</vt:lpstr>
      <vt:lpstr>1_Office Theme</vt:lpstr>
      <vt:lpstr>Natural Capital &amp; Infrastructure Community of Practice  (NC&amp;I COP) Brief - December 2024</vt:lpstr>
      <vt:lpstr>NC&amp;I COP </vt:lpstr>
      <vt:lpstr>NC&amp;I COP – 2024 Activity </vt:lpstr>
      <vt:lpstr>NC&amp;I COP – 2025 Challenges and Activity</vt:lpstr>
      <vt:lpstr>NC&amp;I COP – 2025 Challenges and Activity</vt:lpstr>
      <vt:lpstr>NC&amp;I COP – 2025 Challenges and Activity</vt:lpstr>
      <vt:lpstr>NC&amp;I COP – 2025 Activity</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Natural Capital &amp; Infrastructure Community of Practice  (NC&amp;I COP) Update May 2024</dc:title>
  <dc:creator>Eion Bailey</dc:creator>
  <cp:lastModifiedBy>Eion Bailey</cp:lastModifiedBy>
  <cp:revision>19</cp:revision>
  <dcterms:created xsi:type="dcterms:W3CDTF">2024-05-03T08:37:29Z</dcterms:created>
  <dcterms:modified xsi:type="dcterms:W3CDTF">2024-12-09T16:53:16Z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0x0101002CC9B633D90221448A20BA9635D8C060</vt:lpwstr>
  </property>
</Properties>
</file>