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52" r:id="rId1"/>
  </p:sldMasterIdLst>
  <p:notesMasterIdLst>
    <p:notesMasterId r:id="rId8"/>
  </p:notesMasterIdLst>
  <p:sldIdLst>
    <p:sldId id="374" r:id="rId2"/>
    <p:sldId id="375" r:id="rId3"/>
    <p:sldId id="381" r:id="rId4"/>
    <p:sldId id="382" r:id="rId5"/>
    <p:sldId id="383" r:id="rId6"/>
    <p:sldId id="380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222" autoAdjust="0"/>
    <p:restoredTop sz="81972" autoAdjust="0"/>
  </p:normalViewPr>
  <p:slideViewPr>
    <p:cSldViewPr snapToGrid="0">
      <p:cViewPr>
        <p:scale>
          <a:sx n="85" d="100"/>
          <a:sy n="85" d="100"/>
        </p:scale>
        <p:origin x="280" y="296"/>
      </p:cViewPr>
      <p:guideLst/>
    </p:cSldViewPr>
  </p:slideViewPr>
  <p:outlineViewPr>
    <p:cViewPr>
      <p:scale>
        <a:sx n="33" d="100"/>
        <a:sy n="33" d="100"/>
      </p:scale>
      <p:origin x="0" y="-1248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1" d="100"/>
          <a:sy n="51" d="100"/>
        </p:scale>
        <p:origin x="2692" y="4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B2E753-B184-4793-A7DD-A42C1DA04916}" type="datetimeFigureOut">
              <a:rPr lang="en-GB" smtClean="0"/>
              <a:t>25/10/2021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31F9B4-DB28-4FB0-A11B-D25890C502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97680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5BCFF4-E2BD-4D3F-A902-6F9240149E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EF10B26-D577-44F5-B80D-7772E63004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99C7D0-5A53-4176-A96E-73582745B3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182C7-59B9-44FD-9F03-F6FAB0074560}" type="datetimeFigureOut">
              <a:rPr lang="en-GB" smtClean="0"/>
              <a:t>25/10/2021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988679-F001-4499-815F-B151DCA825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774349-ACBF-4036-8245-BCC46F3641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68F0E-A9D9-4BAA-9067-BAD03A6C6A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32107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F7C998-3EF5-45B9-A128-71AF1F093A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6313D4A-DB7E-47A1-9325-35DEAA5C91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604FE2-B381-4426-93FA-34BCA44CDB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182C7-59B9-44FD-9F03-F6FAB0074560}" type="datetimeFigureOut">
              <a:rPr lang="en-GB" smtClean="0"/>
              <a:t>25/10/2021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30D02F-550C-4B40-AB19-EDA14ADA26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B66E51-1F0A-4C7D-B5E1-1AE435F88A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68F0E-A9D9-4BAA-9067-BAD03A6C6A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5897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C0D6170-A537-4D65-90AD-6C908E5B1D1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223E3F1-2790-4271-9035-B83EBE04D5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44C8C3-10A6-4AB7-97EF-0001FCFCA5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182C7-59B9-44FD-9F03-F6FAB0074560}" type="datetimeFigureOut">
              <a:rPr lang="en-GB" smtClean="0"/>
              <a:t>25/10/2021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4755A8-6CD4-4F14-AB54-863BDAC200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24C25A-D446-4F18-AC8E-E3A46D2454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68F0E-A9D9-4BAA-9067-BAD03A6C6A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40321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ver slide option 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3"/>
          <p:cNvSpPr>
            <a:spLocks noGrp="1"/>
          </p:cNvSpPr>
          <p:nvPr>
            <p:ph type="body" sz="quarter" idx="11" hasCustomPrompt="1"/>
          </p:nvPr>
        </p:nvSpPr>
        <p:spPr>
          <a:xfrm>
            <a:off x="360000" y="4680001"/>
            <a:ext cx="4716825" cy="581230"/>
          </a:xfrm>
          <a:prstGeom prst="rect">
            <a:avLst/>
          </a:prstGeom>
        </p:spPr>
        <p:txBody>
          <a:bodyPr wrap="square" lIns="0" tIns="0" rIns="0" bIns="0"/>
          <a:lstStyle>
            <a:lvl1pPr marL="0" indent="0">
              <a:buNone/>
              <a:defRPr sz="2800">
                <a:solidFill>
                  <a:srgbClr val="FF82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5pPr>
              <a:defRPr/>
            </a:lvl5pPr>
          </a:lstStyle>
          <a:p>
            <a:pPr lvl="0"/>
            <a:r>
              <a:rPr lang="en-US" dirty="0"/>
              <a:t>Subtitle</a:t>
            </a:r>
            <a:endParaRPr lang="en-GB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360000" y="3312000"/>
            <a:ext cx="4716825" cy="1299660"/>
          </a:xfrm>
          <a:prstGeom prst="rect">
            <a:avLst/>
          </a:prstGeom>
        </p:spPr>
        <p:txBody>
          <a:bodyPr wrap="square" lIns="0" tIns="0" rIns="0" bIns="0"/>
          <a:lstStyle>
            <a:lvl1pPr marL="0" indent="0">
              <a:buNone/>
              <a:defRPr lang="en-GB" sz="3900" kern="1200" dirty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5pPr>
              <a:defRPr/>
            </a:lvl5pPr>
          </a:lstStyle>
          <a:p>
            <a:r>
              <a:rPr lang="en-GB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Title goes here</a:t>
            </a:r>
          </a:p>
        </p:txBody>
      </p:sp>
      <p:sp>
        <p:nvSpPr>
          <p:cNvPr id="25" name="Date Placeholder 1">
            <a:extLst>
              <a:ext uri="{FF2B5EF4-FFF2-40B4-BE49-F238E27FC236}">
                <a16:creationId xmlns:a16="http://schemas.microsoft.com/office/drawing/2014/main" id="{D75394B1-85C7-4AB7-ACF3-A38C240630B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202031" y="6560191"/>
            <a:ext cx="2743200" cy="203229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Month YYYY</a:t>
            </a:r>
          </a:p>
        </p:txBody>
      </p:sp>
      <p:sp>
        <p:nvSpPr>
          <p:cNvPr id="8" name="Footer Placeholder 6">
            <a:extLst>
              <a:ext uri="{FF2B5EF4-FFF2-40B4-BE49-F238E27FC236}">
                <a16:creationId xmlns:a16="http://schemas.microsoft.com/office/drawing/2014/main" id="{88502135-5917-426A-B30C-E1B371D751A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60000" y="6588000"/>
            <a:ext cx="4752000" cy="180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0854278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6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242041-41B1-4110-8C38-B021FEDBA4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C65A3B-0DAD-4D10-A36C-ADEEB5C27D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ECFC21-F906-44EE-8661-2CD2E562CF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182C7-59B9-44FD-9F03-F6FAB0074560}" type="datetimeFigureOut">
              <a:rPr lang="en-GB" smtClean="0"/>
              <a:t>25/10/2021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B9F7BB-173A-416E-924A-9A467EFCC8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191FF1-9793-45FB-A7AD-6A79EDEE82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68F0E-A9D9-4BAA-9067-BAD03A6C6A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90001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B41369-E35B-4D92-BE93-8A9539768A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64F8EA-DDCF-4976-A5A1-676D539557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C106D6-0739-4AE1-BD32-217D1C0FA3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182C7-59B9-44FD-9F03-F6FAB0074560}" type="datetimeFigureOut">
              <a:rPr lang="en-GB" smtClean="0"/>
              <a:t>25/10/2021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86067E-7B1E-4690-8E62-40860528C7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EEFF3A-5DB0-47F1-884A-D71F85B105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68F0E-A9D9-4BAA-9067-BAD03A6C6A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9639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08CFE8-8256-40C9-B24B-E3FD5ED148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090889-0297-4D3D-8972-E75FDB5DA1A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59BFE80-D73B-4488-959E-671168DBCD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3AA8687-CE5A-4E17-B192-468EDE34AB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182C7-59B9-44FD-9F03-F6FAB0074560}" type="datetimeFigureOut">
              <a:rPr lang="en-GB" smtClean="0"/>
              <a:t>25/10/2021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562276-6B9B-42C7-BA65-A2EA0B7C5B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A965630-D349-471D-B421-E294B25597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68F0E-A9D9-4BAA-9067-BAD03A6C6A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8506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0FB227-EF8D-48B6-A498-5B8B4C4C1D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81A3BED-CB02-4A92-98AB-1C7D371589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E5AB59D-0285-4B10-9292-F349EBAB85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2FC5558-65C4-45B9-8746-5EE010C6FDF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42C8A37-52A5-426D-ABC7-8F2FA5E8F6C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B9B0B9C-295D-4087-94CC-7C1845CEA5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182C7-59B9-44FD-9F03-F6FAB0074560}" type="datetimeFigureOut">
              <a:rPr lang="en-GB" smtClean="0"/>
              <a:t>25/10/2021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5ED5790-DA76-44EF-9121-308380A823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AB89A60-ADAD-4DB9-8F99-83D61D2A6B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68F0E-A9D9-4BAA-9067-BAD03A6C6A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03206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D098C0-3947-44FD-BB2E-3A3C8B7A09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ctr">
              <a:defRPr sz="360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51F9A01-1056-459A-908A-07BE6C262B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182C7-59B9-44FD-9F03-F6FAB0074560}" type="datetimeFigureOut">
              <a:rPr lang="en-GB" smtClean="0"/>
              <a:t>25/10/2021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3150304-1F6B-4C33-9B20-46A4A9876F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2F77586-4202-4FA5-BA46-3A50B01243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68F0E-A9D9-4BAA-9067-BAD03A6C6A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03156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EFE90E4-5A03-4A2D-9F74-DC92338B4D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182C7-59B9-44FD-9F03-F6FAB0074560}" type="datetimeFigureOut">
              <a:rPr lang="en-GB" smtClean="0"/>
              <a:t>25/10/2021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63F2714-7438-4342-965D-928E2E9061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5FDC152-6629-4426-8A66-4D386C2781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68F0E-A9D9-4BAA-9067-BAD03A6C6A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7528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9D0C46-5A65-496D-B9FC-6AC57CABB5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036B10-549C-403C-A5CE-678625E303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4380AD3-F271-4915-B6F1-BEA14D603E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36602AE-D652-4011-A3DE-0A7B2C09BD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182C7-59B9-44FD-9F03-F6FAB0074560}" type="datetimeFigureOut">
              <a:rPr lang="en-GB" smtClean="0"/>
              <a:t>25/10/2021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82A5491-EC50-4072-AFB1-06E6007FF8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E49999-2FD3-46C0-98A9-4755685711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68F0E-A9D9-4BAA-9067-BAD03A6C6A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4122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FAFE5F-84CC-4605-83E9-C66467B937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A056917-CEB5-4215-965B-DA76264FCE7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61DCF1A-E466-4ED3-A3B7-6A7A962D19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2CC23F-98C4-40D4-88DD-26AE7750B3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182C7-59B9-44FD-9F03-F6FAB0074560}" type="datetimeFigureOut">
              <a:rPr lang="en-GB" smtClean="0"/>
              <a:t>25/10/2021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4FAFC5-B864-49A4-929F-07FE91AEFA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9C9AC9B-EE30-4854-AC78-2DD3120C07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68F0E-A9D9-4BAA-9067-BAD03A6C6A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91309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4DF842D-0C16-437F-AFEF-07A82F562D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5866" y="181325"/>
            <a:ext cx="8071555" cy="7330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5E4D7D5-1B75-48F5-977E-B00887A8EF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5EEE31-F5B3-456E-8712-8C5990E746F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F182C7-59B9-44FD-9F03-F6FAB0074560}" type="datetimeFigureOut">
              <a:rPr lang="en-GB" smtClean="0"/>
              <a:t>25/10/2021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2AF3E0-56A1-4EBA-9CE7-CD4B7A45767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0F51CD-91FE-48A8-9EB8-2D1A782C7CC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A68F0E-A9D9-4BAA-9067-BAD03A6C6A6C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658A22C-E8E3-2A43-9DFE-53B39D01AF03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0" y="432000"/>
            <a:ext cx="1546678" cy="365126"/>
          </a:xfrm>
          <a:prstGeom prst="rect">
            <a:avLst/>
          </a:prstGeom>
        </p:spPr>
      </p:pic>
      <p:pic>
        <p:nvPicPr>
          <p:cNvPr id="8" name="Picture 7" descr="page2image18139376">
            <a:extLst>
              <a:ext uri="{FF2B5EF4-FFF2-40B4-BE49-F238E27FC236}">
                <a16:creationId xmlns:a16="http://schemas.microsoft.com/office/drawing/2014/main" id="{19B6815A-BAEC-824F-819B-6311C5E4E36A}"/>
              </a:ext>
            </a:extLst>
          </p:cNvPr>
          <p:cNvPicPr/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97068" y="370297"/>
            <a:ext cx="1355534" cy="54410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959672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  <p:sldLayoutId id="2147483864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7030A0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7030A0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7030A0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7030A0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7030A0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7030A0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.sv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Diagram&#10;&#10;Description automatically generated">
            <a:extLst>
              <a:ext uri="{FF2B5EF4-FFF2-40B4-BE49-F238E27FC236}">
                <a16:creationId xmlns:a16="http://schemas.microsoft.com/office/drawing/2014/main" id="{701789BD-0C05-D941-86AF-821128D76706}"/>
              </a:ext>
            </a:extLst>
          </p:cNvPr>
          <p:cNvPicPr/>
          <p:nvPr/>
        </p:nvPicPr>
        <p:blipFill>
          <a:blip r:embed="rId2" cstate="print">
            <a:alphaModFix amt="1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46" y="1097299"/>
            <a:ext cx="11816860" cy="5064341"/>
          </a:xfrm>
          <a:prstGeom prst="rect">
            <a:avLst/>
          </a:prstGeom>
        </p:spPr>
      </p:pic>
      <p:pic>
        <p:nvPicPr>
          <p:cNvPr id="5" name="Graphic 4">
            <a:extLst>
              <a:ext uri="{FF2B5EF4-FFF2-40B4-BE49-F238E27FC236}">
                <a16:creationId xmlns:a16="http://schemas.microsoft.com/office/drawing/2014/main" id="{D912DF79-CCAA-A640-9B5F-9AD8567169F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-2" y="2718992"/>
            <a:ext cx="5163223" cy="2333011"/>
          </a:xfrm>
          <a:prstGeom prst="rect">
            <a:avLst/>
          </a:prstGeom>
        </p:spPr>
      </p:pic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F0FF107-E3D3-1D42-93E6-EAC7CE0E9B6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60000" y="2946238"/>
            <a:ext cx="4716825" cy="1146077"/>
          </a:xfrm>
        </p:spPr>
        <p:txBody>
          <a:bodyPr>
            <a:normAutofit/>
          </a:bodyPr>
          <a:lstStyle/>
          <a:p>
            <a:r>
              <a:rPr lang="en-GB" dirty="0">
                <a:latin typeface="Arial"/>
                <a:cs typeface="Arial"/>
              </a:rPr>
              <a:t>Def </a:t>
            </a:r>
            <a:r>
              <a:rPr lang="en-GB" dirty="0" err="1">
                <a:latin typeface="Arial"/>
                <a:cs typeface="Arial"/>
              </a:rPr>
              <a:t>Sp</a:t>
            </a:r>
            <a:r>
              <a:rPr lang="en-GB" dirty="0">
                <a:latin typeface="Arial"/>
                <a:cs typeface="Arial"/>
              </a:rPr>
              <a:t> Supply Chain Sub- Working Group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49827A-DE11-844A-9433-34025EC2AED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60000" y="4365843"/>
            <a:ext cx="4716825" cy="581230"/>
          </a:xfrm>
        </p:spPr>
        <p:txBody>
          <a:bodyPr>
            <a:normAutofit fontScale="92500" lnSpcReduction="20000"/>
          </a:bodyPr>
          <a:lstStyle/>
          <a:p>
            <a:r>
              <a:rPr lang="en-GB" dirty="0"/>
              <a:t>CDLS Tasker: Additive Manufacturing Maturity</a:t>
            </a:r>
            <a:endParaRPr lang="en-GB" dirty="0">
              <a:solidFill>
                <a:schemeClr val="accent6"/>
              </a:solidFill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839901F4-ACC4-BE48-98A3-6393F2B0EF9C}"/>
              </a:ext>
            </a:extLst>
          </p:cNvPr>
          <p:cNvCxnSpPr/>
          <p:nvPr/>
        </p:nvCxnSpPr>
        <p:spPr>
          <a:xfrm>
            <a:off x="-2" y="6426000"/>
            <a:ext cx="12192002" cy="0"/>
          </a:xfrm>
          <a:prstGeom prst="line">
            <a:avLst/>
          </a:prstGeom>
          <a:ln w="139700">
            <a:solidFill>
              <a:srgbClr val="FF8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7F1336E9-624D-428B-8CC3-9845E627BDD9}"/>
              </a:ext>
            </a:extLst>
          </p:cNvPr>
          <p:cNvCxnSpPr/>
          <p:nvPr/>
        </p:nvCxnSpPr>
        <p:spPr>
          <a:xfrm>
            <a:off x="-2" y="6426000"/>
            <a:ext cx="12192002" cy="0"/>
          </a:xfrm>
          <a:prstGeom prst="line">
            <a:avLst/>
          </a:prstGeom>
          <a:ln w="1397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261025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5F0DCAB-C373-A348-AE36-178533C6A0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ask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0670F9B-6B71-EC4C-A59F-584B91158F1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8453375"/>
              </p:ext>
            </p:extLst>
          </p:nvPr>
        </p:nvGraphicFramePr>
        <p:xfrm>
          <a:off x="745588" y="1364566"/>
          <a:ext cx="5152732" cy="41148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152732">
                  <a:extLst>
                    <a:ext uri="{9D8B030D-6E8A-4147-A177-3AD203B41FA5}">
                      <a16:colId xmlns:a16="http://schemas.microsoft.com/office/drawing/2014/main" val="350260804"/>
                    </a:ext>
                  </a:extLst>
                </a:gridCol>
              </a:tblGrid>
              <a:tr h="3398728"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endParaRPr lang="en-GB" sz="18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aim of the task set upon the Supply Chain SWG is to provide input to </a:t>
                      </a:r>
                      <a:r>
                        <a:rPr lang="en-GB" sz="1800" b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DefSp</a:t>
                      </a:r>
                      <a:r>
                        <a:rPr lang="en-GB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Innovation Team Leader to inform the subsequent direction of travel notably</a:t>
                      </a:r>
                    </a:p>
                    <a:p>
                      <a:pPr lvl="0"/>
                      <a:r>
                        <a:rPr lang="en-GB" sz="1800" b="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maturity of Industry strategies to adopt Additive Manufacturing as a component within their supply chains, the maturity of their implementation plans; and the extent of their current capabilities and planned capabilities.  Within this the degree to which they are addressing:</a:t>
                      </a:r>
                    </a:p>
                    <a:p>
                      <a:pPr marL="800100" lvl="1" indent="-342900">
                        <a:buFont typeface="+mj-lt"/>
                        <a:buAutoNum type="arabicPeriod"/>
                      </a:pPr>
                      <a:r>
                        <a:rPr lang="en-GB" sz="1800" b="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Certification</a:t>
                      </a:r>
                    </a:p>
                    <a:p>
                      <a:pPr marL="800100" lvl="1" indent="-342900">
                        <a:buFont typeface="+mj-lt"/>
                        <a:buAutoNum type="arabicPeriod"/>
                      </a:pPr>
                      <a:r>
                        <a:rPr lang="en-GB" sz="1800" b="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IPR</a:t>
                      </a:r>
                    </a:p>
                    <a:p>
                      <a:pPr marL="800100" lvl="1" indent="-342900">
                        <a:buFont typeface="+mj-lt"/>
                        <a:buAutoNum type="arabicPeriod"/>
                      </a:pPr>
                      <a:r>
                        <a:rPr lang="en-GB" sz="1800" b="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cost models</a:t>
                      </a:r>
                    </a:p>
                    <a:p>
                      <a:pPr marL="800100" lvl="1" indent="-342900">
                        <a:buFont typeface="+mj-lt"/>
                        <a:buAutoNum type="arabicPeriod"/>
                      </a:pPr>
                      <a:r>
                        <a:rPr lang="en-GB" sz="1800" b="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information architecture</a:t>
                      </a:r>
                    </a:p>
                    <a:p>
                      <a:pPr marL="800100" lvl="1" indent="-342900">
                        <a:buFont typeface="+mj-lt"/>
                        <a:buAutoNum type="arabicPeriod"/>
                      </a:pPr>
                      <a:r>
                        <a:rPr lang="en-GB" sz="1800" b="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information integrity.  </a:t>
                      </a: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31050953"/>
                  </a:ext>
                </a:extLst>
              </a:tr>
            </a:tbl>
          </a:graphicData>
        </a:graphic>
      </p:graphicFrame>
      <p:pic>
        <p:nvPicPr>
          <p:cNvPr id="7" name="Picture 6" descr="A machine on the counter&#10;&#10;Description automatically generated with low confidence">
            <a:extLst>
              <a:ext uri="{FF2B5EF4-FFF2-40B4-BE49-F238E27FC236}">
                <a16:creationId xmlns:a16="http://schemas.microsoft.com/office/drawing/2014/main" id="{0783B131-7616-264B-BAFB-09DECF512E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93681" y="1794403"/>
            <a:ext cx="5548547" cy="3699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32064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B2B375-D74F-2C4D-923D-744EC4C14A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Approach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EF99626-88FC-A744-A89D-0D2B699979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1376" y="1132157"/>
            <a:ext cx="8769248" cy="55445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8335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771F5A-CBED-E745-B042-CE770479B9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39955" y="123707"/>
            <a:ext cx="8071555" cy="733076"/>
          </a:xfrm>
        </p:spPr>
        <p:txBody>
          <a:bodyPr>
            <a:normAutofit fontScale="90000"/>
          </a:bodyPr>
          <a:lstStyle/>
          <a:p>
            <a:r>
              <a:rPr lang="en-US" dirty="0"/>
              <a:t>Finding 1 Two Emerging Business Models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72483FE-8BA4-194C-8798-C2E4661E9FD8}"/>
              </a:ext>
            </a:extLst>
          </p:cNvPr>
          <p:cNvSpPr txBox="1"/>
          <p:nvPr/>
        </p:nvSpPr>
        <p:spPr>
          <a:xfrm>
            <a:off x="689547" y="2083631"/>
            <a:ext cx="3672590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Future Product Design</a:t>
            </a:r>
            <a:r>
              <a:rPr lang="en-US" sz="20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Higher performance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Lower weight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Lower part count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Increased durability</a:t>
            </a:r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11BA909-82C4-6347-BEA8-201F878C5DD5}"/>
              </a:ext>
            </a:extLst>
          </p:cNvPr>
          <p:cNvSpPr txBox="1"/>
          <p:nvPr/>
        </p:nvSpPr>
        <p:spPr>
          <a:xfrm>
            <a:off x="7362669" y="2038661"/>
            <a:ext cx="467044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Service and Availability</a:t>
            </a:r>
            <a:r>
              <a:rPr lang="en-US" sz="20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Addressing obsolescence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Re-engineering  and low batch numbers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Increase Service levels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Sorter lead times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54970AD-2CE1-BB48-A397-87BA54E3E5CA}"/>
              </a:ext>
            </a:extLst>
          </p:cNvPr>
          <p:cNvSpPr txBox="1"/>
          <p:nvPr/>
        </p:nvSpPr>
        <p:spPr>
          <a:xfrm>
            <a:off x="3197903" y="4344437"/>
            <a:ext cx="4537023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Digital Inventory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Lower number of SKU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Lighter items and subsequent reduction in cost to serve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Production close to point of need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Just in time with reduce lead time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No MOQ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4CB7E42-E329-5F40-BB61-E8A6C376C636}"/>
              </a:ext>
            </a:extLst>
          </p:cNvPr>
          <p:cNvSpPr txBox="1"/>
          <p:nvPr/>
        </p:nvSpPr>
        <p:spPr>
          <a:xfrm>
            <a:off x="689547" y="1344970"/>
            <a:ext cx="27132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Design &amp; Development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BD8ABEF-73CA-0442-878B-D77114C36DEB}"/>
              </a:ext>
            </a:extLst>
          </p:cNvPr>
          <p:cNvSpPr txBox="1"/>
          <p:nvPr/>
        </p:nvSpPr>
        <p:spPr>
          <a:xfrm>
            <a:off x="7488880" y="1352146"/>
            <a:ext cx="38414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In-service Support, PDS &amp; Resupply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B5654BD-3B6C-9B40-AF3D-9C7448F38739}"/>
              </a:ext>
            </a:extLst>
          </p:cNvPr>
          <p:cNvSpPr txBox="1"/>
          <p:nvPr/>
        </p:nvSpPr>
        <p:spPr>
          <a:xfrm>
            <a:off x="3521205" y="2579187"/>
            <a:ext cx="38414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Digital Manufacturing</a:t>
            </a:r>
          </a:p>
          <a:p>
            <a:pPr algn="ctr"/>
            <a:r>
              <a:rPr lang="en-US" sz="2000" b="1" dirty="0"/>
              <a:t>(additive and advanced)</a:t>
            </a:r>
          </a:p>
        </p:txBody>
      </p:sp>
      <p:cxnSp>
        <p:nvCxnSpPr>
          <p:cNvPr id="12" name="Curved Connector 11">
            <a:extLst>
              <a:ext uri="{FF2B5EF4-FFF2-40B4-BE49-F238E27FC236}">
                <a16:creationId xmlns:a16="http://schemas.microsoft.com/office/drawing/2014/main" id="{ED6E4756-F521-4444-A616-64593B6A644B}"/>
              </a:ext>
            </a:extLst>
          </p:cNvPr>
          <p:cNvCxnSpPr>
            <a:stCxn id="7" idx="3"/>
            <a:endCxn id="10" idx="0"/>
          </p:cNvCxnSpPr>
          <p:nvPr/>
        </p:nvCxnSpPr>
        <p:spPr>
          <a:xfrm>
            <a:off x="3402767" y="1545025"/>
            <a:ext cx="2039170" cy="1034162"/>
          </a:xfrm>
          <a:prstGeom prst="curvedConnector2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urved Connector 12">
            <a:extLst>
              <a:ext uri="{FF2B5EF4-FFF2-40B4-BE49-F238E27FC236}">
                <a16:creationId xmlns:a16="http://schemas.microsoft.com/office/drawing/2014/main" id="{99A7218C-368A-A747-B521-C31281D0B685}"/>
              </a:ext>
            </a:extLst>
          </p:cNvPr>
          <p:cNvCxnSpPr>
            <a:cxnSpLocks/>
            <a:stCxn id="8" idx="1"/>
            <a:endCxn id="10" idx="0"/>
          </p:cNvCxnSpPr>
          <p:nvPr/>
        </p:nvCxnSpPr>
        <p:spPr>
          <a:xfrm rot="10800000" flipV="1">
            <a:off x="5441938" y="1706089"/>
            <a:ext cx="2046943" cy="873098"/>
          </a:xfrm>
          <a:prstGeom prst="curvedConnector2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FFD704DB-9C1A-3341-91A8-B599170B9D2C}"/>
              </a:ext>
            </a:extLst>
          </p:cNvPr>
          <p:cNvCxnSpPr>
            <a:stCxn id="10" idx="2"/>
            <a:endCxn id="5" idx="0"/>
          </p:cNvCxnSpPr>
          <p:nvPr/>
        </p:nvCxnSpPr>
        <p:spPr>
          <a:xfrm>
            <a:off x="5441937" y="3287073"/>
            <a:ext cx="24478" cy="105736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" name="Picture 19" descr="Diagram&#10;&#10;Description automatically generated">
            <a:extLst>
              <a:ext uri="{FF2B5EF4-FFF2-40B4-BE49-F238E27FC236}">
                <a16:creationId xmlns:a16="http://schemas.microsoft.com/office/drawing/2014/main" id="{010CE17E-4650-0040-99E3-F0163445EF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62669" y="3983637"/>
            <a:ext cx="4275272" cy="2478322"/>
          </a:xfrm>
          <a:prstGeom prst="rect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83ADA3B5-32F4-884D-9429-D26A09181876}"/>
              </a:ext>
            </a:extLst>
          </p:cNvPr>
          <p:cNvSpPr txBox="1"/>
          <p:nvPr/>
        </p:nvSpPr>
        <p:spPr>
          <a:xfrm>
            <a:off x="3816289" y="1226115"/>
            <a:ext cx="367259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Rapid Pro-typing and Tooling</a:t>
            </a:r>
            <a:r>
              <a:rPr lang="en-US" sz="20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: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37526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D009D6D5-DAC2-4A8B-A17A-E206B9012D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9425B75-12F5-9241-8A77-71CFC29214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365125"/>
            <a:ext cx="5251316" cy="180730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4400">
                <a:solidFill>
                  <a:schemeClr val="tx1"/>
                </a:solidFill>
                <a:latin typeface="+mj-lt"/>
                <a:cs typeface="+mj-cs"/>
              </a:rPr>
              <a:t>Finding 2: Common Challenges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56BF5D4-4040-DD40-9C83-4DD51C2E01E7}"/>
              </a:ext>
            </a:extLst>
          </p:cNvPr>
          <p:cNvSpPr/>
          <p:nvPr/>
        </p:nvSpPr>
        <p:spPr>
          <a:xfrm>
            <a:off x="449705" y="2333297"/>
            <a:ext cx="5646295" cy="415957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457200"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Process qualification and Quality control: Repeatability, QoS, post processing and quality of finish</a:t>
            </a:r>
          </a:p>
          <a:p>
            <a:pPr marL="457200"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Maintaining Design Intent: geometry capture, safety criticality, material specification, heat treatment, finishing</a:t>
            </a:r>
            <a:endParaRPr lang="en-US" sz="2000" dirty="0"/>
          </a:p>
          <a:p>
            <a:pPr marL="457200"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Part qualification and certification: Compliance with Standards, legislative limitations and recognition by regulatory bodies</a:t>
            </a:r>
          </a:p>
          <a:p>
            <a:pPr marL="457200"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IP Protection  and Data Management : data files, format, mechanism for sharing while protecting designs and commercial advantage</a:t>
            </a:r>
          </a:p>
          <a:p>
            <a:pPr marL="457200"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Environmental control and supply chain assurance of print material</a:t>
            </a:r>
          </a:p>
          <a:p>
            <a:pPr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 dirty="0"/>
          </a:p>
        </p:txBody>
      </p:sp>
      <p:pic>
        <p:nvPicPr>
          <p:cNvPr id="8" name="Picture 7" descr="A picture containing engine, miller&#10;&#10;Description automatically generated">
            <a:extLst>
              <a:ext uri="{FF2B5EF4-FFF2-40B4-BE49-F238E27FC236}">
                <a16:creationId xmlns:a16="http://schemas.microsoft.com/office/drawing/2014/main" id="{1E154121-746A-6F4B-8C1F-46F4D34C908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3108" r="19072"/>
          <a:stretch/>
        </p:blipFill>
        <p:spPr>
          <a:xfrm>
            <a:off x="6229215" y="10"/>
            <a:ext cx="5962785" cy="6857990"/>
          </a:xfrm>
          <a:custGeom>
            <a:avLst/>
            <a:gdLst/>
            <a:ahLst/>
            <a:cxnLst/>
            <a:rect l="l" t="t" r="r" b="b"/>
            <a:pathLst>
              <a:path w="5962785" h="6858000">
                <a:moveTo>
                  <a:pt x="1044839" y="0"/>
                </a:moveTo>
                <a:lnTo>
                  <a:pt x="5962785" y="0"/>
                </a:lnTo>
                <a:lnTo>
                  <a:pt x="5962785" y="6858000"/>
                </a:lnTo>
                <a:lnTo>
                  <a:pt x="1469886" y="6858000"/>
                </a:lnTo>
                <a:lnTo>
                  <a:pt x="1416006" y="6823984"/>
                </a:lnTo>
                <a:cubicBezTo>
                  <a:pt x="1356767" y="6787940"/>
                  <a:pt x="1296437" y="6755500"/>
                  <a:pt x="1232473" y="6733873"/>
                </a:cubicBezTo>
                <a:cubicBezTo>
                  <a:pt x="1145250" y="6705037"/>
                  <a:pt x="1060933" y="6654575"/>
                  <a:pt x="1075471" y="6503186"/>
                </a:cubicBezTo>
                <a:cubicBezTo>
                  <a:pt x="1078378" y="6459932"/>
                  <a:pt x="1055118" y="6427493"/>
                  <a:pt x="1020229" y="6438306"/>
                </a:cubicBezTo>
                <a:cubicBezTo>
                  <a:pt x="953358" y="6459932"/>
                  <a:pt x="921375" y="6398656"/>
                  <a:pt x="883579" y="6351798"/>
                </a:cubicBezTo>
                <a:cubicBezTo>
                  <a:pt x="816707" y="6268895"/>
                  <a:pt x="752743" y="6182387"/>
                  <a:pt x="645167" y="6167969"/>
                </a:cubicBezTo>
                <a:cubicBezTo>
                  <a:pt x="665519" y="6103088"/>
                  <a:pt x="700408" y="6110298"/>
                  <a:pt x="732391" y="6124716"/>
                </a:cubicBezTo>
                <a:cubicBezTo>
                  <a:pt x="816707" y="6160761"/>
                  <a:pt x="901023" y="6200410"/>
                  <a:pt x="985339" y="6236455"/>
                </a:cubicBezTo>
                <a:cubicBezTo>
                  <a:pt x="1040581" y="6258081"/>
                  <a:pt x="1095822" y="6290522"/>
                  <a:pt x="1168509" y="6265291"/>
                </a:cubicBezTo>
                <a:cubicBezTo>
                  <a:pt x="1104545" y="6135530"/>
                  <a:pt x="996969" y="6110298"/>
                  <a:pt x="909746" y="6070649"/>
                </a:cubicBezTo>
                <a:cubicBezTo>
                  <a:pt x="802169" y="6020185"/>
                  <a:pt x="738206" y="5926470"/>
                  <a:pt x="659704" y="5818335"/>
                </a:cubicBezTo>
                <a:cubicBezTo>
                  <a:pt x="738206" y="5789500"/>
                  <a:pt x="787632" y="5868798"/>
                  <a:pt x="851597" y="5865193"/>
                </a:cubicBezTo>
                <a:cubicBezTo>
                  <a:pt x="854504" y="5854380"/>
                  <a:pt x="860319" y="5832753"/>
                  <a:pt x="860319" y="5832753"/>
                </a:cubicBezTo>
                <a:cubicBezTo>
                  <a:pt x="755650" y="5775081"/>
                  <a:pt x="709132" y="5666947"/>
                  <a:pt x="691686" y="5533581"/>
                </a:cubicBezTo>
                <a:cubicBezTo>
                  <a:pt x="685872" y="5465095"/>
                  <a:pt x="648075" y="5443468"/>
                  <a:pt x="610278" y="5411029"/>
                </a:cubicBezTo>
                <a:cubicBezTo>
                  <a:pt x="482350" y="5299289"/>
                  <a:pt x="345700" y="5198364"/>
                  <a:pt x="238123" y="5046976"/>
                </a:cubicBezTo>
                <a:cubicBezTo>
                  <a:pt x="363144" y="5064998"/>
                  <a:pt x="461997" y="5165924"/>
                  <a:pt x="592833" y="5209177"/>
                </a:cubicBezTo>
                <a:cubicBezTo>
                  <a:pt x="488165" y="5043371"/>
                  <a:pt x="351514" y="4956864"/>
                  <a:pt x="226494" y="4855939"/>
                </a:cubicBezTo>
                <a:cubicBezTo>
                  <a:pt x="168344" y="4809081"/>
                  <a:pt x="116011" y="4751408"/>
                  <a:pt x="49139" y="4726177"/>
                </a:cubicBezTo>
                <a:cubicBezTo>
                  <a:pt x="25879" y="4718968"/>
                  <a:pt x="-14825" y="4700947"/>
                  <a:pt x="5527" y="4650483"/>
                </a:cubicBezTo>
                <a:cubicBezTo>
                  <a:pt x="22972" y="4607230"/>
                  <a:pt x="54954" y="4621648"/>
                  <a:pt x="84029" y="4632460"/>
                </a:cubicBezTo>
                <a:cubicBezTo>
                  <a:pt x="153807" y="4661296"/>
                  <a:pt x="229401" y="4661296"/>
                  <a:pt x="325347" y="4661296"/>
                </a:cubicBezTo>
                <a:cubicBezTo>
                  <a:pt x="243939" y="4524326"/>
                  <a:pt x="95658" y="4567580"/>
                  <a:pt x="25879" y="4423401"/>
                </a:cubicBezTo>
                <a:cubicBezTo>
                  <a:pt x="113103" y="4398170"/>
                  <a:pt x="179975" y="4448632"/>
                  <a:pt x="249753" y="4459446"/>
                </a:cubicBezTo>
                <a:cubicBezTo>
                  <a:pt x="313718" y="4470259"/>
                  <a:pt x="328254" y="4445028"/>
                  <a:pt x="313718" y="4365729"/>
                </a:cubicBezTo>
                <a:cubicBezTo>
                  <a:pt x="290458" y="4243177"/>
                  <a:pt x="325347" y="4181900"/>
                  <a:pt x="418386" y="4214341"/>
                </a:cubicBezTo>
                <a:cubicBezTo>
                  <a:pt x="505609" y="4246781"/>
                  <a:pt x="514332" y="4199922"/>
                  <a:pt x="491072" y="4131438"/>
                </a:cubicBezTo>
                <a:cubicBezTo>
                  <a:pt x="456183" y="4030512"/>
                  <a:pt x="493979" y="3951214"/>
                  <a:pt x="520147" y="3864706"/>
                </a:cubicBezTo>
                <a:cubicBezTo>
                  <a:pt x="560851" y="3734945"/>
                  <a:pt x="543407" y="3670064"/>
                  <a:pt x="459090" y="3572743"/>
                </a:cubicBezTo>
                <a:cubicBezTo>
                  <a:pt x="409664" y="3518676"/>
                  <a:pt x="360236" y="3471818"/>
                  <a:pt x="290458" y="3424959"/>
                </a:cubicBezTo>
                <a:cubicBezTo>
                  <a:pt x="450368" y="3399728"/>
                  <a:pt x="284643" y="3313221"/>
                  <a:pt x="339884" y="3259153"/>
                </a:cubicBezTo>
                <a:cubicBezTo>
                  <a:pt x="453275" y="3237527"/>
                  <a:pt x="543407" y="3410542"/>
                  <a:pt x="697501" y="3360078"/>
                </a:cubicBezTo>
                <a:cubicBezTo>
                  <a:pt x="511425" y="3212294"/>
                  <a:pt x="302087" y="3165436"/>
                  <a:pt x="165437" y="2967190"/>
                </a:cubicBezTo>
                <a:cubicBezTo>
                  <a:pt x="197419" y="2923937"/>
                  <a:pt x="229401" y="2967190"/>
                  <a:pt x="255568" y="2949167"/>
                </a:cubicBezTo>
                <a:cubicBezTo>
                  <a:pt x="255568" y="2938354"/>
                  <a:pt x="560851" y="3006840"/>
                  <a:pt x="578296" y="2725691"/>
                </a:cubicBezTo>
                <a:cubicBezTo>
                  <a:pt x="584111" y="2725691"/>
                  <a:pt x="589926" y="2725691"/>
                  <a:pt x="595740" y="2714876"/>
                </a:cubicBezTo>
                <a:cubicBezTo>
                  <a:pt x="627722" y="2675228"/>
                  <a:pt x="598648" y="2581510"/>
                  <a:pt x="650982" y="2574301"/>
                </a:cubicBezTo>
                <a:cubicBezTo>
                  <a:pt x="709132" y="2567092"/>
                  <a:pt x="764373" y="2534653"/>
                  <a:pt x="825429" y="2552674"/>
                </a:cubicBezTo>
                <a:cubicBezTo>
                  <a:pt x="871949" y="2567092"/>
                  <a:pt x="921375" y="2585115"/>
                  <a:pt x="970802" y="2585115"/>
                </a:cubicBezTo>
                <a:cubicBezTo>
                  <a:pt x="1023136" y="2585115"/>
                  <a:pt x="1095822" y="2707668"/>
                  <a:pt x="1127805" y="2545465"/>
                </a:cubicBezTo>
                <a:cubicBezTo>
                  <a:pt x="1127805" y="2538257"/>
                  <a:pt x="1217936" y="2556280"/>
                  <a:pt x="1267362" y="2563488"/>
                </a:cubicBezTo>
                <a:cubicBezTo>
                  <a:pt x="1308067" y="2570698"/>
                  <a:pt x="1357494" y="2603137"/>
                  <a:pt x="1386568" y="2538257"/>
                </a:cubicBezTo>
                <a:cubicBezTo>
                  <a:pt x="1401105" y="2498607"/>
                  <a:pt x="1331326" y="2426518"/>
                  <a:pt x="1270270" y="2419309"/>
                </a:cubicBezTo>
                <a:cubicBezTo>
                  <a:pt x="1215029" y="2412101"/>
                  <a:pt x="1159787" y="2404892"/>
                  <a:pt x="1107453" y="2419309"/>
                </a:cubicBezTo>
                <a:cubicBezTo>
                  <a:pt x="1043489" y="2437331"/>
                  <a:pt x="1008599" y="2408495"/>
                  <a:pt x="991154" y="2343615"/>
                </a:cubicBezTo>
                <a:cubicBezTo>
                  <a:pt x="970802" y="2275131"/>
                  <a:pt x="933005" y="2239085"/>
                  <a:pt x="880671" y="2206645"/>
                </a:cubicBezTo>
                <a:cubicBezTo>
                  <a:pt x="752743" y="2127346"/>
                  <a:pt x="630630" y="2033629"/>
                  <a:pt x="491072" y="1986771"/>
                </a:cubicBezTo>
                <a:cubicBezTo>
                  <a:pt x="464905" y="1979562"/>
                  <a:pt x="432923" y="1965145"/>
                  <a:pt x="421293" y="1903868"/>
                </a:cubicBezTo>
                <a:cubicBezTo>
                  <a:pt x="799262" y="1997584"/>
                  <a:pt x="1142342" y="2239085"/>
                  <a:pt x="1531941" y="2224667"/>
                </a:cubicBezTo>
                <a:cubicBezTo>
                  <a:pt x="1427272" y="2148974"/>
                  <a:pt x="1302252" y="2145369"/>
                  <a:pt x="1188861" y="2091301"/>
                </a:cubicBezTo>
                <a:cubicBezTo>
                  <a:pt x="1270270" y="2051652"/>
                  <a:pt x="1345864" y="2094906"/>
                  <a:pt x="1421458" y="2116532"/>
                </a:cubicBezTo>
                <a:cubicBezTo>
                  <a:pt x="1485422" y="2134554"/>
                  <a:pt x="1543571" y="2138160"/>
                  <a:pt x="1549386" y="2026420"/>
                </a:cubicBezTo>
                <a:cubicBezTo>
                  <a:pt x="1549386" y="2015607"/>
                  <a:pt x="1549386" y="2008398"/>
                  <a:pt x="1549386" y="1997584"/>
                </a:cubicBezTo>
                <a:cubicBezTo>
                  <a:pt x="1526126" y="1950727"/>
                  <a:pt x="1494144" y="1929099"/>
                  <a:pt x="1453440" y="1914682"/>
                </a:cubicBezTo>
                <a:cubicBezTo>
                  <a:pt x="1430180" y="1907473"/>
                  <a:pt x="1398198" y="1893056"/>
                  <a:pt x="1398198" y="1860614"/>
                </a:cubicBezTo>
                <a:cubicBezTo>
                  <a:pt x="1401105" y="1738063"/>
                  <a:pt x="1322604" y="1702018"/>
                  <a:pt x="1247011" y="1665972"/>
                </a:cubicBezTo>
                <a:cubicBezTo>
                  <a:pt x="1287715" y="1604696"/>
                  <a:pt x="1322604" y="1647950"/>
                  <a:pt x="1354586" y="1644345"/>
                </a:cubicBezTo>
                <a:cubicBezTo>
                  <a:pt x="1374939" y="1640741"/>
                  <a:pt x="1395290" y="1637138"/>
                  <a:pt x="1395290" y="1604696"/>
                </a:cubicBezTo>
                <a:cubicBezTo>
                  <a:pt x="1395290" y="1579465"/>
                  <a:pt x="1386568" y="1547025"/>
                  <a:pt x="1366216" y="1547025"/>
                </a:cubicBezTo>
                <a:cubicBezTo>
                  <a:pt x="1238288" y="1543420"/>
                  <a:pt x="1165601" y="1370405"/>
                  <a:pt x="1031858" y="1370405"/>
                </a:cubicBezTo>
                <a:cubicBezTo>
                  <a:pt x="950450" y="1370405"/>
                  <a:pt x="1072563" y="1273083"/>
                  <a:pt x="1005692" y="1233435"/>
                </a:cubicBezTo>
                <a:cubicBezTo>
                  <a:pt x="991154" y="1222621"/>
                  <a:pt x="1046396" y="1208203"/>
                  <a:pt x="1069655" y="1211808"/>
                </a:cubicBezTo>
                <a:cubicBezTo>
                  <a:pt x="1092915" y="1215412"/>
                  <a:pt x="1113268" y="1240644"/>
                  <a:pt x="1142342" y="1222621"/>
                </a:cubicBezTo>
                <a:cubicBezTo>
                  <a:pt x="1156879" y="1157741"/>
                  <a:pt x="1119082" y="1132510"/>
                  <a:pt x="1084193" y="1114487"/>
                </a:cubicBezTo>
                <a:cubicBezTo>
                  <a:pt x="1008599" y="1071234"/>
                  <a:pt x="933005" y="1020771"/>
                  <a:pt x="848689" y="1006353"/>
                </a:cubicBezTo>
                <a:cubicBezTo>
                  <a:pt x="819615" y="1002748"/>
                  <a:pt x="802169" y="984726"/>
                  <a:pt x="805077" y="948681"/>
                </a:cubicBezTo>
                <a:cubicBezTo>
                  <a:pt x="810892" y="901822"/>
                  <a:pt x="839967" y="916240"/>
                  <a:pt x="863226" y="919844"/>
                </a:cubicBezTo>
                <a:cubicBezTo>
                  <a:pt x="877764" y="923450"/>
                  <a:pt x="892301" y="934263"/>
                  <a:pt x="906838" y="909031"/>
                </a:cubicBezTo>
                <a:cubicBezTo>
                  <a:pt x="566666" y="653113"/>
                  <a:pt x="386404" y="667532"/>
                  <a:pt x="5527" y="458471"/>
                </a:cubicBezTo>
                <a:cubicBezTo>
                  <a:pt x="89843" y="418822"/>
                  <a:pt x="150900" y="447658"/>
                  <a:pt x="209049" y="454867"/>
                </a:cubicBezTo>
                <a:cubicBezTo>
                  <a:pt x="354422" y="472890"/>
                  <a:pt x="264290" y="505329"/>
                  <a:pt x="409664" y="526956"/>
                </a:cubicBezTo>
                <a:cubicBezTo>
                  <a:pt x="479443" y="537770"/>
                  <a:pt x="543407" y="573815"/>
                  <a:pt x="621908" y="516143"/>
                </a:cubicBezTo>
                <a:cubicBezTo>
                  <a:pt x="674242" y="476494"/>
                  <a:pt x="758558" y="519747"/>
                  <a:pt x="822522" y="552188"/>
                </a:cubicBezTo>
                <a:cubicBezTo>
                  <a:pt x="874856" y="581024"/>
                  <a:pt x="927190" y="588232"/>
                  <a:pt x="996969" y="552188"/>
                </a:cubicBezTo>
                <a:cubicBezTo>
                  <a:pt x="933005" y="530562"/>
                  <a:pt x="883579" y="512539"/>
                  <a:pt x="834151" y="498120"/>
                </a:cubicBezTo>
                <a:cubicBezTo>
                  <a:pt x="793447" y="487307"/>
                  <a:pt x="770187" y="462076"/>
                  <a:pt x="773095" y="408008"/>
                </a:cubicBezTo>
                <a:cubicBezTo>
                  <a:pt x="773095" y="379172"/>
                  <a:pt x="764373" y="339523"/>
                  <a:pt x="793447" y="325106"/>
                </a:cubicBezTo>
                <a:cubicBezTo>
                  <a:pt x="816707" y="310688"/>
                  <a:pt x="848689" y="325106"/>
                  <a:pt x="860319" y="350336"/>
                </a:cubicBezTo>
                <a:cubicBezTo>
                  <a:pt x="874856" y="397195"/>
                  <a:pt x="889393" y="440449"/>
                  <a:pt x="938820" y="444054"/>
                </a:cubicBezTo>
                <a:cubicBezTo>
                  <a:pt x="1005692" y="451262"/>
                  <a:pt x="967894" y="422426"/>
                  <a:pt x="956265" y="386381"/>
                </a:cubicBezTo>
                <a:cubicBezTo>
                  <a:pt x="944635" y="346733"/>
                  <a:pt x="979525" y="335919"/>
                  <a:pt x="1002784" y="343127"/>
                </a:cubicBezTo>
                <a:cubicBezTo>
                  <a:pt x="1090008" y="375569"/>
                  <a:pt x="1180139" y="317897"/>
                  <a:pt x="1270270" y="364755"/>
                </a:cubicBezTo>
                <a:cubicBezTo>
                  <a:pt x="1247011" y="249411"/>
                  <a:pt x="1197583" y="198949"/>
                  <a:pt x="1092915" y="180926"/>
                </a:cubicBezTo>
                <a:cubicBezTo>
                  <a:pt x="1055118" y="177322"/>
                  <a:pt x="1014414" y="184530"/>
                  <a:pt x="979525" y="152090"/>
                </a:cubicBezTo>
                <a:cubicBezTo>
                  <a:pt x="959172" y="134068"/>
                  <a:pt x="938820" y="112441"/>
                  <a:pt x="953358" y="76396"/>
                </a:cubicBezTo>
                <a:cubicBezTo>
                  <a:pt x="962080" y="51165"/>
                  <a:pt x="985339" y="51165"/>
                  <a:pt x="1005692" y="58373"/>
                </a:cubicBezTo>
                <a:cubicBezTo>
                  <a:pt x="1090008" y="98023"/>
                  <a:pt x="1180139" y="108837"/>
                  <a:pt x="1267362" y="123254"/>
                </a:cubicBezTo>
                <a:cubicBezTo>
                  <a:pt x="1281900" y="126859"/>
                  <a:pt x="1296437" y="134068"/>
                  <a:pt x="1310975" y="98023"/>
                </a:cubicBezTo>
                <a:cubicBezTo>
                  <a:pt x="1260095" y="81803"/>
                  <a:pt x="1209941" y="62879"/>
                  <a:pt x="1159787" y="43505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3154795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D5EFA1-A54B-214B-86EB-5F4C18953D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38531659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071D49"/>
      </a:dk2>
      <a:lt2>
        <a:srgbClr val="CAD0D6"/>
      </a:lt2>
      <a:accent1>
        <a:srgbClr val="333F48"/>
      </a:accent1>
      <a:accent2>
        <a:srgbClr val="33466E"/>
      </a:accent2>
      <a:accent3>
        <a:srgbClr val="FF9800"/>
      </a:accent3>
      <a:accent4>
        <a:srgbClr val="FFC600"/>
      </a:accent4>
      <a:accent5>
        <a:srgbClr val="1FB3E5"/>
      </a:accent5>
      <a:accent6>
        <a:srgbClr val="26D07C"/>
      </a:accent6>
      <a:hlink>
        <a:srgbClr val="FFC600"/>
      </a:hlink>
      <a:folHlink>
        <a:srgbClr val="3F6578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4174</TotalTime>
  <Words>270</Words>
  <Application>Microsoft Macintosh PowerPoint</Application>
  <PresentationFormat>Widescreen</PresentationFormat>
  <Paragraphs>41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The ask</vt:lpstr>
      <vt:lpstr>Approach</vt:lpstr>
      <vt:lpstr>Finding 1 Two Emerging Business Models</vt:lpstr>
      <vt:lpstr>Finding 2: Common Challenges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Graduating in the red </dc:title>
  <dc:creator>Nick P</dc:creator>
  <cp:lastModifiedBy>Steve Green</cp:lastModifiedBy>
  <cp:revision>42</cp:revision>
  <dcterms:created xsi:type="dcterms:W3CDTF">2020-11-27T14:17:37Z</dcterms:created>
  <dcterms:modified xsi:type="dcterms:W3CDTF">2021-10-25T22:20:59Z</dcterms:modified>
</cp:coreProperties>
</file>