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9"/>
  </p:notesMasterIdLst>
  <p:sldIdLst>
    <p:sldId id="374" r:id="rId2"/>
    <p:sldId id="375" r:id="rId3"/>
    <p:sldId id="376" r:id="rId4"/>
    <p:sldId id="377" r:id="rId5"/>
    <p:sldId id="378" r:id="rId6"/>
    <p:sldId id="379" r:id="rId7"/>
    <p:sldId id="3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3" autoAdjust="0"/>
    <p:restoredTop sz="81972" autoAdjust="0"/>
  </p:normalViewPr>
  <p:slideViewPr>
    <p:cSldViewPr snapToGrid="0">
      <p:cViewPr>
        <p:scale>
          <a:sx n="85" d="100"/>
          <a:sy n="85" d="100"/>
        </p:scale>
        <p:origin x="280" y="296"/>
      </p:cViewPr>
      <p:guideLst/>
    </p:cSldViewPr>
  </p:slideViewPr>
  <p:outlineViewPr>
    <p:cViewPr>
      <p:scale>
        <a:sx n="33" d="100"/>
        <a:sy n="33" d="100"/>
      </p:scale>
      <p:origin x="0" y="-1248"/>
    </p:cViewPr>
  </p:outlineViewPr>
  <p:notesTextViewPr>
    <p:cViewPr>
      <p:scale>
        <a:sx n="1" d="1"/>
        <a:sy n="1" d="1"/>
      </p:scale>
      <p:origin x="0" y="0"/>
    </p:cViewPr>
  </p:notesTextViewPr>
  <p:notesViewPr>
    <p:cSldViewPr snapToGrid="0">
      <p:cViewPr varScale="1">
        <p:scale>
          <a:sx n="51" d="100"/>
          <a:sy n="51" d="100"/>
        </p:scale>
        <p:origin x="269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B2E753-B184-4793-A7DD-A42C1DA04916}" type="datetimeFigureOut">
              <a:rPr lang="en-GB" smtClean="0"/>
              <a:t>25/10/2021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1F9B4-DB28-4FB0-A11B-D25890C50272}" type="slidenum">
              <a:rPr lang="en-GB" smtClean="0"/>
              <a:t>‹#›</a:t>
            </a:fld>
            <a:endParaRPr lang="en-GB"/>
          </a:p>
        </p:txBody>
      </p:sp>
    </p:spTree>
    <p:extLst>
      <p:ext uri="{BB962C8B-B14F-4D97-AF65-F5344CB8AC3E}">
        <p14:creationId xmlns:p14="http://schemas.microsoft.com/office/powerpoint/2010/main" val="301976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31F9B4-DB28-4FB0-A11B-D25890C50272}" type="slidenum">
              <a:rPr lang="en-GB" smtClean="0"/>
              <a:t>5</a:t>
            </a:fld>
            <a:endParaRPr lang="en-GB"/>
          </a:p>
        </p:txBody>
      </p:sp>
    </p:spTree>
    <p:extLst>
      <p:ext uri="{BB962C8B-B14F-4D97-AF65-F5344CB8AC3E}">
        <p14:creationId xmlns:p14="http://schemas.microsoft.com/office/powerpoint/2010/main" val="1429659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BCFF4-E2BD-4D3F-A902-6F9240149E05}"/>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BEF10B26-D577-44F5-B80D-7772E6300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99C7D0-5A53-4176-A96E-73582745B3DC}"/>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92988679-F001-4499-815F-B151DCA825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74349-ACBF-4036-8245-BCC46F36413F}"/>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306321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7C998-3EF5-45B9-A128-71AF1F093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313D4A-DB7E-47A1-9325-35DEAA5C91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604FE2-B381-4426-93FA-34BCA44CDB2E}"/>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8D30D02F-550C-4B40-AB19-EDA14ADA26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66E51-1F0A-4C7D-B5E1-1AE435F88AD7}"/>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91589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0D6170-A537-4D65-90AD-6C908E5B1D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23E3F1-2790-4271-9035-B83EBE04D5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4C8C3-10A6-4AB7-97EF-0001FCFCA577}"/>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7B4755A8-6CD4-4F14-AB54-863BDAC200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4C25A-D446-4F18-AC8E-E3A46D245410}"/>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1454032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option 1">
    <p:bg>
      <p:bgPr>
        <a:solidFill>
          <a:schemeClr val="bg1"/>
        </a:solidFill>
        <a:effectLst/>
      </p:bgPr>
    </p:bg>
    <p:spTree>
      <p:nvGrpSpPr>
        <p:cNvPr id="1" name=""/>
        <p:cNvGrpSpPr/>
        <p:nvPr/>
      </p:nvGrpSpPr>
      <p:grpSpPr>
        <a:xfrm>
          <a:off x="0" y="0"/>
          <a:ext cx="0" cy="0"/>
          <a:chOff x="0" y="0"/>
          <a:chExt cx="0" cy="0"/>
        </a:xfrm>
      </p:grpSpPr>
      <p:sp>
        <p:nvSpPr>
          <p:cNvPr id="9" name="Text Placeholder 3"/>
          <p:cNvSpPr>
            <a:spLocks noGrp="1"/>
          </p:cNvSpPr>
          <p:nvPr>
            <p:ph type="body" sz="quarter" idx="11" hasCustomPrompt="1"/>
          </p:nvPr>
        </p:nvSpPr>
        <p:spPr>
          <a:xfrm>
            <a:off x="360000" y="4680001"/>
            <a:ext cx="4716825" cy="581230"/>
          </a:xfrm>
          <a:prstGeom prst="rect">
            <a:avLst/>
          </a:prstGeom>
        </p:spPr>
        <p:txBody>
          <a:bodyPr wrap="square" lIns="0" tIns="0" rIns="0" bIns="0"/>
          <a:lstStyle>
            <a:lvl1pPr marL="0" indent="0">
              <a:buNone/>
              <a:defRPr sz="2800">
                <a:solidFill>
                  <a:srgbClr val="FF8200"/>
                </a:solidFill>
                <a:latin typeface="Arial" panose="020B0604020202020204" pitchFamily="34" charset="0"/>
                <a:cs typeface="Arial" panose="020B0604020202020204" pitchFamily="34" charset="0"/>
              </a:defRPr>
            </a:lvl1pPr>
            <a:lvl5pPr>
              <a:defRPr/>
            </a:lvl5pPr>
          </a:lstStyle>
          <a:p>
            <a:pPr lvl="0"/>
            <a:r>
              <a:rPr lang="en-US" dirty="0"/>
              <a:t>Subtitle</a:t>
            </a:r>
            <a:endParaRPr lang="en-GB" dirty="0"/>
          </a:p>
        </p:txBody>
      </p:sp>
      <p:sp>
        <p:nvSpPr>
          <p:cNvPr id="7" name="Text Placeholder 2"/>
          <p:cNvSpPr>
            <a:spLocks noGrp="1"/>
          </p:cNvSpPr>
          <p:nvPr>
            <p:ph type="body" sz="quarter" idx="10" hasCustomPrompt="1"/>
          </p:nvPr>
        </p:nvSpPr>
        <p:spPr>
          <a:xfrm>
            <a:off x="360000" y="3312000"/>
            <a:ext cx="4716825" cy="1299660"/>
          </a:xfrm>
          <a:prstGeom prst="rect">
            <a:avLst/>
          </a:prstGeom>
        </p:spPr>
        <p:txBody>
          <a:bodyPr wrap="square" lIns="0" tIns="0" rIns="0" bIns="0"/>
          <a:lstStyle>
            <a:lvl1pPr marL="0" indent="0">
              <a:buNone/>
              <a:defRPr lang="en-GB" sz="3900" kern="1200" dirty="0">
                <a:solidFill>
                  <a:schemeClr val="bg1"/>
                </a:solidFill>
                <a:latin typeface="Arial" panose="020B0604020202020204" pitchFamily="34" charset="0"/>
                <a:ea typeface="+mn-ea"/>
                <a:cs typeface="Arial" panose="020B0604020202020204" pitchFamily="34" charset="0"/>
              </a:defRPr>
            </a:lvl1pPr>
            <a:lvl5pPr>
              <a:defRPr/>
            </a:lvl5pPr>
          </a:lstStyle>
          <a:p>
            <a:r>
              <a:rPr lang="en-GB" sz="4000" dirty="0">
                <a:solidFill>
                  <a:schemeClr val="bg1"/>
                </a:solidFill>
                <a:latin typeface="Arial" panose="020B0604020202020204" pitchFamily="34" charset="0"/>
                <a:cs typeface="Arial" panose="020B0604020202020204" pitchFamily="34" charset="0"/>
              </a:rPr>
              <a:t>Title goes here</a:t>
            </a:r>
          </a:p>
        </p:txBody>
      </p:sp>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dirty="0"/>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dirty="0"/>
          </a:p>
        </p:txBody>
      </p:sp>
    </p:spTree>
    <p:extLst>
      <p:ext uri="{BB962C8B-B14F-4D97-AF65-F5344CB8AC3E}">
        <p14:creationId xmlns:p14="http://schemas.microsoft.com/office/powerpoint/2010/main" val="1208542783"/>
      </p:ext>
    </p:extLst>
  </p:cSld>
  <p:clrMapOvr>
    <a:masterClrMapping/>
  </p:clrMapOvr>
  <p:extLst>
    <p:ext uri="{DCECCB84-F9BA-43D5-87BE-67443E8EF086}">
      <p15:sldGuideLst xmlns:p15="http://schemas.microsoft.com/office/powerpoint/2012/main">
        <p15:guide id="1" pos="46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42041-41B1-4110-8C38-B021FEDBA417}"/>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DC65A3B-0DAD-4D10-A36C-ADEEB5C27D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ECFC21-F906-44EE-8661-2CD2E562CF2E}"/>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2FB9F7BB-173A-416E-924A-9A467EFCC8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91FF1-9793-45FB-A7AD-6A79EDEE8256}"/>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120900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1369-E35B-4D92-BE93-8A9539768A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064F8EA-DDCF-4976-A5A1-676D539557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BC106D6-0739-4AE1-BD32-217D1C0FA36E}"/>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5286067E-7B1E-4690-8E62-40860528C7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EEFF3A-5DB0-47F1-884A-D71F85B1050C}"/>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7596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8CFE8-8256-40C9-B24B-E3FD5ED148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090889-0297-4D3D-8972-E75FDB5DA1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9BFE80-D73B-4488-959E-671168DBCD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AA8687-CE5A-4E17-B192-468EDE34AB17}"/>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6" name="Footer Placeholder 5">
            <a:extLst>
              <a:ext uri="{FF2B5EF4-FFF2-40B4-BE49-F238E27FC236}">
                <a16:creationId xmlns:a16="http://schemas.microsoft.com/office/drawing/2014/main" id="{BF562276-6B9B-42C7-BA65-A2EA0B7C5B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965630-D349-471D-B421-E294B25597D4}"/>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41850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FB227-EF8D-48B6-A498-5B8B4C4C1D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1A3BED-CB02-4A92-98AB-1C7D371589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5AB59D-0285-4B10-9292-F349EBAB85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FC5558-65C4-45B9-8746-5EE010C6F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C8A37-52A5-426D-ABC7-8F2FA5E8F6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9B0B9C-295D-4087-94CC-7C1845CEA598}"/>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8" name="Footer Placeholder 7">
            <a:extLst>
              <a:ext uri="{FF2B5EF4-FFF2-40B4-BE49-F238E27FC236}">
                <a16:creationId xmlns:a16="http://schemas.microsoft.com/office/drawing/2014/main" id="{95ED5790-DA76-44EF-9121-308380A823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B89A60-ADAD-4DB9-8F99-83D61D2A6B37}"/>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45032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98C0-3947-44FD-BB2E-3A3C8B7A0930}"/>
              </a:ext>
            </a:extLst>
          </p:cNvPr>
          <p:cNvSpPr>
            <a:spLocks noGrp="1"/>
          </p:cNvSpPr>
          <p:nvPr>
            <p:ph type="title"/>
          </p:nvPr>
        </p:nvSpPr>
        <p:spPr/>
        <p:txBody>
          <a:bodyPr>
            <a:normAutofit/>
          </a:bodyPr>
          <a:lstStyle>
            <a:lvl1pPr algn="ctr">
              <a:defRPr sz="3600"/>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851F9A01-1056-459A-908A-07BE6C262B19}"/>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4" name="Footer Placeholder 3">
            <a:extLst>
              <a:ext uri="{FF2B5EF4-FFF2-40B4-BE49-F238E27FC236}">
                <a16:creationId xmlns:a16="http://schemas.microsoft.com/office/drawing/2014/main" id="{33150304-1F6B-4C33-9B20-46A4A9876F0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F77586-4202-4FA5-BA46-3A50B01243FC}"/>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412031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E90E4-5A03-4A2D-9F74-DC92338B4D06}"/>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3" name="Footer Placeholder 2">
            <a:extLst>
              <a:ext uri="{FF2B5EF4-FFF2-40B4-BE49-F238E27FC236}">
                <a16:creationId xmlns:a16="http://schemas.microsoft.com/office/drawing/2014/main" id="{463F2714-7438-4342-965D-928E2E9061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FDC152-6629-4426-8A66-4D386C278105}"/>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23675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0C46-5A65-496D-B9FC-6AC57CABB5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036B10-549C-403C-A5CE-678625E30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380AD3-F271-4915-B6F1-BEA14D603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602AE-D652-4011-A3DE-0A7B2C09BDF6}"/>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6" name="Footer Placeholder 5">
            <a:extLst>
              <a:ext uri="{FF2B5EF4-FFF2-40B4-BE49-F238E27FC236}">
                <a16:creationId xmlns:a16="http://schemas.microsoft.com/office/drawing/2014/main" id="{882A5491-EC50-4072-AFB1-06E6007FF8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E49999-2FD3-46C0-98A9-475568571156}"/>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5641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AFE5F-84CC-4605-83E9-C66467B93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056917-CEB5-4215-965B-DA76264FC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1DCF1A-E466-4ED3-A3B7-6A7A962D1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CC23F-98C4-40D4-88DD-26AE7750B329}"/>
              </a:ext>
            </a:extLst>
          </p:cNvPr>
          <p:cNvSpPr>
            <a:spLocks noGrp="1"/>
          </p:cNvSpPr>
          <p:nvPr>
            <p:ph type="dt" sz="half" idx="10"/>
          </p:nvPr>
        </p:nvSpPr>
        <p:spPr/>
        <p:txBody>
          <a:bodyPr/>
          <a:lstStyle/>
          <a:p>
            <a:fld id="{C5F182C7-59B9-44FD-9F03-F6FAB0074560}" type="datetimeFigureOut">
              <a:rPr lang="en-GB" smtClean="0"/>
              <a:t>25/10/2021</a:t>
            </a:fld>
            <a:endParaRPr lang="en-GB"/>
          </a:p>
        </p:txBody>
      </p:sp>
      <p:sp>
        <p:nvSpPr>
          <p:cNvPr id="6" name="Footer Placeholder 5">
            <a:extLst>
              <a:ext uri="{FF2B5EF4-FFF2-40B4-BE49-F238E27FC236}">
                <a16:creationId xmlns:a16="http://schemas.microsoft.com/office/drawing/2014/main" id="{BF4FAFC5-B864-49A4-929F-07FE91AEFA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C9AC9B-EE30-4854-AC78-2DD3120C0795}"/>
              </a:ext>
            </a:extLst>
          </p:cNvPr>
          <p:cNvSpPr>
            <a:spLocks noGrp="1"/>
          </p:cNvSpPr>
          <p:nvPr>
            <p:ph type="sldNum" sz="quarter" idx="12"/>
          </p:nvPr>
        </p:nvSpPr>
        <p:spPr/>
        <p:txBody>
          <a:bodyPr/>
          <a:lstStyle/>
          <a:p>
            <a:fld id="{A4A68F0E-A9D9-4BAA-9067-BAD03A6C6A6C}" type="slidenum">
              <a:rPr lang="en-GB" smtClean="0"/>
              <a:t>‹#›</a:t>
            </a:fld>
            <a:endParaRPr lang="en-GB"/>
          </a:p>
        </p:txBody>
      </p:sp>
    </p:spTree>
    <p:extLst>
      <p:ext uri="{BB962C8B-B14F-4D97-AF65-F5344CB8AC3E}">
        <p14:creationId xmlns:p14="http://schemas.microsoft.com/office/powerpoint/2010/main" val="80913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DF842D-0C16-437F-AFEF-07A82F562DE6}"/>
              </a:ext>
            </a:extLst>
          </p:cNvPr>
          <p:cNvSpPr>
            <a:spLocks noGrp="1"/>
          </p:cNvSpPr>
          <p:nvPr>
            <p:ph type="title"/>
          </p:nvPr>
        </p:nvSpPr>
        <p:spPr>
          <a:xfrm>
            <a:off x="2065866" y="181325"/>
            <a:ext cx="8071555" cy="73307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5E4D7D5-1B75-48F5-977E-B00887A8EF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15EEE31-F5B3-456E-8712-8C5990E74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182C7-59B9-44FD-9F03-F6FAB0074560}" type="datetimeFigureOut">
              <a:rPr lang="en-GB" smtClean="0"/>
              <a:t>25/10/2021</a:t>
            </a:fld>
            <a:endParaRPr lang="en-GB"/>
          </a:p>
        </p:txBody>
      </p:sp>
      <p:sp>
        <p:nvSpPr>
          <p:cNvPr id="5" name="Footer Placeholder 4">
            <a:extLst>
              <a:ext uri="{FF2B5EF4-FFF2-40B4-BE49-F238E27FC236}">
                <a16:creationId xmlns:a16="http://schemas.microsoft.com/office/drawing/2014/main" id="{6F2AF3E0-56A1-4EBA-9CE7-CD4B7A457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0F51CD-91FE-48A8-9EB8-2D1A782C7C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68F0E-A9D9-4BAA-9067-BAD03A6C6A6C}" type="slidenum">
              <a:rPr lang="en-GB" smtClean="0"/>
              <a:t>‹#›</a:t>
            </a:fld>
            <a:endParaRPr lang="en-GB"/>
          </a:p>
        </p:txBody>
      </p:sp>
      <p:pic>
        <p:nvPicPr>
          <p:cNvPr id="7" name="Picture 6">
            <a:extLst>
              <a:ext uri="{FF2B5EF4-FFF2-40B4-BE49-F238E27FC236}">
                <a16:creationId xmlns:a16="http://schemas.microsoft.com/office/drawing/2014/main" id="{7658A22C-E8E3-2A43-9DFE-53B39D01AF0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60000" y="432000"/>
            <a:ext cx="1546678" cy="365126"/>
          </a:xfrm>
          <a:prstGeom prst="rect">
            <a:avLst/>
          </a:prstGeom>
        </p:spPr>
      </p:pic>
      <p:pic>
        <p:nvPicPr>
          <p:cNvPr id="8" name="Picture 7" descr="page2image18139376">
            <a:extLst>
              <a:ext uri="{FF2B5EF4-FFF2-40B4-BE49-F238E27FC236}">
                <a16:creationId xmlns:a16="http://schemas.microsoft.com/office/drawing/2014/main" id="{19B6815A-BAEC-824F-819B-6311C5E4E36A}"/>
              </a:ext>
            </a:extLst>
          </p:cNvPr>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397068" y="370297"/>
            <a:ext cx="1355534" cy="544103"/>
          </a:xfrm>
          <a:prstGeom prst="rect">
            <a:avLst/>
          </a:prstGeom>
          <a:noFill/>
          <a:ln>
            <a:noFill/>
          </a:ln>
        </p:spPr>
      </p:pic>
    </p:spTree>
    <p:extLst>
      <p:ext uri="{BB962C8B-B14F-4D97-AF65-F5344CB8AC3E}">
        <p14:creationId xmlns:p14="http://schemas.microsoft.com/office/powerpoint/2010/main" val="89596725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Lst>
  <p:txStyles>
    <p:titleStyle>
      <a:lvl1pPr algn="l" defTabSz="914400" rtl="0" eaLnBrk="1" latinLnBrk="0" hangingPunct="1">
        <a:lnSpc>
          <a:spcPct val="90000"/>
        </a:lnSpc>
        <a:spcBef>
          <a:spcPct val="0"/>
        </a:spcBef>
        <a:buNone/>
        <a:defRPr sz="4400" kern="1200">
          <a:solidFill>
            <a:srgbClr val="7030A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7030A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030A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030A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secure.teamdefence.info/filerequest.php?id=1007987"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Diagram&#10;&#10;Description automatically generated">
            <a:extLst>
              <a:ext uri="{FF2B5EF4-FFF2-40B4-BE49-F238E27FC236}">
                <a16:creationId xmlns:a16="http://schemas.microsoft.com/office/drawing/2014/main" id="{701789BD-0C05-D941-86AF-821128D76706}"/>
              </a:ext>
            </a:extLst>
          </p:cNvPr>
          <p:cNvPicPr/>
          <p:nvPr/>
        </p:nvPicPr>
        <p:blipFill>
          <a:blip r:embed="rId2" cstate="print">
            <a:alphaModFix amt="16000"/>
            <a:extLst>
              <a:ext uri="{28A0092B-C50C-407E-A947-70E740481C1C}">
                <a14:useLocalDpi xmlns:a14="http://schemas.microsoft.com/office/drawing/2010/main" val="0"/>
              </a:ext>
            </a:extLst>
          </a:blip>
          <a:stretch>
            <a:fillRect/>
          </a:stretch>
        </p:blipFill>
        <p:spPr>
          <a:xfrm>
            <a:off x="154746" y="1097299"/>
            <a:ext cx="11816860" cy="5064341"/>
          </a:xfrm>
          <a:prstGeom prst="rect">
            <a:avLst/>
          </a:prstGeom>
        </p:spPr>
      </p:pic>
      <p:pic>
        <p:nvPicPr>
          <p:cNvPr id="5" name="Graphic 4">
            <a:extLst>
              <a:ext uri="{FF2B5EF4-FFF2-40B4-BE49-F238E27FC236}">
                <a16:creationId xmlns:a16="http://schemas.microsoft.com/office/drawing/2014/main" id="{D912DF79-CCAA-A640-9B5F-9AD8567169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 y="2718992"/>
            <a:ext cx="5163223" cy="2333011"/>
          </a:xfrm>
          <a:prstGeom prst="rect">
            <a:avLst/>
          </a:prstGeom>
        </p:spPr>
      </p:pic>
      <p:sp>
        <p:nvSpPr>
          <p:cNvPr id="4" name="Text Placeholder 3">
            <a:extLst>
              <a:ext uri="{FF2B5EF4-FFF2-40B4-BE49-F238E27FC236}">
                <a16:creationId xmlns:a16="http://schemas.microsoft.com/office/drawing/2014/main" id="{FF0FF107-E3D3-1D42-93E6-EAC7CE0E9B66}"/>
              </a:ext>
            </a:extLst>
          </p:cNvPr>
          <p:cNvSpPr>
            <a:spLocks noGrp="1"/>
          </p:cNvSpPr>
          <p:nvPr>
            <p:ph type="body" sz="quarter" idx="10"/>
          </p:nvPr>
        </p:nvSpPr>
        <p:spPr>
          <a:xfrm>
            <a:off x="360000" y="2946238"/>
            <a:ext cx="4716825" cy="1146077"/>
          </a:xfrm>
        </p:spPr>
        <p:txBody>
          <a:bodyPr>
            <a:normAutofit/>
          </a:bodyPr>
          <a:lstStyle/>
          <a:p>
            <a:r>
              <a:rPr lang="en-GB" dirty="0">
                <a:latin typeface="Arial"/>
                <a:cs typeface="Arial"/>
              </a:rPr>
              <a:t>Def </a:t>
            </a:r>
            <a:r>
              <a:rPr lang="en-GB" dirty="0" err="1">
                <a:latin typeface="Arial"/>
                <a:cs typeface="Arial"/>
              </a:rPr>
              <a:t>Sp</a:t>
            </a:r>
            <a:r>
              <a:rPr lang="en-GB" dirty="0">
                <a:latin typeface="Arial"/>
                <a:cs typeface="Arial"/>
              </a:rPr>
              <a:t> Supply Chain Sub- Working Group</a:t>
            </a:r>
            <a:endParaRPr lang="en-GB" dirty="0"/>
          </a:p>
        </p:txBody>
      </p:sp>
      <p:sp>
        <p:nvSpPr>
          <p:cNvPr id="3" name="Text Placeholder 2">
            <a:extLst>
              <a:ext uri="{FF2B5EF4-FFF2-40B4-BE49-F238E27FC236}">
                <a16:creationId xmlns:a16="http://schemas.microsoft.com/office/drawing/2014/main" id="{6749827A-DE11-844A-9433-34025EC2AED4}"/>
              </a:ext>
            </a:extLst>
          </p:cNvPr>
          <p:cNvSpPr>
            <a:spLocks noGrp="1"/>
          </p:cNvSpPr>
          <p:nvPr>
            <p:ph type="body" sz="quarter" idx="11"/>
          </p:nvPr>
        </p:nvSpPr>
        <p:spPr>
          <a:xfrm>
            <a:off x="360000" y="4365843"/>
            <a:ext cx="4716825" cy="581230"/>
          </a:xfrm>
        </p:spPr>
        <p:txBody>
          <a:bodyPr>
            <a:normAutofit fontScale="92500" lnSpcReduction="20000"/>
          </a:bodyPr>
          <a:lstStyle/>
          <a:p>
            <a:r>
              <a:rPr lang="en-GB" dirty="0">
                <a:solidFill>
                  <a:schemeClr val="accent6"/>
                </a:solidFill>
              </a:rPr>
              <a:t>Exploring AME for Defence Application with Nano-Di</a:t>
            </a:r>
          </a:p>
        </p:txBody>
      </p:sp>
      <p:cxnSp>
        <p:nvCxnSpPr>
          <p:cNvPr id="10" name="Straight Connector 9">
            <a:extLst>
              <a:ext uri="{FF2B5EF4-FFF2-40B4-BE49-F238E27FC236}">
                <a16:creationId xmlns:a16="http://schemas.microsoft.com/office/drawing/2014/main" id="{839901F4-ACC4-BE48-98A3-6393F2B0EF9C}"/>
              </a:ext>
            </a:extLst>
          </p:cNvPr>
          <p:cNvCxnSpPr/>
          <p:nvPr/>
        </p:nvCxnSpPr>
        <p:spPr>
          <a:xfrm>
            <a:off x="-2" y="6426000"/>
            <a:ext cx="12192002" cy="0"/>
          </a:xfrm>
          <a:prstGeom prst="line">
            <a:avLst/>
          </a:prstGeom>
          <a:ln w="139700">
            <a:solidFill>
              <a:srgbClr val="FF82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F1336E9-624D-428B-8CC3-9845E627BDD9}"/>
              </a:ext>
            </a:extLst>
          </p:cNvPr>
          <p:cNvCxnSpPr/>
          <p:nvPr/>
        </p:nvCxnSpPr>
        <p:spPr>
          <a:xfrm>
            <a:off x="-2" y="6426000"/>
            <a:ext cx="12192002" cy="0"/>
          </a:xfrm>
          <a:prstGeom prst="line">
            <a:avLst/>
          </a:prstGeom>
          <a:ln w="139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4100" name="Picture 4" descr="Nano Dimension">
            <a:extLst>
              <a:ext uri="{FF2B5EF4-FFF2-40B4-BE49-F238E27FC236}">
                <a16:creationId xmlns:a16="http://schemas.microsoft.com/office/drawing/2014/main" id="{A5C26FAF-2C02-3C4D-AB32-805C6E57CC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6301" y="2357124"/>
            <a:ext cx="5769964" cy="2923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10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F0DCAB-C373-A348-AE36-178533C6A099}"/>
              </a:ext>
            </a:extLst>
          </p:cNvPr>
          <p:cNvSpPr>
            <a:spLocks noGrp="1"/>
          </p:cNvSpPr>
          <p:nvPr>
            <p:ph type="title"/>
          </p:nvPr>
        </p:nvSpPr>
        <p:spPr/>
        <p:txBody>
          <a:bodyPr/>
          <a:lstStyle/>
          <a:p>
            <a:r>
              <a:rPr lang="en-US" dirty="0"/>
              <a:t>Overview</a:t>
            </a:r>
          </a:p>
        </p:txBody>
      </p:sp>
      <p:graphicFrame>
        <p:nvGraphicFramePr>
          <p:cNvPr id="5" name="Table 4">
            <a:extLst>
              <a:ext uri="{FF2B5EF4-FFF2-40B4-BE49-F238E27FC236}">
                <a16:creationId xmlns:a16="http://schemas.microsoft.com/office/drawing/2014/main" id="{10670F9B-6B71-EC4C-A59F-584B91158F15}"/>
              </a:ext>
            </a:extLst>
          </p:cNvPr>
          <p:cNvGraphicFramePr>
            <a:graphicFrameLocks noGrp="1"/>
          </p:cNvGraphicFramePr>
          <p:nvPr>
            <p:extLst>
              <p:ext uri="{D42A27DB-BD31-4B8C-83A1-F6EECF244321}">
                <p14:modId xmlns:p14="http://schemas.microsoft.com/office/powerpoint/2010/main" val="4251060988"/>
              </p:ext>
            </p:extLst>
          </p:nvPr>
        </p:nvGraphicFramePr>
        <p:xfrm>
          <a:off x="745588" y="1364566"/>
          <a:ext cx="10128738" cy="5120640"/>
        </p:xfrm>
        <a:graphic>
          <a:graphicData uri="http://schemas.openxmlformats.org/drawingml/2006/table">
            <a:tbl>
              <a:tblPr firstRow="1" firstCol="1" bandRow="1">
                <a:tableStyleId>{5C22544A-7EE6-4342-B048-85BDC9FD1C3A}</a:tableStyleId>
              </a:tblPr>
              <a:tblGrid>
                <a:gridCol w="10128738">
                  <a:extLst>
                    <a:ext uri="{9D8B030D-6E8A-4147-A177-3AD203B41FA5}">
                      <a16:colId xmlns:a16="http://schemas.microsoft.com/office/drawing/2014/main" val="350260804"/>
                    </a:ext>
                  </a:extLst>
                </a:gridCol>
              </a:tblGrid>
              <a:tr h="3398728">
                <a:tc>
                  <a:txBody>
                    <a:bodyPr/>
                    <a:lstStyle/>
                    <a:p>
                      <a:pPr marL="342900" indent="-342900">
                        <a:buFont typeface="Arial" panose="020B0604020202020204" pitchFamily="34" charset="0"/>
                        <a:buChar char="•"/>
                      </a:pPr>
                      <a:r>
                        <a:rPr lang="en-GB" sz="2400" dirty="0">
                          <a:solidFill>
                            <a:schemeClr val="tx1"/>
                          </a:solidFill>
                          <a:effectLst/>
                        </a:rPr>
                        <a:t>The Def </a:t>
                      </a:r>
                      <a:r>
                        <a:rPr lang="en-GB" sz="2400" dirty="0" err="1">
                          <a:solidFill>
                            <a:schemeClr val="tx1"/>
                          </a:solidFill>
                          <a:effectLst/>
                        </a:rPr>
                        <a:t>Sp</a:t>
                      </a:r>
                      <a:r>
                        <a:rPr lang="en-GB" sz="2400" dirty="0">
                          <a:solidFill>
                            <a:schemeClr val="tx1"/>
                          </a:solidFill>
                          <a:effectLst/>
                        </a:rPr>
                        <a:t> Supply Chain (</a:t>
                      </a:r>
                      <a:r>
                        <a:rPr lang="en-GB" sz="2400" dirty="0" err="1">
                          <a:solidFill>
                            <a:schemeClr val="tx1"/>
                          </a:solidFill>
                          <a:effectLst/>
                        </a:rPr>
                        <a:t>AdM</a:t>
                      </a:r>
                      <a:r>
                        <a:rPr lang="en-GB" sz="2400" dirty="0">
                          <a:solidFill>
                            <a:schemeClr val="tx1"/>
                          </a:solidFill>
                          <a:effectLst/>
                        </a:rPr>
                        <a:t>) SWG are investigating Additively Manufacture of Electronics (AME) to assess the suitability and performance in Defence applications</a:t>
                      </a:r>
                      <a:endParaRPr lang="en-GB" sz="3600" dirty="0">
                        <a:solidFill>
                          <a:schemeClr val="tx1"/>
                        </a:solidFill>
                        <a:effectLst/>
                      </a:endParaRPr>
                    </a:p>
                    <a:p>
                      <a:pPr marL="342900" indent="-342900">
                        <a:buFont typeface="Arial" panose="020B0604020202020204" pitchFamily="34" charset="0"/>
                        <a:buChar char="•"/>
                      </a:pPr>
                      <a:r>
                        <a:rPr lang="en-GB" sz="2400" dirty="0">
                          <a:solidFill>
                            <a:schemeClr val="tx1"/>
                          </a:solidFill>
                          <a:effectLst/>
                        </a:rPr>
                        <a:t>Team Defence Information member Nano Dimension will print your circuits, at no cost, and return the part to you for performance testing</a:t>
                      </a:r>
                      <a:endParaRPr lang="en-GB" sz="3600" dirty="0">
                        <a:solidFill>
                          <a:schemeClr val="tx1"/>
                        </a:solidFill>
                        <a:effectLst/>
                      </a:endParaRPr>
                    </a:p>
                    <a:p>
                      <a:pPr marL="342900" indent="-342900">
                        <a:buFont typeface="Arial" panose="020B0604020202020204" pitchFamily="34" charset="0"/>
                        <a:buChar char="•"/>
                      </a:pPr>
                      <a:r>
                        <a:rPr lang="en-GB" sz="2400" dirty="0">
                          <a:solidFill>
                            <a:schemeClr val="tx1"/>
                          </a:solidFill>
                          <a:effectLst/>
                        </a:rPr>
                        <a:t>Bringing production in-house significantly reduces lead time making AME a key enabler of rapid prototyping of designs</a:t>
                      </a:r>
                      <a:endParaRPr lang="en-GB" sz="3600" dirty="0">
                        <a:solidFill>
                          <a:schemeClr val="tx1"/>
                        </a:solidFill>
                        <a:effectLst/>
                      </a:endParaRPr>
                    </a:p>
                    <a:p>
                      <a:pPr marL="342900" indent="-342900">
                        <a:buFont typeface="Arial" panose="020B0604020202020204" pitchFamily="34" charset="0"/>
                        <a:buChar char="•"/>
                      </a:pPr>
                      <a:r>
                        <a:rPr lang="en-GB" sz="2400" dirty="0">
                          <a:solidFill>
                            <a:schemeClr val="tx1"/>
                          </a:solidFill>
                          <a:effectLst/>
                        </a:rPr>
                        <a:t>The designs most suitable for AME contain multilayer vertically integrated circuits </a:t>
                      </a:r>
                      <a:endParaRPr lang="en-GB" sz="3600" dirty="0">
                        <a:solidFill>
                          <a:schemeClr val="tx1"/>
                        </a:solidFill>
                        <a:effectLst/>
                      </a:endParaRPr>
                    </a:p>
                    <a:p>
                      <a:pPr marL="342900" indent="-342900">
                        <a:buFont typeface="Arial" panose="020B0604020202020204" pitchFamily="34" charset="0"/>
                        <a:buChar char="•"/>
                      </a:pPr>
                      <a:r>
                        <a:rPr lang="en-GB" sz="2400" dirty="0">
                          <a:solidFill>
                            <a:schemeClr val="tx1"/>
                          </a:solidFill>
                          <a:effectLst/>
                        </a:rPr>
                        <a:t>Once circuits have been tested findings will be shared and briefed at future SWG meetings</a:t>
                      </a:r>
                      <a:endParaRPr lang="en-GB" sz="3600" dirty="0">
                        <a:solidFill>
                          <a:schemeClr val="tx1"/>
                        </a:solidFill>
                        <a:effectLst/>
                      </a:endParaRPr>
                    </a:p>
                    <a:p>
                      <a:pPr marL="342900" indent="-342900">
                        <a:buFont typeface="Arial" panose="020B0604020202020204" pitchFamily="34" charset="0"/>
                        <a:buChar char="•"/>
                      </a:pPr>
                      <a:r>
                        <a:rPr lang="en-GB" sz="2400" dirty="0">
                          <a:solidFill>
                            <a:schemeClr val="tx1"/>
                          </a:solidFill>
                          <a:effectLst/>
                        </a:rPr>
                        <a:t>There are also Horizon 20 funded research activities for AME in Defence, for more information follow the process outlined or contact </a:t>
                      </a:r>
                      <a:r>
                        <a:rPr lang="en-GB" sz="2400" dirty="0" err="1">
                          <a:solidFill>
                            <a:schemeClr val="tx1"/>
                          </a:solidFill>
                          <a:effectLst/>
                        </a:rPr>
                        <a:t>steve.green@teamdefence.info</a:t>
                      </a:r>
                      <a:endParaRPr lang="en-GB"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331050953"/>
                  </a:ext>
                </a:extLst>
              </a:tr>
            </a:tbl>
          </a:graphicData>
        </a:graphic>
      </p:graphicFrame>
    </p:spTree>
    <p:extLst>
      <p:ext uri="{BB962C8B-B14F-4D97-AF65-F5344CB8AC3E}">
        <p14:creationId xmlns:p14="http://schemas.microsoft.com/office/powerpoint/2010/main" val="84320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6976-6AF9-484A-9528-597DAFCDE312}"/>
              </a:ext>
            </a:extLst>
          </p:cNvPr>
          <p:cNvSpPr>
            <a:spLocks noGrp="1"/>
          </p:cNvSpPr>
          <p:nvPr>
            <p:ph type="title"/>
          </p:nvPr>
        </p:nvSpPr>
        <p:spPr/>
        <p:txBody>
          <a:bodyPr>
            <a:normAutofit/>
          </a:bodyPr>
          <a:lstStyle/>
          <a:p>
            <a:pPr algn="ctr"/>
            <a:r>
              <a:rPr lang="en-US" sz="3600" dirty="0"/>
              <a:t>Circuit Suitability</a:t>
            </a:r>
          </a:p>
        </p:txBody>
      </p:sp>
      <p:sp>
        <p:nvSpPr>
          <p:cNvPr id="3" name="Rectangle 2">
            <a:extLst>
              <a:ext uri="{FF2B5EF4-FFF2-40B4-BE49-F238E27FC236}">
                <a16:creationId xmlns:a16="http://schemas.microsoft.com/office/drawing/2014/main" id="{C2846AEF-C9AA-9141-8768-E40B6644D0D9}"/>
              </a:ext>
            </a:extLst>
          </p:cNvPr>
          <p:cNvSpPr/>
          <p:nvPr/>
        </p:nvSpPr>
        <p:spPr>
          <a:xfrm>
            <a:off x="445477" y="1593913"/>
            <a:ext cx="6096000" cy="4154984"/>
          </a:xfrm>
          <a:prstGeom prst="rect">
            <a:avLst/>
          </a:prstGeom>
        </p:spPr>
        <p:txBody>
          <a:bodyPr>
            <a:spAutoFit/>
          </a:bodyPr>
          <a:lstStyle/>
          <a:p>
            <a:pPr lvl="0"/>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Additively Manufactured Electronics (AME) can produce circuits that meet advanced requirements such as: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Rigid Multi-layer, up to 55 layers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Vertically Integrated Circuits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Embedded applications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Printed:</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Capacitors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RF Antennas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Coils (Inductors)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Transformers (DC2DC, AC2DC, AC2AC)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8" name="Picture 6" descr="Gruppe 269@2x">
            <a:extLst>
              <a:ext uri="{FF2B5EF4-FFF2-40B4-BE49-F238E27FC236}">
                <a16:creationId xmlns:a16="http://schemas.microsoft.com/office/drawing/2014/main" id="{C8141AD7-F995-5740-9C8B-F0CA22AF0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614572"/>
            <a:ext cx="5536476" cy="2113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1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D1BD8-52F6-9D4B-9611-2C3E213E30F3}"/>
              </a:ext>
            </a:extLst>
          </p:cNvPr>
          <p:cNvSpPr>
            <a:spLocks noGrp="1"/>
          </p:cNvSpPr>
          <p:nvPr>
            <p:ph type="title"/>
          </p:nvPr>
        </p:nvSpPr>
        <p:spPr/>
        <p:txBody>
          <a:bodyPr/>
          <a:lstStyle/>
          <a:p>
            <a:r>
              <a:rPr lang="en-US" dirty="0"/>
              <a:t>Potential Use Cases</a:t>
            </a:r>
          </a:p>
        </p:txBody>
      </p:sp>
      <p:sp>
        <p:nvSpPr>
          <p:cNvPr id="3" name="Rectangle 2">
            <a:extLst>
              <a:ext uri="{FF2B5EF4-FFF2-40B4-BE49-F238E27FC236}">
                <a16:creationId xmlns:a16="http://schemas.microsoft.com/office/drawing/2014/main" id="{7313A94B-8BD8-8A4C-9DEC-66136ED4BD22}"/>
              </a:ext>
            </a:extLst>
          </p:cNvPr>
          <p:cNvSpPr/>
          <p:nvPr/>
        </p:nvSpPr>
        <p:spPr>
          <a:xfrm>
            <a:off x="383210" y="1292105"/>
            <a:ext cx="6096000" cy="5262979"/>
          </a:xfrm>
          <a:prstGeom prst="rect">
            <a:avLst/>
          </a:prstGeom>
        </p:spPr>
        <p:txBody>
          <a:bodyPr>
            <a:spAutoFit/>
          </a:bodyPr>
          <a:lstStyle/>
          <a:p>
            <a:pPr lvl="0"/>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Potentially applying AME to Defence introducing innovative and game changing sensors, antennae and electronic components could transform a range of military capabilities: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C4ISR: RF antenna, Air / Space and Sea (more aerodynamic, embedded, encapsulated)</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Solider Systems: Body worn sensors for Health monitor sensors (body worn / IOT)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Military Systems: IOT sensors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UAS: Drone motors (printed induction coils) / drones circuits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Advanced munitions: small, lightweight, focused RF missile applications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8125158B-8FD9-F647-8671-FBE7F4E71FD0}"/>
              </a:ext>
            </a:extLst>
          </p:cNvPr>
          <p:cNvSpPr/>
          <p:nvPr/>
        </p:nvSpPr>
        <p:spPr>
          <a:xfrm>
            <a:off x="7089421" y="1615271"/>
            <a:ext cx="4917700" cy="1446550"/>
          </a:xfrm>
          <a:prstGeom prst="rect">
            <a:avLst/>
          </a:prstGeom>
        </p:spPr>
        <p:txBody>
          <a:bodyPr wrap="square">
            <a:spAutoFit/>
          </a:bodyPr>
          <a:lstStyle/>
          <a:p>
            <a:r>
              <a:rPr lang="en-GB" sz="1600" dirty="0">
                <a:solidFill>
                  <a:srgbClr val="2F455C"/>
                </a:solidFill>
                <a:latin typeface="Helvetica" pitchFamily="2" charset="0"/>
              </a:rPr>
              <a:t>“To have high-density components quickly available with reduced effort by means of 3D printing gives us a competitive edge in the development process of such high-end electronic systems.” </a:t>
            </a:r>
            <a:br>
              <a:rPr lang="en-GB" sz="1600" dirty="0"/>
            </a:br>
            <a:br>
              <a:rPr lang="en-GB" sz="1200" dirty="0"/>
            </a:br>
            <a:r>
              <a:rPr lang="en-GB" sz="1200" b="1" dirty="0">
                <a:solidFill>
                  <a:srgbClr val="2F455C"/>
                </a:solidFill>
                <a:latin typeface="Helvetica" pitchFamily="2" charset="0"/>
              </a:rPr>
              <a:t>Thomas Müller, CEO of HENSOLDT</a:t>
            </a:r>
            <a:endParaRPr lang="en-US" sz="1600" dirty="0"/>
          </a:p>
        </p:txBody>
      </p:sp>
      <p:pic>
        <p:nvPicPr>
          <p:cNvPr id="5" name="Picture 4">
            <a:extLst>
              <a:ext uri="{FF2B5EF4-FFF2-40B4-BE49-F238E27FC236}">
                <a16:creationId xmlns:a16="http://schemas.microsoft.com/office/drawing/2014/main" id="{6EE5E863-5C1F-7A4E-9F6C-FD31A3B1CC01}"/>
              </a:ext>
            </a:extLst>
          </p:cNvPr>
          <p:cNvPicPr>
            <a:picLocks noChangeAspect="1"/>
          </p:cNvPicPr>
          <p:nvPr/>
        </p:nvPicPr>
        <p:blipFill>
          <a:blip r:embed="rId2"/>
          <a:stretch>
            <a:fillRect/>
          </a:stretch>
        </p:blipFill>
        <p:spPr>
          <a:xfrm>
            <a:off x="6479210" y="3191575"/>
            <a:ext cx="5484730" cy="2051154"/>
          </a:xfrm>
          <a:prstGeom prst="rect">
            <a:avLst/>
          </a:prstGeom>
        </p:spPr>
      </p:pic>
    </p:spTree>
    <p:extLst>
      <p:ext uri="{BB962C8B-B14F-4D97-AF65-F5344CB8AC3E}">
        <p14:creationId xmlns:p14="http://schemas.microsoft.com/office/powerpoint/2010/main" val="1145222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4325B-70B9-E34E-9F4A-ED3DB16EB1E5}"/>
              </a:ext>
            </a:extLst>
          </p:cNvPr>
          <p:cNvSpPr>
            <a:spLocks noGrp="1"/>
          </p:cNvSpPr>
          <p:nvPr>
            <p:ph type="title"/>
          </p:nvPr>
        </p:nvSpPr>
        <p:spPr/>
        <p:txBody>
          <a:bodyPr/>
          <a:lstStyle/>
          <a:p>
            <a:r>
              <a:rPr lang="en-US" dirty="0"/>
              <a:t>Process</a:t>
            </a:r>
          </a:p>
        </p:txBody>
      </p:sp>
      <p:pic>
        <p:nvPicPr>
          <p:cNvPr id="3" name="Picture 2">
            <a:extLst>
              <a:ext uri="{FF2B5EF4-FFF2-40B4-BE49-F238E27FC236}">
                <a16:creationId xmlns:a16="http://schemas.microsoft.com/office/drawing/2014/main" id="{04C17A35-B94A-794F-9EE4-78119A331A45}"/>
              </a:ext>
            </a:extLst>
          </p:cNvPr>
          <p:cNvPicPr>
            <a:picLocks noChangeAspect="1"/>
          </p:cNvPicPr>
          <p:nvPr/>
        </p:nvPicPr>
        <p:blipFill>
          <a:blip r:embed="rId3"/>
          <a:stretch>
            <a:fillRect/>
          </a:stretch>
        </p:blipFill>
        <p:spPr>
          <a:xfrm>
            <a:off x="1199418" y="1290150"/>
            <a:ext cx="9406352" cy="2138850"/>
          </a:xfrm>
          <a:prstGeom prst="rect">
            <a:avLst/>
          </a:prstGeom>
        </p:spPr>
      </p:pic>
      <p:sp>
        <p:nvSpPr>
          <p:cNvPr id="4" name="Rectangle 3">
            <a:extLst>
              <a:ext uri="{FF2B5EF4-FFF2-40B4-BE49-F238E27FC236}">
                <a16:creationId xmlns:a16="http://schemas.microsoft.com/office/drawing/2014/main" id="{46FBA2E2-0B0D-FA49-8DB2-9D6586B5E9B5}"/>
              </a:ext>
            </a:extLst>
          </p:cNvPr>
          <p:cNvSpPr/>
          <p:nvPr/>
        </p:nvSpPr>
        <p:spPr>
          <a:xfrm>
            <a:off x="528735" y="3429000"/>
            <a:ext cx="10747717" cy="3308598"/>
          </a:xfrm>
          <a:prstGeom prst="rect">
            <a:avLst/>
          </a:prstGeom>
        </p:spPr>
        <p:txBody>
          <a:bodyPr wrap="square">
            <a:spAutoFit/>
          </a:bodyPr>
          <a:lstStyle/>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1</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Printed circuit should be focused on applications that leverage the strengths of a AME printed board and the advanced requirements of the Defence sector. Prior to progressing to stage 2 NDAs can be established as required, these will be between Nano Di and the submitting organisation.</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2</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Express interest in taking part by completing and returning Annex A</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3</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top designs best suited to AME will be selected</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4.</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Working in collaboration between Nano Dimensions and the design owner the part will be produced. Note Nano Dynamics will review existing designs with you and provide advice about how they need to be adapted to be suitable for AME, there will be no limit on Application Engineering Consultation time.</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5.</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design owner will take ownership of the produced parts and test its performance.</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914400"/>
            <a:r>
              <a:rPr lang="en-GB"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Stage 6</a:t>
            </a:r>
            <a:r>
              <a:rPr lang="en-GB" dirty="0">
                <a:solidFill>
                  <a:srgbClr val="000000"/>
                </a:solidFill>
                <a:latin typeface="Calibri" panose="020F0502020204030204" pitchFamily="34" charset="0"/>
                <a:ea typeface="Times New Roman" panose="02020603050405020304" pitchFamily="18" charset="0"/>
                <a:cs typeface="Calibri" panose="020F0502020204030204" pitchFamily="34" charset="0"/>
              </a:rPr>
              <a:t>.  The findings will be presented back to the Defence Support Supply Chain Sub-Working Group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r>
              <a:rPr lang="en-GB" sz="1100" dirty="0">
                <a:latin typeface="Calibri" panose="020F0502020204030204" pitchFamily="34" charset="0"/>
                <a:ea typeface="Calibri" panose="020F0502020204030204" pitchFamily="34" charset="0"/>
                <a:cs typeface="Times New Roman" panose="02020603050405020304" pitchFamily="18" charset="0"/>
              </a:rPr>
              <a:t>If required Nano Dynamics can recommend </a:t>
            </a:r>
            <a:r>
              <a:rPr lang="en-GB" sz="1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 partner company to fully design against a specification however this would incur cost.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767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6A62-8661-1049-BCCD-899A6B3EA561}"/>
              </a:ext>
            </a:extLst>
          </p:cNvPr>
          <p:cNvSpPr>
            <a:spLocks noGrp="1"/>
          </p:cNvSpPr>
          <p:nvPr>
            <p:ph type="title"/>
          </p:nvPr>
        </p:nvSpPr>
        <p:spPr/>
        <p:txBody>
          <a:bodyPr/>
          <a:lstStyle/>
          <a:p>
            <a:r>
              <a:rPr lang="en-US" dirty="0"/>
              <a:t>Exploitation &amp; Funding</a:t>
            </a:r>
          </a:p>
        </p:txBody>
      </p:sp>
      <p:sp>
        <p:nvSpPr>
          <p:cNvPr id="3" name="Rectangle 2">
            <a:extLst>
              <a:ext uri="{FF2B5EF4-FFF2-40B4-BE49-F238E27FC236}">
                <a16:creationId xmlns:a16="http://schemas.microsoft.com/office/drawing/2014/main" id="{E681A3EB-947E-E94C-9E0B-389B0058538A}"/>
              </a:ext>
            </a:extLst>
          </p:cNvPr>
          <p:cNvSpPr/>
          <p:nvPr/>
        </p:nvSpPr>
        <p:spPr>
          <a:xfrm>
            <a:off x="937845" y="1604947"/>
            <a:ext cx="9908345" cy="4154984"/>
          </a:xfrm>
          <a:prstGeom prst="rect">
            <a:avLst/>
          </a:prstGeom>
        </p:spPr>
        <p:txBody>
          <a:bodyPr wrap="square">
            <a:spAutoFit/>
          </a:bodyPr>
          <a:lstStyle/>
          <a:p>
            <a:pPr lvl="0"/>
            <a:r>
              <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outputs will inform the Defence Community about the maturity and potential application of AME for application in the sector and any areas where additional development or investment may be required.</a:t>
            </a:r>
          </a:p>
          <a:p>
            <a:pPr lvl="0"/>
            <a:endPar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a:r>
              <a:rPr lang="en-GB" sz="2400" dirty="0"/>
              <a:t>Activities are already underway with UK MOD C4ISR with 5 Bn REME and RSME also expressing their interest so make sure you don’t miss out simply complete and return the proforma at Annex A.</a:t>
            </a:r>
          </a:p>
          <a:p>
            <a:r>
              <a:rPr lang="en-GB" sz="2400" dirty="0"/>
              <a:t> </a:t>
            </a:r>
          </a:p>
          <a:p>
            <a:pPr lvl="0"/>
            <a:r>
              <a:rPr lang="en-GB" sz="2400" dirty="0"/>
              <a:t>The UK have also signed up to Horizon 20 which for the first time includes opportunities for Defence. This includes funded AME calls, Annex B, and Nano Di would be happy to support your proposals.  </a:t>
            </a:r>
          </a:p>
        </p:txBody>
      </p:sp>
      <p:sp>
        <p:nvSpPr>
          <p:cNvPr id="4" name="Rectangle 3">
            <a:extLst>
              <a:ext uri="{FF2B5EF4-FFF2-40B4-BE49-F238E27FC236}">
                <a16:creationId xmlns:a16="http://schemas.microsoft.com/office/drawing/2014/main" id="{4136ECAA-D014-A547-B008-6A69CE95030D}"/>
              </a:ext>
            </a:extLst>
          </p:cNvPr>
          <p:cNvSpPr/>
          <p:nvPr/>
        </p:nvSpPr>
        <p:spPr>
          <a:xfrm>
            <a:off x="937845" y="5814901"/>
            <a:ext cx="9477805" cy="861774"/>
          </a:xfrm>
          <a:prstGeom prst="rect">
            <a:avLst/>
          </a:prstGeom>
        </p:spPr>
        <p:txBody>
          <a:bodyPr wrap="square">
            <a:spAutoFit/>
          </a:bodyPr>
          <a:lstStyle/>
          <a:p>
            <a:r>
              <a:rPr lang="en-US" sz="3200" dirty="0">
                <a:solidFill>
                  <a:schemeClr val="tx2">
                    <a:lumMod val="75000"/>
                    <a:lumOff val="25000"/>
                  </a:schemeClr>
                </a:solidFill>
                <a:hlinkClick r:id="rId2">
                  <a:extLst>
                    <a:ext uri="{A12FA001-AC4F-418D-AE19-62706E023703}">
                      <ahyp:hlinkClr xmlns:ahyp="http://schemas.microsoft.com/office/drawing/2018/hyperlinkcolor" val="tx"/>
                    </a:ext>
                  </a:extLst>
                </a:hlinkClick>
              </a:rPr>
              <a:t>PDF Document</a:t>
            </a:r>
            <a:endParaRPr lang="en-US" dirty="0">
              <a:solidFill>
                <a:schemeClr val="tx2">
                  <a:lumMod val="75000"/>
                  <a:lumOff val="25000"/>
                </a:schemeClr>
              </a:solidFill>
            </a:endParaRPr>
          </a:p>
          <a:p>
            <a:endParaRPr lang="en-US" dirty="0"/>
          </a:p>
        </p:txBody>
      </p:sp>
    </p:spTree>
    <p:extLst>
      <p:ext uri="{BB962C8B-B14F-4D97-AF65-F5344CB8AC3E}">
        <p14:creationId xmlns:p14="http://schemas.microsoft.com/office/powerpoint/2010/main" val="123788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EFA1-A54B-214B-86EB-5F4C18953D11}"/>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85316595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71D49"/>
      </a:dk2>
      <a:lt2>
        <a:srgbClr val="CAD0D6"/>
      </a:lt2>
      <a:accent1>
        <a:srgbClr val="333F48"/>
      </a:accent1>
      <a:accent2>
        <a:srgbClr val="33466E"/>
      </a:accent2>
      <a:accent3>
        <a:srgbClr val="FF9800"/>
      </a:accent3>
      <a:accent4>
        <a:srgbClr val="FFC600"/>
      </a:accent4>
      <a:accent5>
        <a:srgbClr val="1FB3E5"/>
      </a:accent5>
      <a:accent6>
        <a:srgbClr val="26D07C"/>
      </a:accent6>
      <a:hlink>
        <a:srgbClr val="FFC600"/>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3691</TotalTime>
  <Words>618</Words>
  <Application>Microsoft Macintosh PowerPoint</Application>
  <PresentationFormat>Widescreen</PresentationFormat>
  <Paragraphs>44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Helvetica</vt:lpstr>
      <vt:lpstr>Symbol</vt:lpstr>
      <vt:lpstr>Office Theme</vt:lpstr>
      <vt:lpstr>PowerPoint Presentation</vt:lpstr>
      <vt:lpstr>Overview</vt:lpstr>
      <vt:lpstr>Circuit Suitability</vt:lpstr>
      <vt:lpstr>Potential Use Cases</vt:lpstr>
      <vt:lpstr>Process</vt:lpstr>
      <vt:lpstr>Exploitation &amp; Funding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Graduating in the red </dc:title>
  <dc:creator>Nick P</dc:creator>
  <cp:lastModifiedBy>Steve Green</cp:lastModifiedBy>
  <cp:revision>40</cp:revision>
  <dcterms:created xsi:type="dcterms:W3CDTF">2020-11-27T14:17:37Z</dcterms:created>
  <dcterms:modified xsi:type="dcterms:W3CDTF">2021-10-25T14:17:12Z</dcterms:modified>
</cp:coreProperties>
</file>