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C34D6-0A37-40BC-837F-4F677314CB9B}" type="datetimeFigureOut">
              <a:rPr lang="en-GB" smtClean="0"/>
              <a:t>12/08/2021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36A8-B4D2-45EE-AF55-D40D2ACB7C1E}" type="slidenum">
              <a:rPr lang="en-GB" smtClean="0"/>
              <a:t>‹#›</a:t>
            </a:fld>
            <a:endParaRPr lang="en-GB"/>
          </a:p>
        </p:txBody>
      </p:sp>
      <p:sp>
        <p:nvSpPr>
          <p:cNvPr id="6" name="hc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  <p:sp>
        <p:nvSpPr>
          <p:cNvPr id="7" name="fc"/>
          <p:cNvSpPr txBox="1"/>
          <p:nvPr/>
        </p:nvSpPr>
        <p:spPr>
          <a:xfrm>
            <a:off x="0" y="8806180"/>
            <a:ext cx="6858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977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81DB1-4D71-4440-B8FA-98628939DB40}" type="datetimeFigureOut">
              <a:rPr lang="en-GB" smtClean="0"/>
              <a:t>12/08/2021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C0BA6-ACE7-44B0-9724-F21BB740725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hc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fc"/>
          <p:cNvSpPr txBox="1"/>
          <p:nvPr/>
        </p:nvSpPr>
        <p:spPr>
          <a:xfrm>
            <a:off x="0" y="8806180"/>
            <a:ext cx="6858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720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C0BA6-ACE7-44B0-9724-F21BB74072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871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EFC6-89FD-42E5-A61D-FBEF8D9EE25E}" type="datetimeFigureOut">
              <a:rPr lang="en-GB" smtClean="0"/>
              <a:t>12/08/2021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CFE8-B56D-41E3-B09C-2D4DDEA93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40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EFC6-89FD-42E5-A61D-FBEF8D9EE25E}" type="datetimeFigureOut">
              <a:rPr lang="en-GB" smtClean="0"/>
              <a:t>12/08/2021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CFE8-B56D-41E3-B09C-2D4DDEA93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7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EFC6-89FD-42E5-A61D-FBEF8D9EE25E}" type="datetimeFigureOut">
              <a:rPr lang="en-GB" smtClean="0"/>
              <a:t>12/08/2021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CFE8-B56D-41E3-B09C-2D4DDEA93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88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EFC6-89FD-42E5-A61D-FBEF8D9EE25E}" type="datetimeFigureOut">
              <a:rPr lang="en-GB" smtClean="0"/>
              <a:t>12/08/2021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CFE8-B56D-41E3-B09C-2D4DDEA93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98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EFC6-89FD-42E5-A61D-FBEF8D9EE25E}" type="datetimeFigureOut">
              <a:rPr lang="en-GB" smtClean="0"/>
              <a:t>12/08/2021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CFE8-B56D-41E3-B09C-2D4DDEA93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4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EFC6-89FD-42E5-A61D-FBEF8D9EE25E}" type="datetimeFigureOut">
              <a:rPr lang="en-GB" smtClean="0"/>
              <a:t>12/08/2021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CFE8-B56D-41E3-B09C-2D4DDEA93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48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EFC6-89FD-42E5-A61D-FBEF8D9EE25E}" type="datetimeFigureOut">
              <a:rPr lang="en-GB" smtClean="0"/>
              <a:t>12/08/2021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CFE8-B56D-41E3-B09C-2D4DDEA93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03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EFC6-89FD-42E5-A61D-FBEF8D9EE25E}" type="datetimeFigureOut">
              <a:rPr lang="en-GB" smtClean="0"/>
              <a:t>12/08/2021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CFE8-B56D-41E3-B09C-2D4DDEA93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94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EFC6-89FD-42E5-A61D-FBEF8D9EE25E}" type="datetimeFigureOut">
              <a:rPr lang="en-GB" smtClean="0"/>
              <a:t>12/08/2021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CFE8-B56D-41E3-B09C-2D4DDEA93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98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EFC6-89FD-42E5-A61D-FBEF8D9EE25E}" type="datetimeFigureOut">
              <a:rPr lang="en-GB" smtClean="0"/>
              <a:t>12/08/2021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CFE8-B56D-41E3-B09C-2D4DDEA93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05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EFC6-89FD-42E5-A61D-FBEF8D9EE25E}" type="datetimeFigureOut">
              <a:rPr lang="en-GB" smtClean="0"/>
              <a:t>12/08/2021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CFE8-B56D-41E3-B09C-2D4DDEA931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428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CEFC6-89FD-42E5-A61D-FBEF8D9EE25E}" type="datetimeFigureOut">
              <a:rPr lang="en-GB" smtClean="0"/>
              <a:t>12/08/2021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1CFE8-B56D-41E3-B09C-2D4DDEA931B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hc"/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fc"/>
          <p:cNvSpPr txBox="1"/>
          <p:nvPr userDrawn="1"/>
        </p:nvSpPr>
        <p:spPr>
          <a:xfrm>
            <a:off x="0" y="652018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27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0" y="681645"/>
            <a:ext cx="12108866" cy="6162689"/>
            <a:chOff x="0" y="681645"/>
            <a:chExt cx="12108866" cy="6162689"/>
          </a:xfrm>
        </p:grpSpPr>
        <p:grpSp>
          <p:nvGrpSpPr>
            <p:cNvPr id="22" name="Group 21"/>
            <p:cNvGrpSpPr/>
            <p:nvPr/>
          </p:nvGrpSpPr>
          <p:grpSpPr>
            <a:xfrm>
              <a:off x="0" y="681645"/>
              <a:ext cx="12108866" cy="6101542"/>
              <a:chOff x="49876" y="687186"/>
              <a:chExt cx="12108866" cy="6101542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49876" y="687186"/>
                <a:ext cx="12061762" cy="6101542"/>
                <a:chOff x="207820" y="1103729"/>
                <a:chExt cx="12061762" cy="5529828"/>
              </a:xfrm>
            </p:grpSpPr>
            <p:sp>
              <p:nvSpPr>
                <p:cNvPr id="8" name="Rounded Rectangle 7"/>
                <p:cNvSpPr/>
                <p:nvPr/>
              </p:nvSpPr>
              <p:spPr>
                <a:xfrm>
                  <a:off x="3424845" y="1133717"/>
                  <a:ext cx="2781991" cy="2662430"/>
                </a:xfrm>
                <a:prstGeom prst="round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GB" dirty="0" smtClean="0"/>
                    <a:t>Common Goals</a:t>
                  </a:r>
                  <a:endParaRPr lang="en-GB" dirty="0"/>
                </a:p>
              </p:txBody>
            </p:sp>
            <p:sp>
              <p:nvSpPr>
                <p:cNvPr id="9" name="Rounded Rectangle 8"/>
                <p:cNvSpPr/>
                <p:nvPr/>
              </p:nvSpPr>
              <p:spPr>
                <a:xfrm>
                  <a:off x="6325988" y="3851563"/>
                  <a:ext cx="2781991" cy="2781993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GB" dirty="0" smtClean="0"/>
                    <a:t>Expectations</a:t>
                  </a:r>
                  <a:endParaRPr lang="en-GB" dirty="0"/>
                </a:p>
              </p:txBody>
            </p:sp>
            <p:sp>
              <p:nvSpPr>
                <p:cNvPr id="10" name="Rounded Rectangle 9"/>
                <p:cNvSpPr/>
                <p:nvPr/>
              </p:nvSpPr>
              <p:spPr>
                <a:xfrm>
                  <a:off x="3424844" y="3851564"/>
                  <a:ext cx="2781991" cy="2781993"/>
                </a:xfrm>
                <a:prstGeom prst="round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GB" dirty="0" smtClean="0"/>
                    <a:t>Industry </a:t>
                  </a:r>
                  <a:r>
                    <a:rPr lang="en-GB" dirty="0" smtClean="0"/>
                    <a:t>Goals</a:t>
                  </a:r>
                  <a:endParaRPr lang="en-GB" dirty="0"/>
                </a:p>
              </p:txBody>
            </p:sp>
            <p:sp>
              <p:nvSpPr>
                <p:cNvPr id="11" name="Rounded Rectangle 10"/>
                <p:cNvSpPr/>
                <p:nvPr/>
              </p:nvSpPr>
              <p:spPr>
                <a:xfrm>
                  <a:off x="6270569" y="1133717"/>
                  <a:ext cx="2781991" cy="2662430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GB" dirty="0" smtClean="0"/>
                    <a:t>Values</a:t>
                  </a:r>
                  <a:endParaRPr lang="en-GB" dirty="0"/>
                </a:p>
              </p:txBody>
            </p:sp>
            <p:sp>
              <p:nvSpPr>
                <p:cNvPr id="13" name="Rounded Rectangle 12"/>
                <p:cNvSpPr/>
                <p:nvPr/>
              </p:nvSpPr>
              <p:spPr>
                <a:xfrm>
                  <a:off x="207820" y="1103729"/>
                  <a:ext cx="3153292" cy="2692417"/>
                </a:xfrm>
                <a:prstGeom prst="round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GB" dirty="0" smtClean="0"/>
                    <a:t>People and Roles</a:t>
                  </a:r>
                  <a:endParaRPr lang="en-GB" dirty="0"/>
                </a:p>
              </p:txBody>
            </p:sp>
            <p:sp>
              <p:nvSpPr>
                <p:cNvPr id="14" name="Rounded Rectangle 13"/>
                <p:cNvSpPr/>
                <p:nvPr/>
              </p:nvSpPr>
              <p:spPr>
                <a:xfrm>
                  <a:off x="207820" y="3825237"/>
                  <a:ext cx="3153292" cy="2808319"/>
                </a:xfrm>
                <a:prstGeom prst="round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GB" dirty="0" smtClean="0"/>
                    <a:t>Strengths &amp; Assets</a:t>
                  </a:r>
                  <a:endParaRPr lang="en-GB" dirty="0"/>
                </a:p>
              </p:txBody>
            </p:sp>
            <p:sp>
              <p:nvSpPr>
                <p:cNvPr id="15" name="Rounded Rectangle 14"/>
                <p:cNvSpPr/>
                <p:nvPr/>
              </p:nvSpPr>
              <p:spPr>
                <a:xfrm>
                  <a:off x="9116290" y="1103729"/>
                  <a:ext cx="3153292" cy="2692417"/>
                </a:xfrm>
                <a:prstGeom prst="roundRect">
                  <a:avLst/>
                </a:prstGeom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GB" dirty="0" smtClean="0"/>
                    <a:t>Activities</a:t>
                  </a:r>
                  <a:endParaRPr lang="en-GB" dirty="0"/>
                </a:p>
              </p:txBody>
            </p:sp>
            <p:sp>
              <p:nvSpPr>
                <p:cNvPr id="16" name="Rounded Rectangle 15"/>
                <p:cNvSpPr/>
                <p:nvPr/>
              </p:nvSpPr>
              <p:spPr>
                <a:xfrm>
                  <a:off x="9107977" y="3796146"/>
                  <a:ext cx="3153292" cy="2808319"/>
                </a:xfrm>
                <a:prstGeom prst="roundRect">
                  <a:avLst/>
                </a:prstGeom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en-GB" dirty="0" smtClean="0"/>
                    <a:t>Weaknesses &amp; Risks</a:t>
                  </a:r>
                  <a:endParaRPr lang="en-GB" dirty="0"/>
                </a:p>
              </p:txBody>
            </p:sp>
          </p:grpSp>
          <p:sp>
            <p:nvSpPr>
              <p:cNvPr id="18" name="TextBox 17"/>
              <p:cNvSpPr txBox="1"/>
              <p:nvPr/>
            </p:nvSpPr>
            <p:spPr>
              <a:xfrm>
                <a:off x="174565" y="1369287"/>
                <a:ext cx="3011973" cy="2123658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40000"/>
                    <a:lumOff val="60000"/>
                  </a:schemeClr>
                </a:solidFill>
                <a:prstDash val="sysDot"/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171450" indent="-171450">
                  <a:buFont typeface="Arial" panose="020B0604020202020204" pitchFamily="34" charset="0"/>
                  <a:buChar char="•"/>
                  <a:defRPr sz="1200"/>
                </a:lvl1pPr>
              </a:lstStyle>
              <a:p>
                <a:r>
                  <a:rPr lang="en-GB" dirty="0" smtClean="0"/>
                  <a:t>Steve Hyde – MDI Lead and Chair – DE&amp;S</a:t>
                </a:r>
                <a:endParaRPr lang="en-GB" dirty="0"/>
              </a:p>
              <a:p>
                <a:r>
                  <a:rPr lang="en-GB" dirty="0" smtClean="0"/>
                  <a:t>Steve Worsnip – MDI coordinator - TDI</a:t>
                </a:r>
                <a:endParaRPr lang="en-GB" dirty="0"/>
              </a:p>
              <a:p>
                <a:r>
                  <a:rPr lang="en-GB" dirty="0" smtClean="0"/>
                  <a:t>Steph McMenamin – Industry co-chair – BAE</a:t>
                </a:r>
              </a:p>
              <a:p>
                <a:r>
                  <a:rPr lang="en-GB" dirty="0" smtClean="0"/>
                  <a:t>Paul Eastwood - </a:t>
                </a:r>
                <a:r>
                  <a:rPr lang="en-GB" dirty="0"/>
                  <a:t>– Industry co-chair – </a:t>
                </a:r>
                <a:r>
                  <a:rPr lang="en-GB" dirty="0" err="1" smtClean="0"/>
                  <a:t>Costain</a:t>
                </a:r>
                <a:endParaRPr lang="en-GB" dirty="0" smtClean="0"/>
              </a:p>
              <a:p>
                <a:r>
                  <a:rPr lang="en-GB" dirty="0" smtClean="0"/>
                  <a:t>Phil Williams – TDI Managing Director</a:t>
                </a:r>
              </a:p>
              <a:p>
                <a:r>
                  <a:rPr lang="en-GB" dirty="0" smtClean="0"/>
                  <a:t>Lark Leyton –  TDI Task Force Consultant</a:t>
                </a:r>
              </a:p>
              <a:p>
                <a:r>
                  <a:rPr lang="en-GB" dirty="0" smtClean="0"/>
                  <a:t>Will Tuohy – TDI Programme Manager</a:t>
                </a:r>
                <a:endParaRPr lang="en-GB" dirty="0"/>
              </a:p>
              <a:p>
                <a:endParaRPr lang="en-GB" dirty="0"/>
              </a:p>
              <a:p>
                <a:endParaRPr lang="en-GB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10594" y="4251490"/>
                <a:ext cx="2804160" cy="2308324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40000"/>
                    <a:lumOff val="60000"/>
                  </a:schemeClr>
                </a:solidFill>
                <a:prstDash val="sysDot"/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171450" indent="-171450">
                  <a:buFont typeface="Arial" panose="020B0604020202020204" pitchFamily="34" charset="0"/>
                  <a:buChar char="•"/>
                  <a:defRPr sz="1200"/>
                </a:lvl1pPr>
              </a:lstStyle>
              <a:p>
                <a:r>
                  <a:rPr lang="en-GB" dirty="0" smtClean="0"/>
                  <a:t>Set expectation </a:t>
                </a:r>
                <a:r>
                  <a:rPr lang="en-GB" dirty="0" smtClean="0"/>
                  <a:t>that MDI </a:t>
                </a:r>
                <a:r>
                  <a:rPr lang="en-GB" dirty="0"/>
                  <a:t>i</a:t>
                </a:r>
                <a:r>
                  <a:rPr lang="en-GB" dirty="0" smtClean="0"/>
                  <a:t>s an Enterprise Disruptor </a:t>
                </a:r>
              </a:p>
              <a:p>
                <a:r>
                  <a:rPr lang="en-GB" dirty="0" smtClean="0"/>
                  <a:t>TDI is a sharing </a:t>
                </a:r>
                <a:r>
                  <a:rPr lang="en-GB" dirty="0"/>
                  <a:t>&amp; </a:t>
                </a:r>
                <a:r>
                  <a:rPr lang="en-GB" dirty="0" smtClean="0"/>
                  <a:t>learning enterprise </a:t>
                </a:r>
                <a:endParaRPr lang="en-GB" dirty="0"/>
              </a:p>
              <a:p>
                <a:r>
                  <a:rPr lang="en-GB" dirty="0" smtClean="0"/>
                  <a:t>Offers opportunity for purposeful </a:t>
                </a:r>
                <a:r>
                  <a:rPr lang="en-GB" dirty="0"/>
                  <a:t>c</a:t>
                </a:r>
                <a:r>
                  <a:rPr lang="en-GB" dirty="0" smtClean="0"/>
                  <a:t>ollaboration &amp; collaborative advantage</a:t>
                </a:r>
              </a:p>
              <a:p>
                <a:r>
                  <a:rPr lang="en-GB" dirty="0" smtClean="0"/>
                  <a:t>Ability to accelerate the pace of change to gain and maintain competitive advantage.</a:t>
                </a:r>
              </a:p>
              <a:p>
                <a:r>
                  <a:rPr lang="en-GB" dirty="0" smtClean="0"/>
                  <a:t>Efficient use of defence and industry resource</a:t>
                </a:r>
              </a:p>
              <a:p>
                <a:r>
                  <a:rPr lang="en-GB" dirty="0" smtClean="0"/>
                  <a:t>Faster and better decision making</a:t>
                </a:r>
                <a:endParaRPr lang="en-GB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9182790" y="1190813"/>
                <a:ext cx="2975952" cy="2492990"/>
              </a:xfrm>
              <a:prstGeom prst="rect">
                <a:avLst/>
              </a:prstGeom>
              <a:noFill/>
              <a:ln>
                <a:solidFill>
                  <a:schemeClr val="accent1">
                    <a:lumMod val="40000"/>
                    <a:lumOff val="60000"/>
                  </a:schemeClr>
                </a:solidFill>
                <a:prstDash val="sysDot"/>
              </a:ln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200" dirty="0" err="1" smtClean="0"/>
                  <a:t>Heatmap</a:t>
                </a:r>
                <a:r>
                  <a:rPr lang="en-GB" sz="1200" dirty="0" smtClean="0"/>
                  <a:t> the MDI landscape 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200" dirty="0" smtClean="0"/>
                  <a:t>Help MOD migrate from concept of MDI to inception of MDI and Diffusion of MDI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200" dirty="0" smtClean="0"/>
                  <a:t>Develop MDI WG credibility by focusing on ‘Spotlights’ of MDI disruption.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200" dirty="0" smtClean="0"/>
                  <a:t>Capture &amp; work on foundational elements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200" dirty="0" smtClean="0"/>
                  <a:t>Develop High Level Design &amp; Intent for MDI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200" dirty="0" smtClean="0"/>
                  <a:t>I</a:t>
                </a:r>
                <a:r>
                  <a:rPr lang="en-GB" sz="1200" dirty="0" smtClean="0"/>
                  <a:t>nfluence and provide alignment</a:t>
                </a:r>
                <a:r>
                  <a:rPr lang="en-GB" sz="1200" dirty="0"/>
                  <a:t> </a:t>
                </a:r>
                <a:r>
                  <a:rPr lang="en-GB" sz="1200" dirty="0" smtClean="0"/>
                  <a:t>and</a:t>
                </a:r>
                <a:r>
                  <a:rPr lang="en-GB" sz="1200" dirty="0" smtClean="0"/>
                  <a:t> </a:t>
                </a:r>
                <a:r>
                  <a:rPr lang="en-GB" sz="1200" dirty="0"/>
                  <a:t>c</a:t>
                </a:r>
                <a:r>
                  <a:rPr lang="en-GB" sz="1200" dirty="0" smtClean="0"/>
                  <a:t>oherence around Architectures</a:t>
                </a:r>
                <a:r>
                  <a:rPr lang="en-GB" sz="1200" dirty="0" smtClean="0"/>
                  <a:t>, Designs</a:t>
                </a:r>
                <a:r>
                  <a:rPr lang="en-GB" sz="1200" dirty="0" smtClean="0"/>
                  <a:t>, Standards, Plans and MDI Intent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sz="1200" dirty="0" smtClean="0"/>
                  <a:t>Champion </a:t>
                </a:r>
                <a:r>
                  <a:rPr lang="en-GB" sz="1200" dirty="0"/>
                  <a:t>and facilitate information sharing and </a:t>
                </a:r>
                <a:r>
                  <a:rPr lang="en-GB" sz="1200" dirty="0" smtClean="0"/>
                  <a:t>innovation</a:t>
                </a:r>
                <a:endParaRPr lang="en-GB" sz="1200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6278876" y="2261162"/>
              <a:ext cx="2560325" cy="970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78876" y="4432588"/>
              <a:ext cx="2560325" cy="970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372194" y="4429561"/>
              <a:ext cx="2560325" cy="970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090657" y="4409060"/>
              <a:ext cx="2962792" cy="1754326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Perception that Commercial Activities stunts ambition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Need to tackle the Defence ‘</a:t>
              </a:r>
              <a:r>
                <a:rPr lang="en-GB" sz="1200" dirty="0" err="1" smtClean="0"/>
                <a:t>perma</a:t>
              </a:r>
              <a:r>
                <a:rPr lang="en-GB" sz="1200" dirty="0" smtClean="0"/>
                <a:t>-frost’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The sequencing and synchronisation of the defence programmes is not </a:t>
              </a:r>
              <a:r>
                <a:rPr lang="en-GB" sz="1200" smtClean="0"/>
                <a:t>optimised for MDI</a:t>
              </a:r>
              <a:endParaRPr lang="en-GB" sz="1200" dirty="0" smtClean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Industry </a:t>
              </a:r>
              <a:r>
                <a:rPr lang="en-GB" sz="1200" dirty="0" smtClean="0"/>
                <a:t>Reps need to lean forward</a:t>
              </a:r>
              <a:endParaRPr lang="en-GB" sz="1200" dirty="0" smtClean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MOD </a:t>
              </a:r>
              <a:r>
                <a:rPr lang="en-GB" sz="1200" dirty="0" smtClean="0"/>
                <a:t>Reps need to contribute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FLC need to be on-board</a:t>
              </a:r>
              <a:endParaRPr lang="en-GB" sz="1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73825" y="1200387"/>
              <a:ext cx="2622665" cy="2462213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  <a:prstDash val="sysDot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71450" indent="-171450">
                <a:buFont typeface="Arial" panose="020B0604020202020204" pitchFamily="34" charset="0"/>
                <a:buChar char="•"/>
                <a:defRPr sz="1200"/>
              </a:lvl1pPr>
            </a:lstStyle>
            <a:p>
              <a:r>
                <a:rPr lang="en-GB" sz="1100" dirty="0" smtClean="0"/>
                <a:t>Provide industry perspective on the </a:t>
              </a:r>
              <a:r>
                <a:rPr lang="en-GB" sz="1100" dirty="0" smtClean="0"/>
                <a:t>emerging </a:t>
              </a:r>
              <a:r>
                <a:rPr lang="en-GB" sz="1100" dirty="0" smtClean="0"/>
                <a:t>visions and strategies for MDI</a:t>
              </a:r>
            </a:p>
            <a:p>
              <a:r>
                <a:rPr lang="en-GB" sz="1100" dirty="0" smtClean="0"/>
                <a:t>Contribute to the MDI capability definitions </a:t>
              </a:r>
            </a:p>
            <a:p>
              <a:r>
                <a:rPr lang="en-GB" sz="1100" dirty="0" smtClean="0"/>
                <a:t>Provide insight into the alignment of the technology and innovation roadmaps against MDI and any associated programmes</a:t>
              </a:r>
            </a:p>
            <a:p>
              <a:r>
                <a:rPr lang="en-GB" sz="1100" dirty="0" smtClean="0"/>
                <a:t>Look for opportunities for capability </a:t>
              </a:r>
              <a:r>
                <a:rPr lang="en-GB" sz="1100" dirty="0" smtClean="0"/>
                <a:t>coherence with existing programmes</a:t>
              </a:r>
              <a:endParaRPr lang="en-GB" sz="1100" dirty="0" smtClean="0"/>
            </a:p>
            <a:p>
              <a:r>
                <a:rPr lang="en-GB" sz="1100" dirty="0" smtClean="0"/>
                <a:t>Provide an industry perceptive on interventions, disruptions and alignment to programmes and investments</a:t>
              </a:r>
              <a:endParaRPr lang="en-GB" sz="11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183282" y="1166924"/>
              <a:ext cx="2524296" cy="2123658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  <a:prstDash val="sysDot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71450" indent="-171450">
                <a:buFont typeface="Arial" panose="020B0604020202020204" pitchFamily="34" charset="0"/>
                <a:buChar char="•"/>
                <a:defRPr sz="1200"/>
              </a:lvl1pPr>
            </a:lstStyle>
            <a:p>
              <a:r>
                <a:rPr lang="en-GB" sz="1100" dirty="0" smtClean="0"/>
                <a:t>Establish common, open and trusted ways of working </a:t>
              </a:r>
              <a:endParaRPr lang="en-GB" sz="1100" dirty="0" smtClean="0"/>
            </a:p>
            <a:p>
              <a:r>
                <a:rPr lang="en-GB" sz="1100" dirty="0" smtClean="0"/>
                <a:t>Recognise </a:t>
              </a:r>
              <a:r>
                <a:rPr lang="en-GB" sz="1100" dirty="0" smtClean="0"/>
                <a:t>and embrace the diversity of the sector and that contributors will have different starting points, solutions and goals.</a:t>
              </a:r>
            </a:p>
            <a:p>
              <a:r>
                <a:rPr lang="en-GB" sz="1100" dirty="0" smtClean="0"/>
                <a:t>Collect, manage, use and share data legally, ethically and securely</a:t>
              </a:r>
            </a:p>
            <a:p>
              <a:r>
                <a:rPr lang="en-GB" sz="1100" dirty="0" smtClean="0"/>
                <a:t>Expect a culture of commitment, inclusion and recognition</a:t>
              </a:r>
            </a:p>
            <a:p>
              <a:r>
                <a:rPr lang="en-GB" sz="1100" dirty="0" smtClean="0"/>
                <a:t>Enterprise disruption &amp; disruptive thinking Integration of intent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55568" y="4166678"/>
              <a:ext cx="2612977" cy="2677656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  <a:prstDash val="sysDot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71450" indent="-171450">
                <a:buFont typeface="Arial" panose="020B0604020202020204" pitchFamily="34" charset="0"/>
                <a:buChar char="•"/>
                <a:defRPr sz="1200"/>
              </a:lvl1pPr>
            </a:lstStyle>
            <a:p>
              <a:r>
                <a:rPr lang="en-GB" dirty="0" smtClean="0"/>
                <a:t>Outcomes and Information </a:t>
              </a:r>
              <a:r>
                <a:rPr lang="en-GB" dirty="0"/>
                <a:t>transparency </a:t>
              </a:r>
              <a:r>
                <a:rPr lang="en-GB" dirty="0" smtClean="0"/>
                <a:t>to inform investment </a:t>
              </a:r>
              <a:endParaRPr lang="en-GB" dirty="0"/>
            </a:p>
            <a:p>
              <a:r>
                <a:rPr lang="en-GB" dirty="0" smtClean="0"/>
                <a:t>Proactively </a:t>
              </a:r>
              <a:r>
                <a:rPr lang="en-GB" dirty="0"/>
                <a:t>sharing issues and </a:t>
              </a:r>
              <a:r>
                <a:rPr lang="en-GB" dirty="0" smtClean="0"/>
                <a:t>concerns</a:t>
              </a:r>
              <a:endParaRPr lang="en-GB" dirty="0"/>
            </a:p>
            <a:p>
              <a:r>
                <a:rPr lang="en-GB" dirty="0" smtClean="0"/>
                <a:t>Able to work </a:t>
              </a:r>
              <a:r>
                <a:rPr lang="en-GB" dirty="0"/>
                <a:t>collaboratively to solve </a:t>
              </a:r>
              <a:r>
                <a:rPr lang="en-GB" dirty="0" smtClean="0"/>
                <a:t>problems and embrace innovation</a:t>
              </a:r>
              <a:endParaRPr lang="en-GB" dirty="0"/>
            </a:p>
            <a:p>
              <a:r>
                <a:rPr lang="en-GB" dirty="0" smtClean="0"/>
                <a:t>Everyone </a:t>
              </a:r>
              <a:r>
                <a:rPr lang="en-GB" dirty="0"/>
                <a:t>working to achieve a </a:t>
              </a:r>
              <a:r>
                <a:rPr lang="en-GB" dirty="0" smtClean="0"/>
                <a:t>positive impact on the MDI strategy – not company agendas</a:t>
              </a:r>
              <a:endParaRPr lang="en-GB" dirty="0"/>
            </a:p>
            <a:p>
              <a:r>
                <a:rPr lang="en-GB" dirty="0" smtClean="0"/>
                <a:t>Ascribing </a:t>
              </a:r>
              <a:r>
                <a:rPr lang="en-GB" dirty="0"/>
                <a:t>good motives to </a:t>
              </a:r>
              <a:r>
                <a:rPr lang="en-GB" dirty="0" smtClean="0"/>
                <a:t>contributors and </a:t>
              </a:r>
              <a:r>
                <a:rPr lang="en-GB" dirty="0"/>
                <a:t>recognising </a:t>
              </a:r>
              <a:r>
                <a:rPr lang="en-GB" dirty="0" smtClean="0"/>
                <a:t>success.</a:t>
              </a:r>
            </a:p>
            <a:p>
              <a:r>
                <a:rPr lang="en-GB" dirty="0" smtClean="0"/>
                <a:t>Influence on the resulting MDI acquisition process</a:t>
              </a:r>
              <a:endParaRPr lang="en-GB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320444" y="4253751"/>
              <a:ext cx="2524296" cy="2492990"/>
            </a:xfrm>
            <a:prstGeom prst="rect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  <a:prstDash val="sysDot"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71450" indent="-171450">
                <a:buFont typeface="Arial" panose="020B0604020202020204" pitchFamily="34" charset="0"/>
                <a:buChar char="•"/>
                <a:defRPr sz="1200"/>
              </a:lvl1pPr>
            </a:lstStyle>
            <a:p>
              <a:r>
                <a:rPr lang="en-GB" dirty="0"/>
                <a:t>deliver as a high performing working group team, with every member taking accountability during </a:t>
              </a:r>
              <a:r>
                <a:rPr lang="en-GB" dirty="0" smtClean="0"/>
                <a:t>investigations</a:t>
              </a:r>
              <a:endParaRPr lang="en-GB" dirty="0"/>
            </a:p>
            <a:p>
              <a:r>
                <a:rPr lang="en-GB" dirty="0"/>
                <a:t>actively seek out ways of working more effectively and efficiently.</a:t>
              </a:r>
            </a:p>
            <a:p>
              <a:r>
                <a:rPr lang="en-GB" dirty="0"/>
                <a:t>proactively identify potential challenges and develop resolution strategies to address them.</a:t>
              </a:r>
            </a:p>
            <a:p>
              <a:r>
                <a:rPr lang="en-GB" dirty="0"/>
                <a:t>respect our Customers and the </a:t>
              </a:r>
              <a:r>
                <a:rPr lang="en-GB" dirty="0" smtClean="0"/>
                <a:t>industry partners as </a:t>
              </a:r>
              <a:r>
                <a:rPr lang="en-GB" dirty="0"/>
                <a:t>the foundation for constructive relationships</a:t>
              </a:r>
              <a:r>
                <a:rPr lang="en-GB" dirty="0" smtClean="0"/>
                <a:t>.</a:t>
              </a:r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309" y="126108"/>
            <a:ext cx="11638507" cy="494390"/>
          </a:xfrm>
        </p:spPr>
        <p:txBody>
          <a:bodyPr>
            <a:noAutofit/>
          </a:bodyPr>
          <a:lstStyle/>
          <a:p>
            <a:pPr algn="ctr"/>
            <a:r>
              <a:rPr lang="en-GB" sz="1050" b="1" dirty="0" smtClean="0"/>
              <a:t>Purpose: To engage with industry to identify opportunities for the MOD to COHERE the pan-Defence portfolio of critical-path MDI activities; to EXPLOIT cross-portfolio outputs and operational exemplars for mutual benefit; to PRIORITISE a unified MDI demand signal to inform </a:t>
            </a:r>
            <a:r>
              <a:rPr lang="en-GB" sz="1050" b="1" dirty="0" smtClean="0"/>
              <a:t>Investment  </a:t>
            </a:r>
            <a:r>
              <a:rPr lang="en-GB" sz="1050" b="1" dirty="0" smtClean="0"/>
              <a:t>decisions; to DIRECT strategic adjustment of the MDI portfolio to maximise impact for the Integrated Force and PROMOTE the pace of MDI adoption, including the provision of specialist change support</a:t>
            </a:r>
            <a:endParaRPr lang="en-GB" sz="1050" b="1" dirty="0"/>
          </a:p>
        </p:txBody>
      </p:sp>
    </p:spTree>
    <p:extLst>
      <p:ext uri="{BB962C8B-B14F-4D97-AF65-F5344CB8AC3E}">
        <p14:creationId xmlns:p14="http://schemas.microsoft.com/office/powerpoint/2010/main" val="2562551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528</Words>
  <Application>Microsoft Office PowerPoint</Application>
  <PresentationFormat>Widescreen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Purpose: To engage with industry to identify opportunities for the MOD to COHERE the pan-Defence portfolio of critical-path MDI activities; to EXPLOIT cross-portfolio outputs and operational exemplars for mutual benefit; to PRIORITISE a unified MDI demand signal to inform Investment  decisions; to DIRECT strategic adjustment of the MDI portfolio to maximise impact for the Integrated Force and PROMOTE the pace of MDI adoption, including the provision of specialist change support</vt:lpstr>
    </vt:vector>
  </TitlesOfParts>
  <Company>Any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 McMenamin</dc:creator>
  <cp:lastModifiedBy> Steph McMenamin</cp:lastModifiedBy>
  <cp:revision>17</cp:revision>
  <dcterms:created xsi:type="dcterms:W3CDTF">2021-08-11T10:38:45Z</dcterms:created>
  <dcterms:modified xsi:type="dcterms:W3CDTF">2021-08-12T15:28:48Z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46279df8-54ea-4eea-bc4a-cbe1a40b2b69</vt:lpwstr>
  </property>
  <property fmtid="{D5CDD505-2E9C-101B-9397-08002B2CF9AE}" pid="3" name="Originator">
    <vt:lpwstr>BAE Systems</vt:lpwstr>
  </property>
  <property fmtid="{D5CDD505-2E9C-101B-9397-08002B2CF9AE}" pid="4" name="urnbailsCompMarkingP1">
    <vt:lpwstr>NO COMPANY MARKING</vt:lpwstr>
  </property>
  <property fmtid="{D5CDD505-2E9C-101B-9397-08002B2CF9AE}" pid="5" name="urnbailsNATSECMarkingP1">
    <vt:lpwstr>NOT APPLICABLE</vt:lpwstr>
  </property>
  <property fmtid="{D5CDD505-2E9C-101B-9397-08002B2CF9AE}" pid="6" name="urnbailsExportControlMarkingP1">
    <vt:lpwstr>NO</vt:lpwstr>
  </property>
  <property fmtid="{D5CDD505-2E9C-101B-9397-08002B2CF9AE}" pid="7" name="urnbailsExportControlMarkingP2">
    <vt:lpwstr>NOT EXPORT CONTROLLED - UK / US / OTHER LOCAL</vt:lpwstr>
  </property>
  <property fmtid="{D5CDD505-2E9C-101B-9397-08002B2CF9AE}" pid="8" name="BaesClassificationComments">
    <vt:lpwstr/>
  </property>
</Properties>
</file>